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8" r:id="rId2"/>
    <p:sldId id="257" r:id="rId3"/>
    <p:sldId id="275" r:id="rId4"/>
    <p:sldId id="274" r:id="rId5"/>
    <p:sldId id="262" r:id="rId6"/>
    <p:sldId id="269" r:id="rId7"/>
    <p:sldId id="279" r:id="rId8"/>
    <p:sldId id="276" r:id="rId9"/>
    <p:sldId id="277" r:id="rId10"/>
    <p:sldId id="278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271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9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93DB-B7B4-4D50-BFCC-BE6A9D59B0B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2304B-B9A7-40D6-A95F-2536C1B3D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62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297485-7041-403B-BE0F-3EC3BD65F45E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lashainasy.kz/omir/askar-altay-49167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64916"/>
            <a:ext cx="8676580" cy="1780108"/>
          </a:xfrm>
        </p:spPr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әдебиеті 6-сынып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Бөлім: 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«Тәуелсіздік – қасиет тұнған ұлы ұғым»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645024"/>
            <a:ext cx="8676580" cy="2709044"/>
          </a:xfrm>
        </p:spPr>
        <p:txBody>
          <a:bodyPr>
            <a:normAutofit/>
          </a:bodyPr>
          <a:lstStyle/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</a:p>
          <a:p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Асқар Алтай «Прописка» </a:t>
            </a:r>
          </a:p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 көркемдік әлемі</a:t>
            </a:r>
          </a:p>
          <a:p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endParaRPr lang="kk-KZ" sz="1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7"/>
    </mc:Choice>
    <mc:Fallback xmlns="">
      <p:transition spd="slow" advTm="1674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132856"/>
            <a:ext cx="8640960" cy="2952328"/>
          </a:xfrm>
        </p:spPr>
        <p:txBody>
          <a:bodyPr>
            <a:normAutofit/>
          </a:bodyPr>
          <a:lstStyle/>
          <a:p>
            <a:pPr algn="just"/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04664"/>
            <a:ext cx="8496944" cy="158417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kk-K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5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</a:p>
          <a:p>
            <a:endParaRPr lang="kk-K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851078"/>
            <a:ext cx="8640960" cy="424221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 Алтайдың «Прописка» әңгімесінің сюжеттік құрылымын еске түсіріп,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кейіпкерінің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жолға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Автордың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оқырманына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тастаған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көркемдік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әлеміне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үңіліп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автордың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қолданысына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жасадық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10192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579"/>
    </mc:Choice>
    <mc:Fallback xmlns="">
      <p:transition spd="slow" advTm="7557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132856"/>
            <a:ext cx="8640960" cy="2952328"/>
          </a:xfrm>
        </p:spPr>
        <p:txBody>
          <a:bodyPr>
            <a:normAutofit/>
          </a:bodyPr>
          <a:lstStyle/>
          <a:p>
            <a:pPr algn="just"/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04664"/>
            <a:ext cx="8496944" cy="158417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kk-K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5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ТАПСЫРМАСЫ</a:t>
            </a:r>
          </a:p>
          <a:p>
            <a:endParaRPr lang="kk-K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640960" cy="3240360"/>
          </a:xfrm>
        </p:spPr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сілтеме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жазушының өмірбаянымен танысып, хронологиялық кесте толтырыңыздар.</a:t>
            </a:r>
            <a:br>
              <a:rPr lang="kk-KZ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KZ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Асқар Алтай. Өмірбаян. Alashainasy.kz</a:t>
            </a:r>
            <a:br>
              <a:rPr lang="ru-K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579"/>
    </mc:Choice>
    <mc:Fallback xmlns="">
      <p:transition spd="slow" advTm="7557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44822"/>
            <a:ext cx="8640960" cy="4392489"/>
          </a:xfrm>
        </p:spPr>
        <p:txBody>
          <a:bodyPr>
            <a:noAutofit/>
          </a:bodyPr>
          <a:lstStyle/>
          <a:p>
            <a:pPr marR="40005" algn="l">
              <a:spcAft>
                <a:spcPts val="230"/>
              </a:spcAft>
            </a:pPr>
            <a: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Т/Ж2. Әдеби шығармада көтерілген әлеуметтік-қоғамдық  мәселені идеясы арқылы түсіндіру</a:t>
            </a:r>
            <a:b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әдеби шығармада көтерілген әлеуметтік</a:t>
            </a:r>
            <a:r>
              <a:rPr lang="ru-RU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kk-KZ" sz="3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қоғамдық мәселені идеясы арқылы түсіндіреді</a:t>
            </a:r>
            <a:endParaRPr lang="ru-RU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3133" y="620689"/>
            <a:ext cx="6417734" cy="792088"/>
          </a:xfrm>
        </p:spPr>
        <p:txBody>
          <a:bodyPr>
            <a:normAutofit/>
          </a:bodyPr>
          <a:lstStyle/>
          <a:p>
            <a:r>
              <a:rPr lang="kk-K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438F30A1-DED2-433F-A381-B2FD3074A940}"/>
              </a:ext>
            </a:extLst>
          </p:cNvPr>
          <p:cNvSpPr txBox="1">
            <a:spLocks/>
          </p:cNvSpPr>
          <p:nvPr/>
        </p:nvSpPr>
        <p:spPr>
          <a:xfrm>
            <a:off x="1475656" y="3032956"/>
            <a:ext cx="6417734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</a:t>
            </a:r>
            <a:r>
              <a:rPr lang="kk-KZ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45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19"/>
    </mc:Choice>
    <mc:Fallback xmlns="">
      <p:transition spd="slow" advTm="2331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88640"/>
            <a:ext cx="8487922" cy="648072"/>
          </a:xfrm>
        </p:spPr>
        <p:txBody>
          <a:bodyPr>
            <a:noAutofit/>
          </a:bodyPr>
          <a:lstStyle/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Миға шабуыл</a:t>
            </a:r>
            <a:endParaRPr lang="ru-KZ" sz="3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77E233-3615-447B-94C0-B6612B3E706F}"/>
              </a:ext>
            </a:extLst>
          </p:cNvPr>
          <p:cNvSpPr txBox="1"/>
          <p:nvPr/>
        </p:nvSpPr>
        <p:spPr>
          <a:xfrm>
            <a:off x="400047" y="1268760"/>
            <a:ext cx="8343906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5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Прописка» әңгімесіндегі оқиғаның сюжетін еске түсіру</a:t>
            </a:r>
          </a:p>
          <a:p>
            <a:endParaRPr lang="ru-KZ" sz="25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25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Арқаттың жолға шығуы</a:t>
            </a:r>
            <a:endParaRPr lang="ru-KZ" sz="2500" i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25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Боран және оның салдары</a:t>
            </a:r>
            <a:endParaRPr lang="ru-KZ" sz="2500" i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25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Жаяу кеткен үш жолаушы</a:t>
            </a:r>
            <a:endParaRPr lang="ru-KZ" sz="2500" i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25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Ертістен өте алмаған автобус</a:t>
            </a:r>
            <a:endParaRPr lang="ru-KZ" sz="2500" i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25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kk-KZ" sz="25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Алтайға кері қайту</a:t>
            </a:r>
            <a:endParaRPr lang="ru-KZ" sz="25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24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45"/>
    </mc:Choice>
    <mc:Fallback xmlns="">
      <p:transition spd="slow" advTm="2104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1628800"/>
            <a:ext cx="8712968" cy="4968552"/>
          </a:xfrm>
        </p:spPr>
        <p:txBody>
          <a:bodyPr>
            <a:noAutofit/>
          </a:bodyPr>
          <a:lstStyle/>
          <a:p>
            <a:pPr algn="just"/>
            <a:r>
              <a:rPr lang="kk-KZ" sz="18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kk-KZ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b="0" i="0" dirty="0">
                <a:solidFill>
                  <a:srgbClr val="000000"/>
                </a:solidFill>
                <a:effectLst/>
                <a:latin typeface="-apple-system"/>
              </a:rPr>
            </a:b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516" y="116632"/>
            <a:ext cx="8712968" cy="1512168"/>
          </a:xfrm>
        </p:spPr>
        <p:txBody>
          <a:bodyPr>
            <a:normAutofit/>
          </a:bodyPr>
          <a:lstStyle/>
          <a:p>
            <a:r>
              <a:rPr lang="kk-K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Шығарманың сюжетін ескере отырып, «Тізбектеу» әдісі арқылы Арқатты шалғайдағы Күршімге жолға шығуға итермелеген жағдайларды анықтау</a:t>
            </a:r>
            <a:endParaRPr lang="ru-KZ" sz="2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0EA842D-B300-4010-B6E4-C585FD9CD39F}"/>
              </a:ext>
            </a:extLst>
          </p:cNvPr>
          <p:cNvSpPr/>
          <p:nvPr/>
        </p:nvSpPr>
        <p:spPr>
          <a:xfrm>
            <a:off x="683568" y="2420888"/>
            <a:ext cx="1437320" cy="8667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Әскерден оралған уақыты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3B49A01B-4F26-4C65-923B-852DF5D3726F}"/>
              </a:ext>
            </a:extLst>
          </p:cNvPr>
          <p:cNvSpPr/>
          <p:nvPr/>
        </p:nvSpPr>
        <p:spPr>
          <a:xfrm>
            <a:off x="2922762" y="2420888"/>
            <a:ext cx="1437320" cy="8667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Желтоқсан оқиғасының салдары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492A406F-BF32-4BA9-94F3-AB8D547C0147}"/>
              </a:ext>
            </a:extLst>
          </p:cNvPr>
          <p:cNvSpPr/>
          <p:nvPr/>
        </p:nvSpPr>
        <p:spPr>
          <a:xfrm>
            <a:off x="4962732" y="2420888"/>
            <a:ext cx="1437320" cy="8334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Пропискаға тұрудың қиындығы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F33122A-6B51-47C4-A18F-FE2694D22B04}"/>
              </a:ext>
            </a:extLst>
          </p:cNvPr>
          <p:cNvSpPr/>
          <p:nvPr/>
        </p:nvSpPr>
        <p:spPr>
          <a:xfrm>
            <a:off x="7031942" y="2420888"/>
            <a:ext cx="1437320" cy="9000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Тергеуге алынуы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478F6586-3621-449B-8802-6F7C386754BB}"/>
              </a:ext>
            </a:extLst>
          </p:cNvPr>
          <p:cNvSpPr/>
          <p:nvPr/>
        </p:nvSpPr>
        <p:spPr>
          <a:xfrm>
            <a:off x="2798814" y="3679688"/>
            <a:ext cx="1437320" cy="8667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Жұмысқа орналасуда басты кедергі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23DAB37A-B79D-43DE-A0E9-618CC38519F0}"/>
              </a:ext>
            </a:extLst>
          </p:cNvPr>
          <p:cNvSpPr/>
          <p:nvPr/>
        </p:nvSpPr>
        <p:spPr>
          <a:xfrm>
            <a:off x="4997946" y="3649932"/>
            <a:ext cx="1437320" cy="86677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k-K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Арқаттың үміті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AB1A1BD8-7242-4E48-99C7-194C14502F0D}"/>
              </a:ext>
            </a:extLst>
          </p:cNvPr>
          <p:cNvSpPr/>
          <p:nvPr/>
        </p:nvSpPr>
        <p:spPr>
          <a:xfrm>
            <a:off x="2145600" y="2612022"/>
            <a:ext cx="799703" cy="48450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KZ" sz="10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280A284D-120F-46A4-B87C-3625C96EFF49}"/>
              </a:ext>
            </a:extLst>
          </p:cNvPr>
          <p:cNvSpPr/>
          <p:nvPr/>
        </p:nvSpPr>
        <p:spPr>
          <a:xfrm>
            <a:off x="4236134" y="3841068"/>
            <a:ext cx="753558" cy="48450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KZ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7C8CA7DA-A56C-405D-A415-C43A38EF4926}"/>
              </a:ext>
            </a:extLst>
          </p:cNvPr>
          <p:cNvSpPr/>
          <p:nvPr/>
        </p:nvSpPr>
        <p:spPr>
          <a:xfrm>
            <a:off x="2045256" y="3870823"/>
            <a:ext cx="753558" cy="48450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KZ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E8E0CBC2-612F-42F8-A279-A118B889229E}"/>
              </a:ext>
            </a:extLst>
          </p:cNvPr>
          <p:cNvSpPr/>
          <p:nvPr/>
        </p:nvSpPr>
        <p:spPr>
          <a:xfrm>
            <a:off x="6400052" y="2616160"/>
            <a:ext cx="665252" cy="48450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KZ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1FD85E8E-289D-49F7-A2F9-B0203310E9A4}"/>
              </a:ext>
            </a:extLst>
          </p:cNvPr>
          <p:cNvSpPr/>
          <p:nvPr/>
        </p:nvSpPr>
        <p:spPr>
          <a:xfrm>
            <a:off x="4360082" y="2659831"/>
            <a:ext cx="665252" cy="48450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KZ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2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33710" y="188640"/>
            <a:ext cx="8676580" cy="1306913"/>
          </a:xfrm>
        </p:spPr>
        <p:txBody>
          <a:bodyPr>
            <a:normAutofit fontScale="92500" lnSpcReduction="10000"/>
          </a:bodyPr>
          <a:lstStyle/>
          <a:p>
            <a:r>
              <a:rPr lang="kk-KZ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25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1-тапсырма. «Қос жазба» күнделігі арқылы шығарманың идеясын анықтау және көтерілген мәселені түсіндіру</a:t>
            </a:r>
            <a:endParaRPr lang="ru-RU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33710" y="1772816"/>
            <a:ext cx="8676580" cy="4392488"/>
          </a:xfrm>
        </p:spPr>
        <p:txBody>
          <a:bodyPr>
            <a:noAutofit/>
          </a:bodyPr>
          <a:lstStyle/>
          <a:p>
            <a:pPr indent="381000"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endParaRPr lang="ru-K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1">
            <a:extLst>
              <a:ext uri="{FF2B5EF4-FFF2-40B4-BE49-F238E27FC236}">
                <a16:creationId xmlns:a16="http://schemas.microsoft.com/office/drawing/2014/main" id="{ED944EE6-6BD7-465E-839C-F33F79D45999}"/>
              </a:ext>
            </a:extLst>
          </p:cNvPr>
          <p:cNvSpPr txBox="1">
            <a:spLocks/>
          </p:cNvSpPr>
          <p:nvPr/>
        </p:nvSpPr>
        <p:spPr>
          <a:xfrm>
            <a:off x="215900" y="2132856"/>
            <a:ext cx="8694390" cy="4320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32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BD2E7B0-248D-4F03-AD02-826EB7874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209555"/>
              </p:ext>
            </p:extLst>
          </p:nvPr>
        </p:nvGraphicFramePr>
        <p:xfrm>
          <a:off x="210891" y="1628800"/>
          <a:ext cx="8717209" cy="2582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7981">
                  <a:extLst>
                    <a:ext uri="{9D8B030D-6E8A-4147-A177-3AD203B41FA5}">
                      <a16:colId xmlns:a16="http://schemas.microsoft.com/office/drawing/2014/main" val="2000576673"/>
                    </a:ext>
                  </a:extLst>
                </a:gridCol>
                <a:gridCol w="4359228">
                  <a:extLst>
                    <a:ext uri="{9D8B030D-6E8A-4147-A177-3AD203B41FA5}">
                      <a16:colId xmlns:a16="http://schemas.microsoft.com/office/drawing/2014/main" val="1351807330"/>
                    </a:ext>
                  </a:extLst>
                </a:gridCol>
              </a:tblGrid>
              <a:tr h="898253"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Шығарманың идеясы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 қоғамдық-әлеуметтік мәселе көтерілген? 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686422"/>
                  </a:ext>
                </a:extLst>
              </a:tr>
              <a:tr h="1684225">
                <a:tc>
                  <a:txBody>
                    <a:bodyPr/>
                    <a:lstStyle/>
                    <a:p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5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endParaRPr lang="ru-KZ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2060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08394EF-0D32-4EBC-A7CB-535D8E096C33}"/>
              </a:ext>
            </a:extLst>
          </p:cNvPr>
          <p:cNvSpPr txBox="1"/>
          <p:nvPr/>
        </p:nvSpPr>
        <p:spPr>
          <a:xfrm>
            <a:off x="233710" y="4848581"/>
            <a:ext cx="664254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endParaRPr lang="ru-KZ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шығарманың идеясын анықтауға ұсыныстар айтады;</a:t>
            </a:r>
            <a:endParaRPr lang="ru-KZ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көтерілген қоғамдық мәселе бойынша ой білдіреді.</a:t>
            </a:r>
            <a:endParaRPr lang="ru-KZ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0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62"/>
    </mc:Choice>
    <mc:Fallback xmlns="">
      <p:transition spd="slow" advTm="8386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5787"/>
            <a:ext cx="8640960" cy="121846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B168CB1-171F-44A6-9804-6F9F151A2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48893"/>
              </p:ext>
            </p:extLst>
          </p:nvPr>
        </p:nvGraphicFramePr>
        <p:xfrm>
          <a:off x="251520" y="1772816"/>
          <a:ext cx="8640959" cy="455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9862">
                  <a:extLst>
                    <a:ext uri="{9D8B030D-6E8A-4147-A177-3AD203B41FA5}">
                      <a16:colId xmlns:a16="http://schemas.microsoft.com/office/drawing/2014/main" val="2718249658"/>
                    </a:ext>
                  </a:extLst>
                </a:gridCol>
                <a:gridCol w="4321097">
                  <a:extLst>
                    <a:ext uri="{9D8B030D-6E8A-4147-A177-3AD203B41FA5}">
                      <a16:colId xmlns:a16="http://schemas.microsoft.com/office/drawing/2014/main" val="1944450886"/>
                    </a:ext>
                  </a:extLst>
                </a:gridCol>
              </a:tblGrid>
              <a:tr h="1241193">
                <a:tc>
                  <a:txBody>
                    <a:bodyPr/>
                    <a:lstStyle/>
                    <a:p>
                      <a:r>
                        <a:rPr lang="kk-KZ" sz="2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Шығарманың идеясы</a:t>
                      </a:r>
                      <a:endParaRPr lang="ru-KZ" sz="2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 қоғамдық-әлеуметтік мәселе көтерілген?</a:t>
                      </a:r>
                      <a:endParaRPr lang="ru-KZ" sz="25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494265"/>
                  </a:ext>
                </a:extLst>
              </a:tr>
              <a:tr h="3309847">
                <a:tc>
                  <a:txBody>
                    <a:bodyPr/>
                    <a:lstStyle/>
                    <a:p>
                      <a:r>
                        <a:rPr lang="kk-KZ" sz="25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Бүкіл әлемді дүр сілкіндірген «Желтоқсан оқиғасының» қоғам өміріндегі салдарын ашып көрсету, оқырманын өршілдікке, жігерлілікке шақыру</a:t>
                      </a:r>
                      <a:endParaRPr lang="ru-KZ" sz="25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5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1.Желтоқсан оқиғасының салдарынан қазақ жастарының қудалауға түсуі</a:t>
                      </a:r>
                      <a:endParaRPr lang="ru-KZ" sz="25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5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2.Кеңес үкіметінің желтоқсаншыларға көрсеткен  </a:t>
                      </a:r>
                      <a:r>
                        <a:rPr lang="kk-KZ" sz="2500" b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озбыр әрекеттері</a:t>
                      </a:r>
                      <a:endParaRPr lang="ru-KZ" sz="25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25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3.Қала мен ауыл байланысының ауырлығы </a:t>
                      </a:r>
                      <a:endParaRPr lang="ru-KZ" sz="25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370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19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372" y="295697"/>
            <a:ext cx="8219255" cy="973063"/>
          </a:xfrm>
        </p:spPr>
        <p:txBody>
          <a:bodyPr>
            <a:normAutofit/>
          </a:bodyPr>
          <a:lstStyle/>
          <a:p>
            <a:r>
              <a:rPr lang="ru-RU" sz="35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kk-KZ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ғарманың көркемдік әлемі</a:t>
            </a:r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B8B2A065-DB73-4B3C-9CD0-B7995A5D98DB}"/>
              </a:ext>
            </a:extLst>
          </p:cNvPr>
          <p:cNvSpPr txBox="1">
            <a:spLocks/>
          </p:cNvSpPr>
          <p:nvPr/>
        </p:nvSpPr>
        <p:spPr>
          <a:xfrm>
            <a:off x="251520" y="764704"/>
            <a:ext cx="8640960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11E3E-6CF9-4B2D-B945-C8DA1D4A64E0}"/>
              </a:ext>
            </a:extLst>
          </p:cNvPr>
          <p:cNvSpPr txBox="1"/>
          <p:nvPr/>
        </p:nvSpPr>
        <p:spPr>
          <a:xfrm>
            <a:off x="251520" y="1940905"/>
            <a:ext cx="8640960" cy="4760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kk-KZ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.......</a:t>
            </a:r>
            <a:r>
              <a:rPr lang="kk-KZ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Ақтұмсық Алтайдың танауына әлі сірге жүгірмепті.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Маңай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мұрты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бұзылмаған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сере-сере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ай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ағыл-тегіл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аспаннан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саулаған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тасқын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қымтаған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қалпы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Өлі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дүниедей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Бойында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белгісіз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сес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бар...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кеше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аттанған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Алматыны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еске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Көкек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астанада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күшіне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еніп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қызуы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қоламтадай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жүз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шарпығалы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Алатаудың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биік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бауырындағы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қалың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лас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лайсаңмен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апыл-құпыл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аттанып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ғой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Биыл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биік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Алтайдың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басындағы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ұшпа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бөркі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тұрмақ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етегіндегі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қағып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тоқтамайтын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тастақ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қыраттары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наурыздың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ақша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қарын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жамылып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самарқау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Сырбаз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Алтай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тәрізі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көктемге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жонын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бергісі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….. </a:t>
            </a:r>
            <a:endParaRPr lang="ru-KZ" sz="25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1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17"/>
    </mc:Choice>
    <mc:Fallback xmlns="">
      <p:transition spd="slow" advTm="655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372" y="295697"/>
            <a:ext cx="8219255" cy="469007"/>
          </a:xfrm>
        </p:spPr>
        <p:txBody>
          <a:bodyPr>
            <a:normAutofit fontScale="90000"/>
          </a:bodyPr>
          <a:lstStyle/>
          <a:p>
            <a:r>
              <a:rPr lang="ru-RU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kk-KZ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B8B2A065-DB73-4B3C-9CD0-B7995A5D98DB}"/>
              </a:ext>
            </a:extLst>
          </p:cNvPr>
          <p:cNvSpPr txBox="1">
            <a:spLocks/>
          </p:cNvSpPr>
          <p:nvPr/>
        </p:nvSpPr>
        <p:spPr>
          <a:xfrm>
            <a:off x="251520" y="764704"/>
            <a:ext cx="8640960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928947-1FF0-4D6E-B5AF-BBF5C5AB0C56}"/>
              </a:ext>
            </a:extLst>
          </p:cNvPr>
          <p:cNvSpPr txBox="1"/>
          <p:nvPr/>
        </p:nvSpPr>
        <p:spPr>
          <a:xfrm>
            <a:off x="251520" y="832909"/>
            <a:ext cx="8640960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5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Семантикалық карта» әдісі арқылы берілген үзіндіден автордың табиғат көрінісін сипаттауындағы сөз қолданысына талдау жасау</a:t>
            </a:r>
            <a:endParaRPr lang="ru-KZ" sz="25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sz="2200" i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11E3E-6CF9-4B2D-B945-C8DA1D4A64E0}"/>
              </a:ext>
            </a:extLst>
          </p:cNvPr>
          <p:cNvSpPr txBox="1"/>
          <p:nvPr/>
        </p:nvSpPr>
        <p:spPr>
          <a:xfrm>
            <a:off x="251520" y="1940905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ADC444D-769F-42BF-866B-CA6E25892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403568"/>
              </p:ext>
            </p:extLst>
          </p:nvPr>
        </p:nvGraphicFramePr>
        <p:xfrm>
          <a:off x="251520" y="2142993"/>
          <a:ext cx="8640960" cy="2870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4550">
                  <a:extLst>
                    <a:ext uri="{9D8B030D-6E8A-4147-A177-3AD203B41FA5}">
                      <a16:colId xmlns:a16="http://schemas.microsoft.com/office/drawing/2014/main" val="3584256872"/>
                    </a:ext>
                  </a:extLst>
                </a:gridCol>
                <a:gridCol w="1407443">
                  <a:extLst>
                    <a:ext uri="{9D8B030D-6E8A-4147-A177-3AD203B41FA5}">
                      <a16:colId xmlns:a16="http://schemas.microsoft.com/office/drawing/2014/main" val="111053926"/>
                    </a:ext>
                  </a:extLst>
                </a:gridCol>
                <a:gridCol w="1575349">
                  <a:extLst>
                    <a:ext uri="{9D8B030D-6E8A-4147-A177-3AD203B41FA5}">
                      <a16:colId xmlns:a16="http://schemas.microsoft.com/office/drawing/2014/main" val="146630696"/>
                    </a:ext>
                  </a:extLst>
                </a:gridCol>
                <a:gridCol w="1513618">
                  <a:extLst>
                    <a:ext uri="{9D8B030D-6E8A-4147-A177-3AD203B41FA5}">
                      <a16:colId xmlns:a16="http://schemas.microsoft.com/office/drawing/2014/main" val="3242701225"/>
                    </a:ext>
                  </a:extLst>
                </a:gridCol>
              </a:tblGrid>
              <a:tr h="717545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атаулар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мысалдар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ңеу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Эпитет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KZ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536357"/>
                  </a:ext>
                </a:extLst>
              </a:tr>
              <a:tr h="358773">
                <a:tc>
                  <a:txBody>
                    <a:bodyPr/>
                    <a:lstStyle/>
                    <a:p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891442"/>
                  </a:ext>
                </a:extLst>
              </a:tr>
              <a:tr h="358773">
                <a:tc>
                  <a:txBody>
                    <a:bodyPr/>
                    <a:lstStyle/>
                    <a:p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72073"/>
                  </a:ext>
                </a:extLst>
              </a:tr>
              <a:tr h="358773">
                <a:tc>
                  <a:txBody>
                    <a:bodyPr/>
                    <a:lstStyle/>
                    <a:p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049496"/>
                  </a:ext>
                </a:extLst>
              </a:tr>
              <a:tr h="358773">
                <a:tc>
                  <a:txBody>
                    <a:bodyPr/>
                    <a:lstStyle/>
                    <a:p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804916"/>
                  </a:ext>
                </a:extLst>
              </a:tr>
              <a:tr h="358773">
                <a:tc>
                  <a:txBody>
                    <a:bodyPr/>
                    <a:lstStyle/>
                    <a:p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411276"/>
                  </a:ext>
                </a:extLst>
              </a:tr>
              <a:tr h="358773">
                <a:tc>
                  <a:txBody>
                    <a:bodyPr/>
                    <a:lstStyle/>
                    <a:p>
                      <a:endParaRPr lang="ru-K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KZ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197890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241682F-3C15-476D-923E-693ACFF51298}"/>
              </a:ext>
            </a:extLst>
          </p:cNvPr>
          <p:cNvSpPr txBox="1"/>
          <p:nvPr/>
        </p:nvSpPr>
        <p:spPr>
          <a:xfrm>
            <a:off x="251520" y="5657671"/>
            <a:ext cx="778203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k-KZ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үзіндіден көркемдік тәсілдерді табады;</a:t>
            </a:r>
            <a:endParaRPr lang="ru-KZ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көркемдеу тәсілдерінің түрін ажыратады.</a:t>
            </a:r>
            <a:br>
              <a:rPr lang="kk-KZ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6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517"/>
    </mc:Choice>
    <mc:Fallback xmlns="">
      <p:transition spd="slow" advTm="6551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9515"/>
            <a:ext cx="8640960" cy="1218464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BB98243-DE10-44EF-9A77-193841301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156353"/>
              </p:ext>
            </p:extLst>
          </p:nvPr>
        </p:nvGraphicFramePr>
        <p:xfrm>
          <a:off x="251520" y="1387979"/>
          <a:ext cx="8640960" cy="4765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4549">
                  <a:extLst>
                    <a:ext uri="{9D8B030D-6E8A-4147-A177-3AD203B41FA5}">
                      <a16:colId xmlns:a16="http://schemas.microsoft.com/office/drawing/2014/main" val="1463855712"/>
                    </a:ext>
                  </a:extLst>
                </a:gridCol>
                <a:gridCol w="1407443">
                  <a:extLst>
                    <a:ext uri="{9D8B030D-6E8A-4147-A177-3AD203B41FA5}">
                      <a16:colId xmlns:a16="http://schemas.microsoft.com/office/drawing/2014/main" val="1582824697"/>
                    </a:ext>
                  </a:extLst>
                </a:gridCol>
                <a:gridCol w="1575349">
                  <a:extLst>
                    <a:ext uri="{9D8B030D-6E8A-4147-A177-3AD203B41FA5}">
                      <a16:colId xmlns:a16="http://schemas.microsoft.com/office/drawing/2014/main" val="1719063820"/>
                    </a:ext>
                  </a:extLst>
                </a:gridCol>
                <a:gridCol w="1513619">
                  <a:extLst>
                    <a:ext uri="{9D8B030D-6E8A-4147-A177-3AD203B41FA5}">
                      <a16:colId xmlns:a16="http://schemas.microsoft.com/office/drawing/2014/main" val="3278030831"/>
                    </a:ext>
                  </a:extLst>
                </a:gridCol>
              </a:tblGrid>
              <a:tr h="562309"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атаулар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мысалдар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</a:t>
                      </a:r>
                      <a:r>
                        <a:rPr lang="kk-KZ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ңеу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Эпитет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Кейіптеу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779049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Ақтұмсық Алтай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66855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Маңай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мұрты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бұзылмаған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453818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тасқын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533404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Өлі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дүниедей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37216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Бойында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51162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Қызуы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қоламтадай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38847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Қалың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35833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Лас сайсаң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151964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Биік Алтай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417080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Ұшпа бөркі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427600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Тастақ қыраттары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735926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Наурыздың ақша қарын жамылып, самарқау жатыр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639819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Сырбаз Алтай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170138"/>
                  </a:ext>
                </a:extLst>
              </a:tr>
              <a:tr h="28115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Жонын бергісі жоқ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KZ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82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05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1248</TotalTime>
  <Words>569</Words>
  <Application>Microsoft Office PowerPoint</Application>
  <PresentationFormat>Экран (4:3)</PresentationFormat>
  <Paragraphs>137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-apple-system</vt:lpstr>
      <vt:lpstr>Arial</vt:lpstr>
      <vt:lpstr>Calibri</vt:lpstr>
      <vt:lpstr>Candara</vt:lpstr>
      <vt:lpstr>Symbol</vt:lpstr>
      <vt:lpstr>Times New Roman</vt:lpstr>
      <vt:lpstr>Волна</vt:lpstr>
      <vt:lpstr>Қазақ әдебиеті 6-сынып Бөлім:  «Тәуелсіздік – қасиет тұнған ұлы ұғым»</vt:lpstr>
      <vt:lpstr>Т/Ж2. Әдеби шығармада көтерілген әлеуметтік-қоғамдық  мәселені идеясы арқылы түсіндіру    - әдеби шығармада көтерілген әлеуметтік-қоғамдық мәселені идеясы арқылы түсіндіреді</vt:lpstr>
      <vt:lpstr>Презентация PowerPoint</vt:lpstr>
      <vt:lpstr>.         </vt:lpstr>
      <vt:lpstr>Презентация PowerPoint</vt:lpstr>
      <vt:lpstr>  ӨЗІҢДІ ТЕКСЕР  </vt:lpstr>
      <vt:lpstr>Шығарманың көркемдік әлемі</vt:lpstr>
      <vt:lpstr>2-тапсырма</vt:lpstr>
      <vt:lpstr>  ӨЗІҢДІ ТЕКСЕР  </vt:lpstr>
      <vt:lpstr>       Біз бүгінгі сабақта Асқар Алтайдың «Прописка» әңгімесінің сюжеттік құрылымын еске түсіріп, шығарманың бас кейіпкерінің жолға шығу себебін анықтап, сол арқылы шығармада көтерілген қоғамдық-әлеуметтік мәселені түсіндік.  Автордың оқырманына тастаған идеясын білдік.                 Сонымен қатар, сабақтың тақырыбына қатысты шығарманың көркемдік әлеміне үңіліп, шығармадан алынған үзінді бойынша автордың сөз қолданысына   талдау жасадық.    </vt:lpstr>
      <vt:lpstr>Берілген сілтеме бойынша жазушының өмірбаянымен танысып, хронологиялық кесте толтырыңыздар.  Асқар Алтай. Өмірбаян. Alashainasy.kz  .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</dc:title>
  <dc:creator>DANCHO</dc:creator>
  <cp:lastModifiedBy>User-E</cp:lastModifiedBy>
  <cp:revision>165</cp:revision>
  <dcterms:created xsi:type="dcterms:W3CDTF">2020-10-15T08:01:50Z</dcterms:created>
  <dcterms:modified xsi:type="dcterms:W3CDTF">2021-04-02T00:06:43Z</dcterms:modified>
</cp:coreProperties>
</file>