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72" r:id="rId4"/>
    <p:sldId id="273" r:id="rId5"/>
    <p:sldId id="259" r:id="rId6"/>
    <p:sldId id="274" r:id="rId7"/>
    <p:sldId id="260" r:id="rId8"/>
    <p:sldId id="276" r:id="rId9"/>
    <p:sldId id="290" r:id="rId10"/>
    <p:sldId id="291" r:id="rId11"/>
    <p:sldId id="292" r:id="rId12"/>
    <p:sldId id="293" r:id="rId13"/>
    <p:sldId id="295" r:id="rId14"/>
    <p:sldId id="294" r:id="rId15"/>
    <p:sldId id="296" r:id="rId16"/>
    <p:sldId id="298" r:id="rId17"/>
    <p:sldId id="287" r:id="rId18"/>
    <p:sldId id="288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86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endParaRPr lang="en-ID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9FC8678-F308-40FB-A870-20A094CFCAFF}"/>
              </a:ext>
            </a:extLst>
          </p:cNvPr>
          <p:cNvSpPr txBox="1"/>
          <p:nvPr/>
        </p:nvSpPr>
        <p:spPr>
          <a:xfrm>
            <a:off x="1578720" y="3068960"/>
            <a:ext cx="5996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Климат </a:t>
            </a:r>
            <a:r>
              <a:rPr lang="ru-RU" sz="28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означает «наклон</a:t>
            </a:r>
            <a:r>
              <a:rPr lang="ru-RU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</a:t>
            </a:r>
            <a:endParaRPr lang="en-ID" sz="28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395536" y="682674"/>
            <a:ext cx="837922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Следует отличать числительные от других частей речи 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«числовым» значением.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Числительные можно записать словами и цифрами, 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 другие части речи – только словами.</a:t>
            </a:r>
          </a:p>
          <a:p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Например: Три (</a:t>
            </a:r>
            <a:r>
              <a:rPr lang="ru-RU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 – 3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Но: тройка (сущ.), тройной (прил.), утроить (глагол), втрое (нареч.)</a:t>
            </a:r>
          </a:p>
          <a:p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 собрали </a:t>
            </a:r>
            <a:r>
              <a:rPr lang="ru-RU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три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мешка картофеля.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зимней дороге неслась </a:t>
            </a:r>
            <a:r>
              <a:rPr lang="ru-RU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тройка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лошадей.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 без усилий выполнил </a:t>
            </a:r>
            <a:r>
              <a:rPr lang="ru-RU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тройное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сальто.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 решили </a:t>
            </a:r>
            <a:r>
              <a:rPr lang="ru-RU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утроить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наши силы.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Понадобилось </a:t>
            </a:r>
            <a:r>
              <a:rPr lang="ru-RU" sz="24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втрое</a:t>
            </a:r>
            <a:r>
              <a:rPr lang="ru-RU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больше усилий.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83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28147"/>
            <a:ext cx="9188797" cy="65124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750394" y="516557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alt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472" y="784956"/>
            <a:ext cx="814697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Запишите ответы на вопросы, используя числительные.</a:t>
            </a:r>
          </a:p>
          <a:p>
            <a:endParaRPr lang="ru-RU" sz="24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Сколько лет жили старик со старухой в «Сказке о рыбаке и рыбке» А.С. Пушкина?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Сколько должно быть зайцев, чтобы погнаться за ними и ни одного не догнать?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Сколько весёлых гуся жили у бабуси?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Сколько богатырей было в «Сказке о мёртвой царевне»?</a:t>
            </a:r>
          </a:p>
          <a:p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какой вопрос отвечают эти числительные?</a:t>
            </a:r>
          </a:p>
        </p:txBody>
      </p:sp>
    </p:spTree>
    <p:extLst>
      <p:ext uri="{BB962C8B-B14F-4D97-AF65-F5344CB8AC3E}">
        <p14:creationId xmlns:p14="http://schemas.microsoft.com/office/powerpoint/2010/main" val="12155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1"/>
            <a:ext cx="920772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291071" y="260648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004" y="1398219"/>
            <a:ext cx="85569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Сколько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лет жили старик со старухой в «Сказке о рыбаке и рыбке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 А.С. Пушкина?     </a:t>
            </a: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</a:t>
            </a:r>
            <a:r>
              <a:rPr lang="ru-RU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(Они жили в ветхой землянке </a:t>
            </a:r>
          </a:p>
          <a:p>
            <a:r>
              <a:rPr lang="ru-RU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Ровно тридцать лет и три года.)</a:t>
            </a:r>
            <a:endParaRPr lang="ru-RU" sz="20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Сколько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 быть зайцев, чтобы погнаться за ними и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одного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не догнать?</a:t>
            </a:r>
          </a:p>
          <a:p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ru-RU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(За двумя зайцами погонишься- ни одного не поймаешь)</a:t>
            </a:r>
            <a:endParaRPr lang="ru-RU" sz="20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Сколько весёлых гуся жили у бабуси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</a:t>
            </a:r>
            <a:r>
              <a:rPr lang="ru-RU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(Жили у бабуси два весёлых гуся)</a:t>
            </a:r>
            <a:endParaRPr lang="ru-RU" sz="20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Сколько богатырей было в «Сказке о мёртвой царевне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»?</a:t>
            </a:r>
          </a:p>
          <a:p>
            <a:r>
              <a:rPr lang="ru-RU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               (Семь богатырей)</a:t>
            </a:r>
            <a:endParaRPr lang="ru-RU" sz="20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b="1" dirty="0">
              <a:solidFill>
                <a:schemeClr val="accent1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53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750393" y="260648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1205002"/>
            <a:ext cx="75608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Выполните задание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Выпишите в один столбик имена числительные, во второй – другие части речи. </a:t>
            </a:r>
          </a:p>
          <a:p>
            <a:r>
              <a:rPr lang="ru-RU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Определите разряд числительных.</a:t>
            </a:r>
            <a:endParaRPr lang="ru-RU" sz="2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2924944"/>
            <a:ext cx="74752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Утроить, пятерка, семидесятый, пятьсот, раздваиваться, столетний,  одиннадцать, двойник, тридцать седьмой, двойка, втроём, семь, двоится, сто, шестьдесят, сто двадцать пять.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3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291071" y="260648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47402"/>
              </p:ext>
            </p:extLst>
          </p:nvPr>
        </p:nvGraphicFramePr>
        <p:xfrm>
          <a:off x="552794" y="1556792"/>
          <a:ext cx="8128000" cy="387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2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ЧИСЛИТЕЛЬНЫЕ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СЛОВА ДРУГОЙ ЧАСТИ РЕЧИ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2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Семидесятый – </a:t>
                      </a:r>
                      <a:r>
                        <a:rPr lang="ru-RU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поряд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., </a:t>
                      </a:r>
                      <a:r>
                        <a:rPr lang="ru-RU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слож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Утроить – глагол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2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Пятьсот – </a:t>
                      </a:r>
                      <a:r>
                        <a:rPr lang="ru-RU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., </a:t>
                      </a:r>
                      <a:r>
                        <a:rPr lang="ru-RU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слож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Пятёрка – сущ.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2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Семь – </a:t>
                      </a:r>
                      <a:r>
                        <a:rPr lang="ru-RU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., прост.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Раздваиваться – глагол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2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Одиннадцать – </a:t>
                      </a:r>
                      <a:r>
                        <a:rPr lang="ru-RU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., прост.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Столетний – прил.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2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Тридцать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седьмой – </a:t>
                      </a:r>
                      <a:r>
                        <a:rPr lang="ru-RU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поряд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сост.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Двойник – сущ.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25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Сто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– </a:t>
                      </a:r>
                      <a:r>
                        <a:rPr lang="ru-RU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., прост.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Двойка – сущ.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19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Шестьдесят –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поряд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., </a:t>
                      </a:r>
                      <a:r>
                        <a:rPr lang="ru-RU" baseline="0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слож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ru-RU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Втроём – нареч.</a:t>
                      </a:r>
                    </a:p>
                    <a:p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3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Сто двадцать пять – </a:t>
                      </a:r>
                      <a:r>
                        <a:rPr lang="ru-RU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колич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., сост.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Двоится - глагол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78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750393" y="260648"/>
            <a:ext cx="173280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472" y="1052736"/>
            <a:ext cx="79496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 данным выражениям подберите </a:t>
            </a:r>
            <a:r>
              <a:rPr lang="ru-RU" sz="2400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подходящие </a:t>
            </a:r>
            <a:endParaRPr lang="ru-RU" sz="2400" b="1" i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400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смыслу </a:t>
            </a:r>
            <a:r>
              <a:rPr lang="ru-RU" sz="2400" b="1" i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пословицы и </a:t>
            </a:r>
            <a:r>
              <a:rPr lang="ru-RU" sz="2400" b="1" i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поговорки</a:t>
            </a:r>
            <a:endParaRPr lang="ru-RU" sz="2400" b="1" i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3755" y="2348880"/>
            <a:ext cx="808101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Если будешь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делать несколько дел сразу, ни одно не сделаешь.</a:t>
            </a:r>
          </a:p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Прежде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чем что-либо сделать, всё тщательно взвесь, проверь несколько раз.</a:t>
            </a:r>
          </a:p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жизни гораздо важнее хорошие друзья, чем деньги.</a:t>
            </a:r>
          </a:p>
        </p:txBody>
      </p:sp>
    </p:spTree>
    <p:extLst>
      <p:ext uri="{BB962C8B-B14F-4D97-AF65-F5344CB8AC3E}">
        <p14:creationId xmlns:p14="http://schemas.microsoft.com/office/powerpoint/2010/main" val="421109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069" y="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Прямоугольник 9"/>
          <p:cNvSpPr>
            <a:spLocks noChangeArrowheads="1"/>
          </p:cNvSpPr>
          <p:nvPr/>
        </p:nvSpPr>
        <p:spPr bwMode="auto">
          <a:xfrm>
            <a:off x="3291071" y="260648"/>
            <a:ext cx="2651452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</a:t>
            </a:r>
            <a:endParaRPr lang="ru-RU" alt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1048" y="1988840"/>
            <a:ext cx="78867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За 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двумя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зайцами погонишься -  ни 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одного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 поймаешь.</a:t>
            </a:r>
          </a:p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Семь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раз отмерь - 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один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раз отрежь.</a:t>
            </a:r>
          </a:p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Не имей </a:t>
            </a:r>
            <a:r>
              <a:rPr lang="ru-RU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рублей, а имей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друзей.</a:t>
            </a:r>
          </a:p>
        </p:txBody>
      </p:sp>
    </p:spTree>
    <p:extLst>
      <p:ext uri="{BB962C8B-B14F-4D97-AF65-F5344CB8AC3E}">
        <p14:creationId xmlns:p14="http://schemas.microsoft.com/office/powerpoint/2010/main" val="183576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53145" y="14320"/>
            <a:ext cx="9090855" cy="68777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626277" y="339090"/>
            <a:ext cx="1962032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5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97F04E29-5609-4CE2-8B1E-1EC14F8C1A61}"/>
              </a:ext>
            </a:extLst>
          </p:cNvPr>
          <p:cNvSpPr txBox="1">
            <a:spLocks/>
          </p:cNvSpPr>
          <p:nvPr/>
        </p:nvSpPr>
        <p:spPr>
          <a:xfrm>
            <a:off x="1259632" y="1340768"/>
            <a:ext cx="5185148" cy="68379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Лестница успеха</a:t>
            </a:r>
            <a:endParaRPr lang="en-ID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CDCAD5-B73C-4F88-A978-9D2BF9BA8041}"/>
              </a:ext>
            </a:extLst>
          </p:cNvPr>
          <p:cNvSpPr txBox="1"/>
          <p:nvPr/>
        </p:nvSpPr>
        <p:spPr>
          <a:xfrm>
            <a:off x="1052333" y="2197263"/>
            <a:ext cx="3293982" cy="64633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Оцени свою работу на уроке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: Rounded Corners 109">
            <a:extLst>
              <a:ext uri="{FF2B5EF4-FFF2-40B4-BE49-F238E27FC236}">
                <a16:creationId xmlns:a16="http://schemas.microsoft.com/office/drawing/2014/main" id="{CC97A56F-58E2-41C2-9FDF-EEFA291242CB}"/>
              </a:ext>
            </a:extLst>
          </p:cNvPr>
          <p:cNvSpPr/>
          <p:nvPr/>
        </p:nvSpPr>
        <p:spPr>
          <a:xfrm>
            <a:off x="1691680" y="3933056"/>
            <a:ext cx="1792072" cy="1429542"/>
          </a:xfrm>
          <a:prstGeom prst="roundRect">
            <a:avLst>
              <a:gd name="adj" fmla="val 1026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: Rounded Corners 132">
            <a:extLst>
              <a:ext uri="{FF2B5EF4-FFF2-40B4-BE49-F238E27FC236}">
                <a16:creationId xmlns:a16="http://schemas.microsoft.com/office/drawing/2014/main" id="{8983B7E8-8CF5-4CC7-96B2-38EACF35BC44}"/>
              </a:ext>
            </a:extLst>
          </p:cNvPr>
          <p:cNvSpPr/>
          <p:nvPr/>
        </p:nvSpPr>
        <p:spPr>
          <a:xfrm>
            <a:off x="4026454" y="3359146"/>
            <a:ext cx="1852350" cy="1513121"/>
          </a:xfrm>
          <a:prstGeom prst="roundRect">
            <a:avLst>
              <a:gd name="adj" fmla="val 1026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: Rounded Corners 144">
            <a:extLst>
              <a:ext uri="{FF2B5EF4-FFF2-40B4-BE49-F238E27FC236}">
                <a16:creationId xmlns:a16="http://schemas.microsoft.com/office/drawing/2014/main" id="{505C12C1-B787-4EB4-90F1-AF5C43FD1098}"/>
              </a:ext>
            </a:extLst>
          </p:cNvPr>
          <p:cNvSpPr/>
          <p:nvPr/>
        </p:nvSpPr>
        <p:spPr>
          <a:xfrm>
            <a:off x="6417707" y="2622749"/>
            <a:ext cx="1882805" cy="1467246"/>
          </a:xfrm>
          <a:prstGeom prst="roundRect">
            <a:avLst>
              <a:gd name="adj" fmla="val 1026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60">
            <a:extLst>
              <a:ext uri="{FF2B5EF4-FFF2-40B4-BE49-F238E27FC236}">
                <a16:creationId xmlns:a16="http://schemas.microsoft.com/office/drawing/2014/main" id="{647A93FD-4B2C-442D-A060-3E782B5D0C62}"/>
              </a:ext>
            </a:extLst>
          </p:cNvPr>
          <p:cNvSpPr/>
          <p:nvPr/>
        </p:nvSpPr>
        <p:spPr>
          <a:xfrm>
            <a:off x="1641272" y="4371475"/>
            <a:ext cx="1892888" cy="58477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знаю</a:t>
            </a:r>
            <a:endParaRPr lang="ru-R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68">
            <a:extLst>
              <a:ext uri="{FF2B5EF4-FFF2-40B4-BE49-F238E27FC236}">
                <a16:creationId xmlns:a16="http://schemas.microsoft.com/office/drawing/2014/main" id="{0117F494-42B7-4496-9027-89F565562C1D}"/>
              </a:ext>
            </a:extLst>
          </p:cNvPr>
          <p:cNvSpPr/>
          <p:nvPr/>
        </p:nvSpPr>
        <p:spPr>
          <a:xfrm>
            <a:off x="4026454" y="3818771"/>
            <a:ext cx="179131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понимаю</a:t>
            </a:r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72">
            <a:extLst>
              <a:ext uri="{FF2B5EF4-FFF2-40B4-BE49-F238E27FC236}">
                <a16:creationId xmlns:a16="http://schemas.microsoft.com/office/drawing/2014/main" id="{FEEA1D18-1CD6-44BB-BEE3-B8508B43AA20}"/>
              </a:ext>
            </a:extLst>
          </p:cNvPr>
          <p:cNvSpPr/>
          <p:nvPr/>
        </p:nvSpPr>
        <p:spPr>
          <a:xfrm>
            <a:off x="6809544" y="3093556"/>
            <a:ext cx="1218093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умею</a:t>
            </a:r>
            <a:endParaRPr lang="en-ID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3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9893"/>
            <a:ext cx="9235631" cy="67101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704039" y="339090"/>
            <a:ext cx="3806511" cy="60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</a:t>
            </a:r>
          </a:p>
        </p:txBody>
      </p:sp>
      <p:sp>
        <p:nvSpPr>
          <p:cNvPr id="9" name="Rectangle: Rounded Corners 109">
            <a:extLst>
              <a:ext uri="{FF2B5EF4-FFF2-40B4-BE49-F238E27FC236}">
                <a16:creationId xmlns:a16="http://schemas.microsoft.com/office/drawing/2014/main" id="{CC97A56F-58E2-41C2-9FDF-EEFA291242CB}"/>
              </a:ext>
            </a:extLst>
          </p:cNvPr>
          <p:cNvSpPr/>
          <p:nvPr/>
        </p:nvSpPr>
        <p:spPr>
          <a:xfrm>
            <a:off x="813124" y="3789040"/>
            <a:ext cx="2318715" cy="1944216"/>
          </a:xfrm>
          <a:prstGeom prst="roundRect">
            <a:avLst>
              <a:gd name="adj" fmla="val 1026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</a:t>
            </a:r>
            <a:r>
              <a:rPr lang="ru-RU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наю, что такое климат и чем он отличается от погоды.</a:t>
            </a:r>
            <a:endParaRPr lang="en-ID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: Rounded Corners 132">
            <a:extLst>
              <a:ext uri="{FF2B5EF4-FFF2-40B4-BE49-F238E27FC236}">
                <a16:creationId xmlns:a16="http://schemas.microsoft.com/office/drawing/2014/main" id="{8983B7E8-8CF5-4CC7-96B2-38EACF35BC44}"/>
              </a:ext>
            </a:extLst>
          </p:cNvPr>
          <p:cNvSpPr/>
          <p:nvPr/>
        </p:nvSpPr>
        <p:spPr>
          <a:xfrm>
            <a:off x="3635896" y="2780928"/>
            <a:ext cx="2212390" cy="2448273"/>
          </a:xfrm>
          <a:prstGeom prst="roundRect">
            <a:avLst>
              <a:gd name="adj" fmla="val 10261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Понимаю синтаксическую роль числительных в предложении.</a:t>
            </a:r>
            <a:endParaRPr lang="en-ID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: Rounded Corners 144">
            <a:extLst>
              <a:ext uri="{FF2B5EF4-FFF2-40B4-BE49-F238E27FC236}">
                <a16:creationId xmlns:a16="http://schemas.microsoft.com/office/drawing/2014/main" id="{505C12C1-B787-4EB4-90F1-AF5C43FD1098}"/>
              </a:ext>
            </a:extLst>
          </p:cNvPr>
          <p:cNvSpPr/>
          <p:nvPr/>
        </p:nvSpPr>
        <p:spPr>
          <a:xfrm>
            <a:off x="6417707" y="1916832"/>
            <a:ext cx="2257962" cy="2520279"/>
          </a:xfrm>
          <a:prstGeom prst="roundRect">
            <a:avLst>
              <a:gd name="adj" fmla="val 1026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</a:t>
            </a:r>
            <a:r>
              <a:rPr lang="ru-RU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мею различать количественные, порядковые, </a:t>
            </a:r>
            <a:r>
              <a:rPr lang="ru-RU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простые, сложные и </a:t>
            </a:r>
            <a:r>
              <a:rPr lang="ru-RU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составные числительные. </a:t>
            </a:r>
            <a:endParaRPr lang="ru-RU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67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1"/>
            <a:ext cx="918744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3" y="1844824"/>
            <a:ext cx="7517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414800" y="2075656"/>
            <a:ext cx="80065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Узнаете, что такое климат и чем он отличается от погоды;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познакомитесь с разрядами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ислительных, 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научитесь различать простые, сложные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составные 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числительные </a:t>
            </a:r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правильно употреблять их в речи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239" y="-99887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690031" y="1340768"/>
            <a:ext cx="770543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i="1" dirty="0" smtClean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Климат</a:t>
            </a:r>
            <a:r>
              <a:rPr lang="ru-RU" sz="24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это многолетний 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закономерно повторяющийся </a:t>
            </a:r>
          </a:p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режим погоды.</a:t>
            </a:r>
          </a:p>
          <a:p>
            <a:endParaRPr lang="ru-RU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000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Погода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текущее состояние </a:t>
            </a:r>
          </a:p>
          <a:p>
            <a:pPr algn="just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атмосферы в данной местности </a:t>
            </a:r>
          </a:p>
          <a:p>
            <a:pPr algn="just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определённый отрезок времени.</a:t>
            </a:r>
          </a:p>
          <a:p>
            <a:pPr algn="just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Климат постоянен для каждой </a:t>
            </a:r>
          </a:p>
          <a:p>
            <a:pPr algn="just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определённой местности. Погода </a:t>
            </a:r>
          </a:p>
          <a:p>
            <a:pPr algn="just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 непостоянна, она может </a:t>
            </a:r>
          </a:p>
          <a:p>
            <a:pPr algn="just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меняться в течение дня.</a:t>
            </a:r>
          </a:p>
          <a:p>
            <a:pPr algn="just"/>
            <a:endParaRPr lang="ru-RU" sz="2800" dirty="0"/>
          </a:p>
        </p:txBody>
      </p:sp>
      <p:pic>
        <p:nvPicPr>
          <p:cNvPr id="12" name="Picture 2" descr="C:\Users\Lenovo\Desktop\кли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98" y="1484783"/>
            <a:ext cx="2753718" cy="186088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Lenovo\Desktop\погода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262" y="3540137"/>
            <a:ext cx="3288688" cy="237500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-68086" y="2506198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ID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144">
            <a:extLst>
              <a:ext uri="{FF2B5EF4-FFF2-40B4-BE49-F238E27FC236}">
                <a16:creationId xmlns:a16="http://schemas.microsoft.com/office/drawing/2014/main" id="{CD91E988-7A18-4398-B6F1-77F363DEF83B}"/>
              </a:ext>
            </a:extLst>
          </p:cNvPr>
          <p:cNvSpPr/>
          <p:nvPr/>
        </p:nvSpPr>
        <p:spPr>
          <a:xfrm>
            <a:off x="611560" y="213263"/>
            <a:ext cx="7035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Территория Казахстана находится очень далеко от океана и открыта для ветров с запада и севера. Из-за этого основными свойствами климата Казахстана являются его резкая </a:t>
            </a:r>
            <a:r>
              <a:rPr lang="ru-RU" sz="1600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континентальность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и неравномерное распределение природных осадков.</a:t>
            </a:r>
          </a:p>
          <a:p>
            <a:r>
              <a:rPr lang="ru-R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Зима в Казахстане холодная и продолжительная на севере и умеренно мягкая на юге.</a:t>
            </a:r>
          </a:p>
          <a:p>
            <a:r>
              <a:rPr lang="ru-R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ru-R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емпература января колеблется от – 36</a:t>
            </a:r>
            <a:r>
              <a:rPr lang="en-US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º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 на севере до – 1</a:t>
            </a:r>
            <a:r>
              <a:rPr lang="en-US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º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 на юге.</a:t>
            </a:r>
          </a:p>
          <a:p>
            <a:r>
              <a:rPr lang="ru-R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Лето – сухое. На севере – тёплое, в центре – очень тёплое, на юге – жаркое.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Почти для всей территории Казахстана характерны сильные ветры, в ряде регионов свыше 40 м/с.</a:t>
            </a:r>
            <a:endParaRPr lang="ru-RU" sz="16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 descr="C:\Users\Lenovo\Desktop\лето - коп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74" y="3197218"/>
            <a:ext cx="1922986" cy="234456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:\Users\Lenovo\Desktop\мм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649" y="3214881"/>
            <a:ext cx="1946756" cy="23536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Lenovo\Desktop\зима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405" y="3188159"/>
            <a:ext cx="1946756" cy="23536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C:\Users\Lenovo\Desktop\весна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556" y="3214881"/>
            <a:ext cx="1907704" cy="23657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Rectangle 683">
            <a:extLst>
              <a:ext uri="{FF2B5EF4-FFF2-40B4-BE49-F238E27FC236}">
                <a16:creationId xmlns:a16="http://schemas.microsoft.com/office/drawing/2014/main" id="{6945F279-C67A-4EE8-9C3E-E808868EFE3D}"/>
              </a:ext>
            </a:extLst>
          </p:cNvPr>
          <p:cNvSpPr/>
          <p:nvPr/>
        </p:nvSpPr>
        <p:spPr>
          <a:xfrm>
            <a:off x="457472" y="1151879"/>
            <a:ext cx="620276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ru-RU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Атмосфера Земли разделена на слои. Нижний слой, … километров в высоту, – тропосфера. В этом слое формируется погода. </a:t>
            </a:r>
            <a:r>
              <a:rPr lang="ru-RU" sz="2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</a:t>
            </a:r>
            <a:r>
              <a:rPr lang="ru-RU" sz="26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лой атмосферы, высотой от … до … километров, – стратосфера. Между … и … километрами, в середине стратосферы, находится озон, который защищает нас от наиболее активных солнечных лучей – ультрафиолетовых. Без него мы не выдержали бы солнечного света.</a:t>
            </a:r>
          </a:p>
          <a:p>
            <a:r>
              <a:rPr lang="ru-RU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</a:t>
            </a:r>
            <a:r>
              <a:rPr lang="ru-RU" sz="20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(Из энциклопедии «</a:t>
            </a:r>
            <a:r>
              <a:rPr lang="ru-RU" sz="2000" i="1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Чудо­книга</a:t>
            </a:r>
            <a:r>
              <a:rPr lang="ru-RU" sz="20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»)</a:t>
            </a:r>
            <a:endParaRPr lang="en-ID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419872" y="444913"/>
            <a:ext cx="1586929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C:\Users\Lenovo\Desktop\ййй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876" y="1196752"/>
            <a:ext cx="1854889" cy="249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33116"/>
            <a:ext cx="9178249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419872" y="444913"/>
            <a:ext cx="2374709" cy="45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себя 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9" y="1052736"/>
            <a:ext cx="576064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  </a:t>
            </a:r>
            <a:r>
              <a:rPr lang="ru-RU" sz="25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Атмосфера </a:t>
            </a:r>
            <a:r>
              <a:rPr lang="ru-RU" sz="25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Земли разделена на слои. Нижний слой, </a:t>
            </a:r>
            <a:r>
              <a:rPr lang="ru-RU" sz="2500" b="1" u="sng" dirty="0">
                <a:solidFill>
                  <a:srgbClr val="00B0F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16</a:t>
            </a:r>
            <a:r>
              <a:rPr lang="ru-RU" sz="2500" b="1" dirty="0">
                <a:solidFill>
                  <a:srgbClr val="00B0F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километров в высоту, – тропосфера. В этом слое формируется погода. С</a:t>
            </a:r>
            <a:r>
              <a:rPr lang="ru-RU" sz="25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лой </a:t>
            </a:r>
            <a:r>
              <a:rPr lang="ru-RU" sz="25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атмосферы, высотой от </a:t>
            </a:r>
            <a:r>
              <a:rPr lang="ru-RU" sz="2500" b="1" u="sng" dirty="0" smtClean="0">
                <a:solidFill>
                  <a:srgbClr val="00B0F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16</a:t>
            </a:r>
            <a:r>
              <a:rPr lang="ru-RU" sz="25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5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 </a:t>
            </a:r>
            <a:r>
              <a:rPr lang="ru-RU" sz="2500" b="1" u="sng" dirty="0">
                <a:solidFill>
                  <a:srgbClr val="00B0F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48</a:t>
            </a:r>
            <a:r>
              <a:rPr lang="ru-RU" sz="2500" b="1" dirty="0">
                <a:solidFill>
                  <a:srgbClr val="00B0F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километров, – стратосфера. Между </a:t>
            </a:r>
            <a:r>
              <a:rPr lang="ru-RU" sz="2500" b="1" u="sng" dirty="0">
                <a:solidFill>
                  <a:srgbClr val="00B0F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20</a:t>
            </a:r>
            <a:r>
              <a:rPr lang="ru-RU" sz="25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и </a:t>
            </a:r>
            <a:r>
              <a:rPr lang="ru-RU" sz="2500" b="1" u="sng" dirty="0">
                <a:solidFill>
                  <a:srgbClr val="00B0F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25</a:t>
            </a:r>
            <a:r>
              <a:rPr lang="ru-RU" sz="25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километрами, в середине стратосферы, находится озон, который защищает нас от наиболее активных солнечных лучей – ультрафиолетовых. Без него мы не выдержали бы солнечного света</a:t>
            </a:r>
            <a:r>
              <a:rPr lang="ru-RU" sz="25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sz="25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2000" i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(</a:t>
            </a:r>
            <a:r>
              <a:rPr lang="ru-RU" sz="2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Из энциклопедии «</a:t>
            </a:r>
            <a:r>
              <a:rPr lang="ru-RU" sz="2000" i="1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Чудо­книга</a:t>
            </a:r>
            <a:r>
              <a:rPr lang="ru-RU" sz="20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»)</a:t>
            </a:r>
            <a:endParaRPr lang="en-ID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Lenovo\Desktop\ццц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268760"/>
            <a:ext cx="2452102" cy="303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44797" y="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457472" y="980728"/>
            <a:ext cx="7858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Имя числительное (</a:t>
            </a:r>
            <a:r>
              <a:rPr lang="kk-KZ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 есім</a:t>
            </a:r>
            <a:r>
              <a:rPr lang="ru-RU" b="1" i="1" dirty="0" smtClean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– </a:t>
            </a:r>
            <a:r>
              <a:rPr lang="ru-RU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это самостоятельная часть речи, которая обозначает количество предметов, число и порядок предметов при счёте.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19672" y="1988840"/>
            <a:ext cx="5321364" cy="83433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ИМЯ  ЧИСЛИТЕЛЬНОЕ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СКОЛЬКО? КОТОРЫЙ?</a:t>
            </a:r>
            <a:endParaRPr lang="ru-RU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60" y="3123738"/>
            <a:ext cx="3124670" cy="85638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КОЛИЧЕСТВЕННЫЕ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(есептік)</a:t>
            </a:r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СКОЛЬКО?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22642" y="3134821"/>
            <a:ext cx="3097530" cy="85638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ПОРЯДКОВЫЕ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(реттік)</a:t>
            </a:r>
            <a:endParaRPr lang="ru-RU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КОТОРЫЙ?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17387" y="4365104"/>
            <a:ext cx="3124670" cy="87393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сутках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двадцать четыре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часа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422642" y="4365104"/>
            <a:ext cx="3097530" cy="87393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Сегодня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шестнадцатое </a:t>
            </a:r>
            <a:r>
              <a:rPr lang="ru-RU" sz="2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ноября</a:t>
            </a:r>
            <a:endParaRPr lang="ru-RU" sz="2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971407" y="3980119"/>
            <a:ext cx="0" cy="388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155520" y="3980119"/>
            <a:ext cx="0" cy="388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148064" y="2823170"/>
            <a:ext cx="400217" cy="388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555776" y="2823170"/>
            <a:ext cx="432048" cy="388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056" y="28906"/>
            <a:ext cx="9233390" cy="66981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Овал 10"/>
          <p:cNvSpPr/>
          <p:nvPr/>
        </p:nvSpPr>
        <p:spPr>
          <a:xfrm>
            <a:off x="2241285" y="1135254"/>
            <a:ext cx="4732020" cy="66294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ЧИСЛИТЕЛЬНЫЕ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9204" y="2334649"/>
            <a:ext cx="2366010" cy="73291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ПРОСТЫЕ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158355" y="2774572"/>
            <a:ext cx="2366010" cy="73291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СЛОЖНЫЕ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6131412" y="2352697"/>
            <a:ext cx="2366010" cy="73291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СОСТАВНЫЕ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1600" y="364502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три</a:t>
            </a:r>
          </a:p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шестой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2290" y="4077072"/>
            <a:ext cx="1398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пятьдесят</a:t>
            </a:r>
          </a:p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шестьсот</a:t>
            </a:r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50665" y="3732500"/>
            <a:ext cx="2127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двадцать пятый</a:t>
            </a:r>
          </a:p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сто семь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763688" y="1297375"/>
            <a:ext cx="2106840" cy="1037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469183" y="1783807"/>
            <a:ext cx="0" cy="9763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14" idx="0"/>
          </p:cNvCxnSpPr>
          <p:nvPr/>
        </p:nvCxnSpPr>
        <p:spPr>
          <a:xfrm>
            <a:off x="6250666" y="1466724"/>
            <a:ext cx="1063751" cy="8859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5" idx="0"/>
          </p:cNvCxnSpPr>
          <p:nvPr/>
        </p:nvCxnSpPr>
        <p:spPr>
          <a:xfrm flipH="1">
            <a:off x="1507164" y="3067560"/>
            <a:ext cx="5046" cy="577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7314417" y="3023440"/>
            <a:ext cx="8240" cy="709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3" idx="4"/>
            <a:endCxn id="16" idx="0"/>
          </p:cNvCxnSpPr>
          <p:nvPr/>
        </p:nvCxnSpPr>
        <p:spPr>
          <a:xfrm>
            <a:off x="4341360" y="3507483"/>
            <a:ext cx="0" cy="569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24754" y="5044258"/>
            <a:ext cx="78726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Числительные от одиннадцати до девятнадцати образовались:</a:t>
            </a:r>
          </a:p>
          <a:p>
            <a:endParaRPr lang="ru-RU" b="1" dirty="0" smtClean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ОДИН – НА + ДЕСЯТЬ (ДЦАТЬ)</a:t>
            </a:r>
            <a:endParaRPr lang="ru-RU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5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28507" y="-89270"/>
            <a:ext cx="9188797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300004" y="574060"/>
            <a:ext cx="789104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200" b="1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Синтаксическая </a:t>
            </a:r>
            <a:r>
              <a:rPr lang="ru-RU" sz="22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роль числительных в предложении разнообразна</a:t>
            </a:r>
            <a:r>
              <a:rPr lang="ru-RU" sz="2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Среда – </a:t>
            </a:r>
            <a:r>
              <a:rPr lang="ru-RU" sz="2800" u="wavy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третий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день недели.</a:t>
            </a:r>
          </a:p>
          <a:p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u="sng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Три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нечётное число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Занятия 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школе начинаются </a:t>
            </a:r>
            <a:r>
              <a:rPr lang="ru-RU" sz="2800" u="dotDas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</a:t>
            </a:r>
            <a:r>
              <a:rPr lang="ru-RU" sz="2800" u="dotDash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восемь</a:t>
            </a:r>
            <a:r>
              <a:rPr lang="ru-RU" sz="2800" u="dotDas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часов</a:t>
            </a:r>
            <a:r>
              <a:rPr lang="ru-RU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Существительные, обозначающие количество, в сочетании с числительными являются одним членом предложения и представляют собой </a:t>
            </a:r>
            <a:r>
              <a:rPr lang="ru-RU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неделимое словосочетание </a:t>
            </a:r>
          </a:p>
          <a:p>
            <a:pPr algn="ctr"/>
            <a:endParaRPr lang="ru-RU" sz="20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Жили-были на свете </a:t>
            </a:r>
            <a:r>
              <a:rPr lang="ru-RU" sz="2000" b="1" u="sng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три медведя</a:t>
            </a:r>
            <a:r>
              <a:rPr lang="ru-RU" sz="2000" b="1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538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1056</Words>
  <Application>Microsoft Office PowerPoint</Application>
  <PresentationFormat>Экран (4:3)</PresentationFormat>
  <Paragraphs>173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Comfortaa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44</cp:revision>
  <dcterms:created xsi:type="dcterms:W3CDTF">2020-07-18T05:19:20Z</dcterms:created>
  <dcterms:modified xsi:type="dcterms:W3CDTF">2024-12-08T13:21:42Z</dcterms:modified>
</cp:coreProperties>
</file>