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2" r:id="rId4"/>
    <p:sldId id="273" r:id="rId5"/>
    <p:sldId id="259" r:id="rId6"/>
    <p:sldId id="274" r:id="rId7"/>
    <p:sldId id="301" r:id="rId8"/>
    <p:sldId id="290" r:id="rId9"/>
    <p:sldId id="300" r:id="rId10"/>
    <p:sldId id="299" r:id="rId11"/>
    <p:sldId id="302" r:id="rId12"/>
    <p:sldId id="306" r:id="rId13"/>
    <p:sldId id="303" r:id="rId14"/>
    <p:sldId id="305" r:id="rId15"/>
    <p:sldId id="304" r:id="rId16"/>
    <p:sldId id="308" r:id="rId17"/>
    <p:sldId id="307" r:id="rId18"/>
    <p:sldId id="310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5461" autoAdjust="0"/>
  </p:normalViewPr>
  <p:slideViewPr>
    <p:cSldViewPr>
      <p:cViewPr varScale="1">
        <p:scale>
          <a:sx n="87" d="100"/>
          <a:sy n="87" d="100"/>
        </p:scale>
        <p:origin x="186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20823" y="3762984"/>
            <a:ext cx="771185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 и литература. 6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9FC8678-F308-40FB-A870-20A094CFCAFF}"/>
              </a:ext>
            </a:extLst>
          </p:cNvPr>
          <p:cNvSpPr txBox="1"/>
          <p:nvPr/>
        </p:nvSpPr>
        <p:spPr>
          <a:xfrm>
            <a:off x="1530528" y="2772685"/>
            <a:ext cx="5996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Шкала Цельсия.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Дробные числительные.</a:t>
            </a:r>
            <a:endParaRPr lang="en-ID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8507" y="-89270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00004" y="1052736"/>
            <a:ext cx="796007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Дробные числительные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изменяются по падежам. При склонении дробных числительных изменяются обе части: первая часть склоняется как числительное, вторая – как прилагательное во множественном числе.</a:t>
            </a:r>
          </a:p>
          <a:p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И.п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две третьих, три целых две пятых</a:t>
            </a:r>
          </a:p>
          <a:p>
            <a:pPr fontAlgn="base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Р.п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двух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третьих, трёх целых двух пятых</a:t>
            </a:r>
          </a:p>
          <a:p>
            <a:pPr fontAlgn="base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Д.п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двум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третьим, трём целым двум пятым</a:t>
            </a:r>
          </a:p>
          <a:p>
            <a:pPr fontAlgn="base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В.п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третьих, три целых две пятых</a:t>
            </a:r>
          </a:p>
          <a:p>
            <a:pPr fontAlgn="base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Т.п.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двумя третьими, тремя целыми двумя пятыми</a:t>
            </a:r>
          </a:p>
          <a:p>
            <a:pPr fontAlgn="base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П.п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двух третьих, трёх целых двух пятых.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2420888"/>
            <a:ext cx="227178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8507" y="-89270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57472" y="1052736"/>
            <a:ext cx="65564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Прослушайте весёлую песню. Просклоняйте числительное полторы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Сочинили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песенку мы для детворы,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даже в старости никогда не путала: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именительном, винительном пишут полторы,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остальных падежах пишется полутора.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-А где полторы банки меда стоят?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-Я знаю, но вам не скажу.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-Полутора банок не видно в шкафу.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-Ищите, а я погляжу.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 полутора банкам ещё бы чайку.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-Найдите сначала хоть мед!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-Мы всё ж полторы банки мёда найдём.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-От смеха держусь за живот.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-Полутора банками меда вполне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-Могли б наслаждаться три дня.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-Я вам о полутора банках скажу: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Они в животе у меня.</a:t>
            </a:r>
          </a:p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64312"/>
            <a:ext cx="3336506" cy="3336506"/>
          </a:xfrm>
          <a:prstGeom prst="rect">
            <a:avLst/>
          </a:prstGeom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699489" y="260648"/>
            <a:ext cx="17328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55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8507" y="-89270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240167" y="260648"/>
            <a:ext cx="2651452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160" y="1000789"/>
            <a:ext cx="1574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Женский род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3024" y="1000789"/>
            <a:ext cx="284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Мужской и средний рода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89440"/>
              </p:ext>
            </p:extLst>
          </p:nvPr>
        </p:nvGraphicFramePr>
        <p:xfrm>
          <a:off x="345867" y="1556792"/>
          <a:ext cx="3642247" cy="3863340"/>
        </p:xfrm>
        <a:graphic>
          <a:graphicData uri="http://schemas.openxmlformats.org/drawingml/2006/table">
            <a:tbl>
              <a:tblPr/>
              <a:tblGrid>
                <a:gridCol w="1775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3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Именительный падеж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полторы</a:t>
                      </a:r>
                      <a:b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ru-RU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733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Родительный падеж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полутора</a:t>
                      </a:r>
                      <a:b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ru-RU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73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Дательный падеж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полутора</a:t>
                      </a:r>
                      <a:b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ru-RU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73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Винительный падеж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полторы</a:t>
                      </a:r>
                      <a:b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ru-RU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733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Творительный падеж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полутора</a:t>
                      </a:r>
                      <a:br>
                        <a:rPr lang="ru-RU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ru-RU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73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Предложный падеж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полутора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ru-RU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920082"/>
              </p:ext>
            </p:extLst>
          </p:nvPr>
        </p:nvGraphicFramePr>
        <p:xfrm>
          <a:off x="4945912" y="1556792"/>
          <a:ext cx="3642247" cy="3863340"/>
        </p:xfrm>
        <a:graphic>
          <a:graphicData uri="http://schemas.openxmlformats.org/drawingml/2006/table">
            <a:tbl>
              <a:tblPr/>
              <a:tblGrid>
                <a:gridCol w="1775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3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Именительный падеж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полтора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ru-RU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733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Родительный падеж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полутора</a:t>
                      </a:r>
                      <a:br>
                        <a:rPr lang="ru-RU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ru-RU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73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Дательный падеж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полутора</a:t>
                      </a:r>
                      <a:b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ru-RU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73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Винительный падеж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полтора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ru-RU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733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Творительный падеж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полутора</a:t>
                      </a:r>
                      <a:br>
                        <a:rPr lang="ru-RU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ru-RU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73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Предложный падеж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полутора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ru-RU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ru-RU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5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4797" y="-16863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699491" y="260648"/>
            <a:ext cx="17328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07" y="903220"/>
            <a:ext cx="8873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Закрепим знания. Решите задачу. Проговорите вслух.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 6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2" y="1556792"/>
            <a:ext cx="3724022" cy="2483291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</p:pic>
      <p:pic>
        <p:nvPicPr>
          <p:cNvPr id="11" name=" 6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92" y="2924944"/>
            <a:ext cx="3717219" cy="2478754"/>
          </a:xfrm>
          <a:prstGeom prst="roundRect">
            <a:avLst>
              <a:gd name="adj" fmla="val 10027"/>
            </a:avLst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2" name="TextBox 29">
            <a:extLst>
              <a:ext uri="{FF2B5EF4-FFF2-40B4-BE49-F238E27FC236}">
                <a16:creationId xmlns:a16="http://schemas.microsoft.com/office/drawing/2014/main" id="{BC4E65B8-89E2-4633-A9FF-4C8275543FFC}"/>
              </a:ext>
            </a:extLst>
          </p:cNvPr>
          <p:cNvSpPr txBox="1"/>
          <p:nvPr/>
        </p:nvSpPr>
        <p:spPr>
          <a:xfrm>
            <a:off x="793885" y="2132856"/>
            <a:ext cx="3051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4,5 + 0,2 =</a:t>
            </a:r>
          </a:p>
          <a:p>
            <a:r>
              <a:rPr lang="ru-RU" sz="36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36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5/6 – 3/6 =</a:t>
            </a:r>
            <a:endParaRPr lang="en-ID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A6B0911E-1C85-4BB4-B7E5-8A2F09C5CA9A}"/>
              </a:ext>
            </a:extLst>
          </p:cNvPr>
          <p:cNvSpPr txBox="1"/>
          <p:nvPr/>
        </p:nvSpPr>
        <p:spPr>
          <a:xfrm>
            <a:off x="4754523" y="2967570"/>
            <a:ext cx="3339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6,1+ 0,7=</a:t>
            </a:r>
          </a:p>
          <a:p>
            <a:endParaRPr lang="ru-RU" sz="3600" b="1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3/5 - 2/5 =</a:t>
            </a:r>
            <a:endParaRPr lang="ru-RU" sz="36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2896" y="-243408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240167" y="260648"/>
            <a:ext cx="2651452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002" y="705436"/>
            <a:ext cx="2645581" cy="35384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13595" y="1686171"/>
            <a:ext cx="2574723" cy="38232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Прямоугольник 10"/>
          <p:cNvSpPr/>
          <p:nvPr/>
        </p:nvSpPr>
        <p:spPr>
          <a:xfrm>
            <a:off x="703830" y="1164685"/>
            <a:ext cx="34461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К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четырём целым пяти десятым прибавить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одну целую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две десятых- получится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пять целых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семь десятых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Из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пяти шестых вычесть три шестых- получится две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шестых.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7313" y="2318847"/>
            <a:ext cx="37785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шести целым одной десятой прибавить ноль целых семь десятых- получится шесть целых восемь десятых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Из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трёх пятых вычесть две пятых- получится одна пятая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8507" y="-89270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699491" y="260648"/>
            <a:ext cx="17328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648" y="908720"/>
            <a:ext cx="73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Прочитайте четверостишье. </a:t>
            </a:r>
          </a:p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Найдите в нём числительные и запишите их в цифрах. 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2220686"/>
            <a:ext cx="5887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 четвертых, семь сороковых,</a:t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 не знает нас как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таковых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?!</a:t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Пять девятых или пять шестых —</a:t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 изящных, сложных и простых</a:t>
            </a:r>
            <a:endParaRPr lang="ru-RU" sz="28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998361"/>
            <a:ext cx="2326362" cy="301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4797" y="-56894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240167" y="260648"/>
            <a:ext cx="2651452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4623" y="1798811"/>
            <a:ext cx="94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3   </a:t>
            </a:r>
            <a:r>
              <a:rPr lang="ru-RU" dirty="0" smtClean="0"/>
              <a:t>;        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4</a:t>
            </a:r>
            <a:endParaRPr lang="ru-RU" dirty="0"/>
          </a:p>
        </p:txBody>
      </p:sp>
      <p:cxnSp>
        <p:nvCxnSpPr>
          <p:cNvPr id="3" name="Прямая соединительная линия 2"/>
          <p:cNvCxnSpPr>
            <a:stCxn id="13" idx="1"/>
          </p:cNvCxnSpPr>
          <p:nvPr/>
        </p:nvCxnSpPr>
        <p:spPr>
          <a:xfrm>
            <a:off x="2384623" y="2121977"/>
            <a:ext cx="31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087602" y="1777395"/>
            <a:ext cx="692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7  ;         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40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>
            <a:stCxn id="21" idx="1"/>
          </p:cNvCxnSpPr>
          <p:nvPr/>
        </p:nvCxnSpPr>
        <p:spPr>
          <a:xfrm>
            <a:off x="3087602" y="2100561"/>
            <a:ext cx="4762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087602" y="1777395"/>
            <a:ext cx="692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7  ;         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854621" y="1782729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5  ;         </a:t>
            </a:r>
            <a:endParaRPr lang="ru-RU" dirty="0"/>
          </a:p>
          <a:p>
            <a:r>
              <a:rPr lang="ru-RU" dirty="0"/>
              <a:t> 9</a:t>
            </a:r>
          </a:p>
          <a:p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854621" y="2100560"/>
            <a:ext cx="4293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89475" y="1776129"/>
            <a:ext cx="1082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5     </a:t>
            </a:r>
            <a:r>
              <a:rPr lang="ru-RU" dirty="0" smtClean="0"/>
              <a:t>      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6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589475" y="2100560"/>
            <a:ext cx="4116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8" b="10340"/>
          <a:stretch/>
        </p:blipFill>
        <p:spPr>
          <a:xfrm>
            <a:off x="3361266" y="2842944"/>
            <a:ext cx="3640826" cy="31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94389" y="23504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240167" y="260648"/>
            <a:ext cx="2651452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3">
            <a:extLst/>
          </p:cNvPr>
          <p:cNvSpPr>
            <a:spLocks noChangeArrowheads="1"/>
          </p:cNvSpPr>
          <p:nvPr/>
        </p:nvSpPr>
        <p:spPr bwMode="auto">
          <a:xfrm rot="16200000">
            <a:off x="5772925" y="-511027"/>
            <a:ext cx="1239838" cy="456565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tIns="45721" bIns="4572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1">
              <a:latin typeface="+mn-lt"/>
              <a:cs typeface="+mn-cs"/>
            </a:endParaRPr>
          </a:p>
        </p:txBody>
      </p:sp>
      <p:sp>
        <p:nvSpPr>
          <p:cNvPr id="10" name="Rectangle 23">
            <a:extLst/>
          </p:cNvPr>
          <p:cNvSpPr>
            <a:spLocks noChangeArrowheads="1"/>
          </p:cNvSpPr>
          <p:nvPr/>
        </p:nvSpPr>
        <p:spPr bwMode="auto">
          <a:xfrm rot="16200000">
            <a:off x="5433439" y="546806"/>
            <a:ext cx="1397322" cy="508714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tIns="45721" bIns="4572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1">
              <a:latin typeface="+mn-lt"/>
              <a:cs typeface="+mn-cs"/>
            </a:endParaRPr>
          </a:p>
        </p:txBody>
      </p:sp>
      <p:sp>
        <p:nvSpPr>
          <p:cNvPr id="12" name="Rectangle 23">
            <a:extLst/>
          </p:cNvPr>
          <p:cNvSpPr>
            <a:spLocks noChangeArrowheads="1"/>
          </p:cNvSpPr>
          <p:nvPr/>
        </p:nvSpPr>
        <p:spPr bwMode="auto">
          <a:xfrm rot="16200000">
            <a:off x="5256320" y="1449808"/>
            <a:ext cx="1230065" cy="560864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tIns="45721" bIns="4572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1">
              <a:latin typeface="+mn-lt"/>
              <a:cs typeface="+mn-cs"/>
            </a:endParaRPr>
          </a:p>
        </p:txBody>
      </p:sp>
      <p:sp>
        <p:nvSpPr>
          <p:cNvPr id="16" name="Rectangle 23">
            <a:extLst/>
          </p:cNvPr>
          <p:cNvSpPr>
            <a:spLocks noChangeArrowheads="1"/>
          </p:cNvSpPr>
          <p:nvPr/>
        </p:nvSpPr>
        <p:spPr bwMode="auto">
          <a:xfrm rot="16200000">
            <a:off x="5116592" y="2471761"/>
            <a:ext cx="1182521" cy="5973689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tIns="45721" bIns="4572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ID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7" name="Group 5"/>
          <p:cNvGrpSpPr>
            <a:grpSpLocks/>
          </p:cNvGrpSpPr>
          <p:nvPr/>
        </p:nvGrpSpPr>
        <p:grpSpPr bwMode="auto">
          <a:xfrm rot="-5400000">
            <a:off x="2964802" y="1254104"/>
            <a:ext cx="1247440" cy="1042988"/>
            <a:chOff x="1371600" y="4299629"/>
            <a:chExt cx="1576388" cy="1206502"/>
          </a:xfrm>
        </p:grpSpPr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1371600" y="4299630"/>
              <a:ext cx="1576388" cy="1206500"/>
            </a:xfrm>
            <a:custGeom>
              <a:avLst/>
              <a:gdLst>
                <a:gd name="T0" fmla="*/ 1576388 w 993"/>
                <a:gd name="T1" fmla="*/ 1206500 h 760"/>
                <a:gd name="T2" fmla="*/ 788988 w 993"/>
                <a:gd name="T3" fmla="*/ 0 h 760"/>
                <a:gd name="T4" fmla="*/ 0 w 993"/>
                <a:gd name="T5" fmla="*/ 1206500 h 760"/>
                <a:gd name="T6" fmla="*/ 1576388 w 993"/>
                <a:gd name="T7" fmla="*/ 1206500 h 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3"/>
                <a:gd name="T13" fmla="*/ 0 h 760"/>
                <a:gd name="T14" fmla="*/ 993 w 993"/>
                <a:gd name="T15" fmla="*/ 760 h 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3" h="760">
                  <a:moveTo>
                    <a:pt x="993" y="760"/>
                  </a:moveTo>
                  <a:lnTo>
                    <a:pt x="497" y="0"/>
                  </a:lnTo>
                  <a:lnTo>
                    <a:pt x="0" y="760"/>
                  </a:lnTo>
                  <a:lnTo>
                    <a:pt x="993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2152650" y="4299631"/>
              <a:ext cx="442913" cy="1206500"/>
            </a:xfrm>
            <a:custGeom>
              <a:avLst/>
              <a:gdLst>
                <a:gd name="T0" fmla="*/ 442913 w 279"/>
                <a:gd name="T1" fmla="*/ 1206500 h 760"/>
                <a:gd name="T2" fmla="*/ 7938 w 279"/>
                <a:gd name="T3" fmla="*/ 0 h 760"/>
                <a:gd name="T4" fmla="*/ 7938 w 279"/>
                <a:gd name="T5" fmla="*/ 0 h 760"/>
                <a:gd name="T6" fmla="*/ 0 w 279"/>
                <a:gd name="T7" fmla="*/ 1206500 h 760"/>
                <a:gd name="T8" fmla="*/ 442913 w 279"/>
                <a:gd name="T9" fmla="*/ 1206500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760"/>
                <a:gd name="T17" fmla="*/ 279 w 279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760">
                  <a:moveTo>
                    <a:pt x="279" y="760"/>
                  </a:moveTo>
                  <a:lnTo>
                    <a:pt x="5" y="0"/>
                  </a:lnTo>
                  <a:lnTo>
                    <a:pt x="0" y="760"/>
                  </a:lnTo>
                  <a:lnTo>
                    <a:pt x="279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1720850" y="4299631"/>
              <a:ext cx="439738" cy="1206500"/>
            </a:xfrm>
            <a:custGeom>
              <a:avLst/>
              <a:gdLst>
                <a:gd name="T0" fmla="*/ 431800 w 277"/>
                <a:gd name="T1" fmla="*/ 1206500 h 760"/>
                <a:gd name="T2" fmla="*/ 439738 w 277"/>
                <a:gd name="T3" fmla="*/ 0 h 760"/>
                <a:gd name="T4" fmla="*/ 434975 w 277"/>
                <a:gd name="T5" fmla="*/ 4762 h 760"/>
                <a:gd name="T6" fmla="*/ 0 w 277"/>
                <a:gd name="T7" fmla="*/ 1206500 h 760"/>
                <a:gd name="T8" fmla="*/ 431800 w 277"/>
                <a:gd name="T9" fmla="*/ 1206500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760"/>
                <a:gd name="T17" fmla="*/ 277 w 277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760">
                  <a:moveTo>
                    <a:pt x="272" y="760"/>
                  </a:moveTo>
                  <a:lnTo>
                    <a:pt x="277" y="0"/>
                  </a:lnTo>
                  <a:lnTo>
                    <a:pt x="274" y="3"/>
                  </a:lnTo>
                  <a:lnTo>
                    <a:pt x="0" y="760"/>
                  </a:lnTo>
                  <a:lnTo>
                    <a:pt x="272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1935163" y="4299631"/>
              <a:ext cx="446088" cy="342900"/>
            </a:xfrm>
            <a:custGeom>
              <a:avLst/>
              <a:gdLst>
                <a:gd name="T0" fmla="*/ 0 w 281"/>
                <a:gd name="T1" fmla="*/ 342900 h 216"/>
                <a:gd name="T2" fmla="*/ 225425 w 281"/>
                <a:gd name="T3" fmla="*/ 0 h 216"/>
                <a:gd name="T4" fmla="*/ 446088 w 281"/>
                <a:gd name="T5" fmla="*/ 342900 h 216"/>
                <a:gd name="T6" fmla="*/ 0 w 281"/>
                <a:gd name="T7" fmla="*/ 34290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1"/>
                <a:gd name="T13" fmla="*/ 0 h 216"/>
                <a:gd name="T14" fmla="*/ 281 w 281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1" h="216">
                  <a:moveTo>
                    <a:pt x="0" y="216"/>
                  </a:moveTo>
                  <a:lnTo>
                    <a:pt x="142" y="0"/>
                  </a:lnTo>
                  <a:lnTo>
                    <a:pt x="281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Freeform 28">
              <a:extLst/>
            </p:cNvPr>
            <p:cNvSpPr>
              <a:spLocks/>
            </p:cNvSpPr>
            <p:nvPr/>
          </p:nvSpPr>
          <p:spPr bwMode="auto">
            <a:xfrm>
              <a:off x="2038532" y="4299629"/>
              <a:ext cx="248585" cy="343402"/>
            </a:xfrm>
            <a:custGeom>
              <a:avLst/>
              <a:gdLst>
                <a:gd name="T0" fmla="*/ 156 w 156"/>
                <a:gd name="T1" fmla="*/ 216 h 216"/>
                <a:gd name="T2" fmla="*/ 0 w 156"/>
                <a:gd name="T3" fmla="*/ 216 h 216"/>
                <a:gd name="T4" fmla="*/ 75 w 156"/>
                <a:gd name="T5" fmla="*/ 3 h 216"/>
                <a:gd name="T6" fmla="*/ 78 w 156"/>
                <a:gd name="T7" fmla="*/ 0 h 216"/>
                <a:gd name="T8" fmla="*/ 78 w 156"/>
                <a:gd name="T9" fmla="*/ 0 h 216"/>
                <a:gd name="T10" fmla="*/ 156 w 156"/>
                <a:gd name="T1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16">
                  <a:moveTo>
                    <a:pt x="156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156" y="21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1">
                <a:latin typeface="+mn-lt"/>
                <a:cs typeface="+mn-cs"/>
              </a:endParaRPr>
            </a:p>
          </p:txBody>
        </p:sp>
        <p:sp>
          <p:nvSpPr>
            <p:cNvPr id="23" name="Freeform 29">
              <a:extLst/>
            </p:cNvPr>
            <p:cNvSpPr>
              <a:spLocks/>
            </p:cNvSpPr>
            <p:nvPr/>
          </p:nvSpPr>
          <p:spPr bwMode="auto">
            <a:xfrm>
              <a:off x="2038533" y="4299629"/>
              <a:ext cx="123282" cy="343402"/>
            </a:xfrm>
            <a:custGeom>
              <a:avLst/>
              <a:gdLst>
                <a:gd name="T0" fmla="*/ 75 w 78"/>
                <a:gd name="T1" fmla="*/ 216 h 216"/>
                <a:gd name="T2" fmla="*/ 0 w 78"/>
                <a:gd name="T3" fmla="*/ 216 h 216"/>
                <a:gd name="T4" fmla="*/ 75 w 78"/>
                <a:gd name="T5" fmla="*/ 3 h 216"/>
                <a:gd name="T6" fmla="*/ 78 w 78"/>
                <a:gd name="T7" fmla="*/ 0 h 216"/>
                <a:gd name="T8" fmla="*/ 78 w 78"/>
                <a:gd name="T9" fmla="*/ 0 h 216"/>
                <a:gd name="T10" fmla="*/ 75 w 78"/>
                <a:gd name="T1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16">
                  <a:moveTo>
                    <a:pt x="75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5" y="21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1">
                <a:latin typeface="+mn-lt"/>
                <a:cs typeface="+mn-cs"/>
              </a:endParaRPr>
            </a:p>
          </p:txBody>
        </p:sp>
      </p:grpSp>
      <p:grpSp>
        <p:nvGrpSpPr>
          <p:cNvPr id="24" name="Group 5"/>
          <p:cNvGrpSpPr>
            <a:grpSpLocks/>
          </p:cNvGrpSpPr>
          <p:nvPr/>
        </p:nvGrpSpPr>
        <p:grpSpPr bwMode="auto">
          <a:xfrm rot="-5400000" flipH="1">
            <a:off x="2443343" y="2493914"/>
            <a:ext cx="1247374" cy="1042985"/>
            <a:chOff x="1371600" y="4299629"/>
            <a:chExt cx="1576388" cy="1206502"/>
          </a:xfrm>
        </p:grpSpPr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371600" y="4299630"/>
              <a:ext cx="1576388" cy="1206500"/>
            </a:xfrm>
            <a:custGeom>
              <a:avLst/>
              <a:gdLst>
                <a:gd name="T0" fmla="*/ 1576388 w 993"/>
                <a:gd name="T1" fmla="*/ 1206500 h 760"/>
                <a:gd name="T2" fmla="*/ 788988 w 993"/>
                <a:gd name="T3" fmla="*/ 0 h 760"/>
                <a:gd name="T4" fmla="*/ 0 w 993"/>
                <a:gd name="T5" fmla="*/ 1206500 h 760"/>
                <a:gd name="T6" fmla="*/ 1576388 w 993"/>
                <a:gd name="T7" fmla="*/ 1206500 h 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3"/>
                <a:gd name="T13" fmla="*/ 0 h 760"/>
                <a:gd name="T14" fmla="*/ 993 w 993"/>
                <a:gd name="T15" fmla="*/ 760 h 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3" h="760">
                  <a:moveTo>
                    <a:pt x="993" y="760"/>
                  </a:moveTo>
                  <a:lnTo>
                    <a:pt x="497" y="0"/>
                  </a:lnTo>
                  <a:lnTo>
                    <a:pt x="0" y="760"/>
                  </a:lnTo>
                  <a:lnTo>
                    <a:pt x="993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152650" y="4299631"/>
              <a:ext cx="442913" cy="1206500"/>
            </a:xfrm>
            <a:custGeom>
              <a:avLst/>
              <a:gdLst>
                <a:gd name="T0" fmla="*/ 442913 w 279"/>
                <a:gd name="T1" fmla="*/ 1206500 h 760"/>
                <a:gd name="T2" fmla="*/ 7938 w 279"/>
                <a:gd name="T3" fmla="*/ 0 h 760"/>
                <a:gd name="T4" fmla="*/ 7938 w 279"/>
                <a:gd name="T5" fmla="*/ 0 h 760"/>
                <a:gd name="T6" fmla="*/ 0 w 279"/>
                <a:gd name="T7" fmla="*/ 1206500 h 760"/>
                <a:gd name="T8" fmla="*/ 442913 w 279"/>
                <a:gd name="T9" fmla="*/ 1206500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760"/>
                <a:gd name="T17" fmla="*/ 279 w 279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760">
                  <a:moveTo>
                    <a:pt x="279" y="760"/>
                  </a:moveTo>
                  <a:lnTo>
                    <a:pt x="5" y="0"/>
                  </a:lnTo>
                  <a:lnTo>
                    <a:pt x="0" y="760"/>
                  </a:lnTo>
                  <a:lnTo>
                    <a:pt x="279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720850" y="4299631"/>
              <a:ext cx="439738" cy="1206500"/>
            </a:xfrm>
            <a:custGeom>
              <a:avLst/>
              <a:gdLst>
                <a:gd name="T0" fmla="*/ 431800 w 277"/>
                <a:gd name="T1" fmla="*/ 1206500 h 760"/>
                <a:gd name="T2" fmla="*/ 439738 w 277"/>
                <a:gd name="T3" fmla="*/ 0 h 760"/>
                <a:gd name="T4" fmla="*/ 434975 w 277"/>
                <a:gd name="T5" fmla="*/ 4762 h 760"/>
                <a:gd name="T6" fmla="*/ 0 w 277"/>
                <a:gd name="T7" fmla="*/ 1206500 h 760"/>
                <a:gd name="T8" fmla="*/ 431800 w 277"/>
                <a:gd name="T9" fmla="*/ 1206500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760"/>
                <a:gd name="T17" fmla="*/ 277 w 277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760">
                  <a:moveTo>
                    <a:pt x="272" y="760"/>
                  </a:moveTo>
                  <a:lnTo>
                    <a:pt x="277" y="0"/>
                  </a:lnTo>
                  <a:lnTo>
                    <a:pt x="274" y="3"/>
                  </a:lnTo>
                  <a:lnTo>
                    <a:pt x="0" y="760"/>
                  </a:lnTo>
                  <a:lnTo>
                    <a:pt x="272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935163" y="4299631"/>
              <a:ext cx="446088" cy="342900"/>
            </a:xfrm>
            <a:custGeom>
              <a:avLst/>
              <a:gdLst>
                <a:gd name="T0" fmla="*/ 0 w 281"/>
                <a:gd name="T1" fmla="*/ 342900 h 216"/>
                <a:gd name="T2" fmla="*/ 225425 w 281"/>
                <a:gd name="T3" fmla="*/ 0 h 216"/>
                <a:gd name="T4" fmla="*/ 446088 w 281"/>
                <a:gd name="T5" fmla="*/ 342900 h 216"/>
                <a:gd name="T6" fmla="*/ 0 w 281"/>
                <a:gd name="T7" fmla="*/ 34290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1"/>
                <a:gd name="T13" fmla="*/ 0 h 216"/>
                <a:gd name="T14" fmla="*/ 281 w 281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1" h="216">
                  <a:moveTo>
                    <a:pt x="0" y="216"/>
                  </a:moveTo>
                  <a:lnTo>
                    <a:pt x="142" y="0"/>
                  </a:lnTo>
                  <a:lnTo>
                    <a:pt x="281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Freeform 28">
              <a:extLst/>
            </p:cNvPr>
            <p:cNvSpPr>
              <a:spLocks/>
            </p:cNvSpPr>
            <p:nvPr/>
          </p:nvSpPr>
          <p:spPr bwMode="auto">
            <a:xfrm>
              <a:off x="2038532" y="4299629"/>
              <a:ext cx="248585" cy="343402"/>
            </a:xfrm>
            <a:custGeom>
              <a:avLst/>
              <a:gdLst>
                <a:gd name="T0" fmla="*/ 156 w 156"/>
                <a:gd name="T1" fmla="*/ 216 h 216"/>
                <a:gd name="T2" fmla="*/ 0 w 156"/>
                <a:gd name="T3" fmla="*/ 216 h 216"/>
                <a:gd name="T4" fmla="*/ 75 w 156"/>
                <a:gd name="T5" fmla="*/ 3 h 216"/>
                <a:gd name="T6" fmla="*/ 78 w 156"/>
                <a:gd name="T7" fmla="*/ 0 h 216"/>
                <a:gd name="T8" fmla="*/ 78 w 156"/>
                <a:gd name="T9" fmla="*/ 0 h 216"/>
                <a:gd name="T10" fmla="*/ 156 w 156"/>
                <a:gd name="T1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16">
                  <a:moveTo>
                    <a:pt x="156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156" y="21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1">
                <a:latin typeface="+mn-lt"/>
                <a:cs typeface="+mn-cs"/>
              </a:endParaRPr>
            </a:p>
          </p:txBody>
        </p:sp>
        <p:sp>
          <p:nvSpPr>
            <p:cNvPr id="30" name="Freeform 29">
              <a:extLst/>
            </p:cNvPr>
            <p:cNvSpPr>
              <a:spLocks/>
            </p:cNvSpPr>
            <p:nvPr/>
          </p:nvSpPr>
          <p:spPr bwMode="auto">
            <a:xfrm>
              <a:off x="2038533" y="4299629"/>
              <a:ext cx="123282" cy="343402"/>
            </a:xfrm>
            <a:custGeom>
              <a:avLst/>
              <a:gdLst>
                <a:gd name="T0" fmla="*/ 75 w 78"/>
                <a:gd name="T1" fmla="*/ 216 h 216"/>
                <a:gd name="T2" fmla="*/ 0 w 78"/>
                <a:gd name="T3" fmla="*/ 216 h 216"/>
                <a:gd name="T4" fmla="*/ 75 w 78"/>
                <a:gd name="T5" fmla="*/ 3 h 216"/>
                <a:gd name="T6" fmla="*/ 78 w 78"/>
                <a:gd name="T7" fmla="*/ 0 h 216"/>
                <a:gd name="T8" fmla="*/ 78 w 78"/>
                <a:gd name="T9" fmla="*/ 0 h 216"/>
                <a:gd name="T10" fmla="*/ 75 w 78"/>
                <a:gd name="T1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16">
                  <a:moveTo>
                    <a:pt x="75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5" y="21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1">
                <a:latin typeface="+mn-lt"/>
                <a:cs typeface="+mn-cs"/>
              </a:endParaRPr>
            </a:p>
          </p:txBody>
        </p:sp>
      </p:grpSp>
      <p:grpSp>
        <p:nvGrpSpPr>
          <p:cNvPr id="31" name="Group 5"/>
          <p:cNvGrpSpPr>
            <a:grpSpLocks/>
          </p:cNvGrpSpPr>
          <p:nvPr/>
        </p:nvGrpSpPr>
        <p:grpSpPr bwMode="auto">
          <a:xfrm rot="-5400000">
            <a:off x="1915308" y="3739579"/>
            <a:ext cx="1260460" cy="1042988"/>
            <a:chOff x="1371600" y="4299629"/>
            <a:chExt cx="1576388" cy="1206502"/>
          </a:xfrm>
        </p:grpSpPr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1371600" y="4299630"/>
              <a:ext cx="1576388" cy="1206500"/>
            </a:xfrm>
            <a:custGeom>
              <a:avLst/>
              <a:gdLst>
                <a:gd name="T0" fmla="*/ 1576388 w 993"/>
                <a:gd name="T1" fmla="*/ 1206500 h 760"/>
                <a:gd name="T2" fmla="*/ 788988 w 993"/>
                <a:gd name="T3" fmla="*/ 0 h 760"/>
                <a:gd name="T4" fmla="*/ 0 w 993"/>
                <a:gd name="T5" fmla="*/ 1206500 h 760"/>
                <a:gd name="T6" fmla="*/ 1576388 w 993"/>
                <a:gd name="T7" fmla="*/ 1206500 h 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3"/>
                <a:gd name="T13" fmla="*/ 0 h 760"/>
                <a:gd name="T14" fmla="*/ 993 w 993"/>
                <a:gd name="T15" fmla="*/ 760 h 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3" h="760">
                  <a:moveTo>
                    <a:pt x="993" y="760"/>
                  </a:moveTo>
                  <a:lnTo>
                    <a:pt x="497" y="0"/>
                  </a:lnTo>
                  <a:lnTo>
                    <a:pt x="0" y="760"/>
                  </a:lnTo>
                  <a:lnTo>
                    <a:pt x="993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2152650" y="4299631"/>
              <a:ext cx="442913" cy="1206500"/>
            </a:xfrm>
            <a:custGeom>
              <a:avLst/>
              <a:gdLst>
                <a:gd name="T0" fmla="*/ 442913 w 279"/>
                <a:gd name="T1" fmla="*/ 1206500 h 760"/>
                <a:gd name="T2" fmla="*/ 7938 w 279"/>
                <a:gd name="T3" fmla="*/ 0 h 760"/>
                <a:gd name="T4" fmla="*/ 7938 w 279"/>
                <a:gd name="T5" fmla="*/ 0 h 760"/>
                <a:gd name="T6" fmla="*/ 0 w 279"/>
                <a:gd name="T7" fmla="*/ 1206500 h 760"/>
                <a:gd name="T8" fmla="*/ 442913 w 279"/>
                <a:gd name="T9" fmla="*/ 1206500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760"/>
                <a:gd name="T17" fmla="*/ 279 w 279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760">
                  <a:moveTo>
                    <a:pt x="279" y="760"/>
                  </a:moveTo>
                  <a:lnTo>
                    <a:pt x="5" y="0"/>
                  </a:lnTo>
                  <a:lnTo>
                    <a:pt x="0" y="760"/>
                  </a:lnTo>
                  <a:lnTo>
                    <a:pt x="279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1720850" y="4299631"/>
              <a:ext cx="439738" cy="1206500"/>
            </a:xfrm>
            <a:custGeom>
              <a:avLst/>
              <a:gdLst>
                <a:gd name="T0" fmla="*/ 431800 w 277"/>
                <a:gd name="T1" fmla="*/ 1206500 h 760"/>
                <a:gd name="T2" fmla="*/ 439738 w 277"/>
                <a:gd name="T3" fmla="*/ 0 h 760"/>
                <a:gd name="T4" fmla="*/ 434975 w 277"/>
                <a:gd name="T5" fmla="*/ 4762 h 760"/>
                <a:gd name="T6" fmla="*/ 0 w 277"/>
                <a:gd name="T7" fmla="*/ 1206500 h 760"/>
                <a:gd name="T8" fmla="*/ 431800 w 277"/>
                <a:gd name="T9" fmla="*/ 1206500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760"/>
                <a:gd name="T17" fmla="*/ 277 w 277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760">
                  <a:moveTo>
                    <a:pt x="272" y="760"/>
                  </a:moveTo>
                  <a:lnTo>
                    <a:pt x="277" y="0"/>
                  </a:lnTo>
                  <a:lnTo>
                    <a:pt x="274" y="3"/>
                  </a:lnTo>
                  <a:lnTo>
                    <a:pt x="0" y="760"/>
                  </a:lnTo>
                  <a:lnTo>
                    <a:pt x="272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1935163" y="4299631"/>
              <a:ext cx="446088" cy="342900"/>
            </a:xfrm>
            <a:custGeom>
              <a:avLst/>
              <a:gdLst>
                <a:gd name="T0" fmla="*/ 0 w 281"/>
                <a:gd name="T1" fmla="*/ 342900 h 216"/>
                <a:gd name="T2" fmla="*/ 225425 w 281"/>
                <a:gd name="T3" fmla="*/ 0 h 216"/>
                <a:gd name="T4" fmla="*/ 446088 w 281"/>
                <a:gd name="T5" fmla="*/ 342900 h 216"/>
                <a:gd name="T6" fmla="*/ 0 w 281"/>
                <a:gd name="T7" fmla="*/ 34290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1"/>
                <a:gd name="T13" fmla="*/ 0 h 216"/>
                <a:gd name="T14" fmla="*/ 281 w 281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1" h="216">
                  <a:moveTo>
                    <a:pt x="0" y="216"/>
                  </a:moveTo>
                  <a:lnTo>
                    <a:pt x="142" y="0"/>
                  </a:lnTo>
                  <a:lnTo>
                    <a:pt x="281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" name="Freeform 28">
              <a:extLst/>
            </p:cNvPr>
            <p:cNvSpPr>
              <a:spLocks/>
            </p:cNvSpPr>
            <p:nvPr/>
          </p:nvSpPr>
          <p:spPr bwMode="auto">
            <a:xfrm>
              <a:off x="2038532" y="4299629"/>
              <a:ext cx="248585" cy="343402"/>
            </a:xfrm>
            <a:custGeom>
              <a:avLst/>
              <a:gdLst>
                <a:gd name="T0" fmla="*/ 156 w 156"/>
                <a:gd name="T1" fmla="*/ 216 h 216"/>
                <a:gd name="T2" fmla="*/ 0 w 156"/>
                <a:gd name="T3" fmla="*/ 216 h 216"/>
                <a:gd name="T4" fmla="*/ 75 w 156"/>
                <a:gd name="T5" fmla="*/ 3 h 216"/>
                <a:gd name="T6" fmla="*/ 78 w 156"/>
                <a:gd name="T7" fmla="*/ 0 h 216"/>
                <a:gd name="T8" fmla="*/ 78 w 156"/>
                <a:gd name="T9" fmla="*/ 0 h 216"/>
                <a:gd name="T10" fmla="*/ 156 w 156"/>
                <a:gd name="T1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16">
                  <a:moveTo>
                    <a:pt x="156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156" y="21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1">
                <a:latin typeface="+mn-lt"/>
                <a:cs typeface="+mn-cs"/>
              </a:endParaRPr>
            </a:p>
          </p:txBody>
        </p:sp>
        <p:sp>
          <p:nvSpPr>
            <p:cNvPr id="37" name="Freeform 29">
              <a:extLst/>
            </p:cNvPr>
            <p:cNvSpPr>
              <a:spLocks/>
            </p:cNvSpPr>
            <p:nvPr/>
          </p:nvSpPr>
          <p:spPr bwMode="auto">
            <a:xfrm>
              <a:off x="2038533" y="4299629"/>
              <a:ext cx="123282" cy="343402"/>
            </a:xfrm>
            <a:custGeom>
              <a:avLst/>
              <a:gdLst>
                <a:gd name="T0" fmla="*/ 75 w 78"/>
                <a:gd name="T1" fmla="*/ 216 h 216"/>
                <a:gd name="T2" fmla="*/ 0 w 78"/>
                <a:gd name="T3" fmla="*/ 216 h 216"/>
                <a:gd name="T4" fmla="*/ 75 w 78"/>
                <a:gd name="T5" fmla="*/ 3 h 216"/>
                <a:gd name="T6" fmla="*/ 78 w 78"/>
                <a:gd name="T7" fmla="*/ 0 h 216"/>
                <a:gd name="T8" fmla="*/ 78 w 78"/>
                <a:gd name="T9" fmla="*/ 0 h 216"/>
                <a:gd name="T10" fmla="*/ 75 w 78"/>
                <a:gd name="T1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16">
                  <a:moveTo>
                    <a:pt x="75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5" y="21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1">
                <a:latin typeface="+mn-lt"/>
                <a:cs typeface="+mn-cs"/>
              </a:endParaRPr>
            </a:p>
          </p:txBody>
        </p:sp>
      </p:grpSp>
      <p:grpSp>
        <p:nvGrpSpPr>
          <p:cNvPr id="38" name="Group 5"/>
          <p:cNvGrpSpPr>
            <a:grpSpLocks/>
          </p:cNvGrpSpPr>
          <p:nvPr/>
        </p:nvGrpSpPr>
        <p:grpSpPr bwMode="auto">
          <a:xfrm rot="-5400000">
            <a:off x="1567222" y="4966179"/>
            <a:ext cx="1238250" cy="1042988"/>
            <a:chOff x="1371600" y="4299629"/>
            <a:chExt cx="1576388" cy="1206502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371600" y="4299630"/>
              <a:ext cx="1576388" cy="1206500"/>
            </a:xfrm>
            <a:custGeom>
              <a:avLst/>
              <a:gdLst>
                <a:gd name="T0" fmla="*/ 1576388 w 993"/>
                <a:gd name="T1" fmla="*/ 1206500 h 760"/>
                <a:gd name="T2" fmla="*/ 788988 w 993"/>
                <a:gd name="T3" fmla="*/ 0 h 760"/>
                <a:gd name="T4" fmla="*/ 0 w 993"/>
                <a:gd name="T5" fmla="*/ 1206500 h 760"/>
                <a:gd name="T6" fmla="*/ 1576388 w 993"/>
                <a:gd name="T7" fmla="*/ 1206500 h 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3"/>
                <a:gd name="T13" fmla="*/ 0 h 760"/>
                <a:gd name="T14" fmla="*/ 993 w 993"/>
                <a:gd name="T15" fmla="*/ 760 h 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3" h="760">
                  <a:moveTo>
                    <a:pt x="993" y="760"/>
                  </a:moveTo>
                  <a:lnTo>
                    <a:pt x="497" y="0"/>
                  </a:lnTo>
                  <a:lnTo>
                    <a:pt x="0" y="760"/>
                  </a:lnTo>
                  <a:lnTo>
                    <a:pt x="993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2152650" y="4299631"/>
              <a:ext cx="442913" cy="1206500"/>
            </a:xfrm>
            <a:custGeom>
              <a:avLst/>
              <a:gdLst>
                <a:gd name="T0" fmla="*/ 442913 w 279"/>
                <a:gd name="T1" fmla="*/ 1206500 h 760"/>
                <a:gd name="T2" fmla="*/ 7938 w 279"/>
                <a:gd name="T3" fmla="*/ 0 h 760"/>
                <a:gd name="T4" fmla="*/ 7938 w 279"/>
                <a:gd name="T5" fmla="*/ 0 h 760"/>
                <a:gd name="T6" fmla="*/ 0 w 279"/>
                <a:gd name="T7" fmla="*/ 1206500 h 760"/>
                <a:gd name="T8" fmla="*/ 442913 w 279"/>
                <a:gd name="T9" fmla="*/ 1206500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760"/>
                <a:gd name="T17" fmla="*/ 279 w 279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760">
                  <a:moveTo>
                    <a:pt x="279" y="760"/>
                  </a:moveTo>
                  <a:lnTo>
                    <a:pt x="5" y="0"/>
                  </a:lnTo>
                  <a:lnTo>
                    <a:pt x="0" y="760"/>
                  </a:lnTo>
                  <a:lnTo>
                    <a:pt x="279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720850" y="4299631"/>
              <a:ext cx="439738" cy="1206500"/>
            </a:xfrm>
            <a:custGeom>
              <a:avLst/>
              <a:gdLst>
                <a:gd name="T0" fmla="*/ 431800 w 277"/>
                <a:gd name="T1" fmla="*/ 1206500 h 760"/>
                <a:gd name="T2" fmla="*/ 439738 w 277"/>
                <a:gd name="T3" fmla="*/ 0 h 760"/>
                <a:gd name="T4" fmla="*/ 434975 w 277"/>
                <a:gd name="T5" fmla="*/ 4762 h 760"/>
                <a:gd name="T6" fmla="*/ 0 w 277"/>
                <a:gd name="T7" fmla="*/ 1206500 h 760"/>
                <a:gd name="T8" fmla="*/ 431800 w 277"/>
                <a:gd name="T9" fmla="*/ 1206500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760"/>
                <a:gd name="T17" fmla="*/ 277 w 277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760">
                  <a:moveTo>
                    <a:pt x="272" y="760"/>
                  </a:moveTo>
                  <a:lnTo>
                    <a:pt x="277" y="0"/>
                  </a:lnTo>
                  <a:lnTo>
                    <a:pt x="274" y="3"/>
                  </a:lnTo>
                  <a:lnTo>
                    <a:pt x="0" y="760"/>
                  </a:lnTo>
                  <a:lnTo>
                    <a:pt x="272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935163" y="4299631"/>
              <a:ext cx="446088" cy="342900"/>
            </a:xfrm>
            <a:custGeom>
              <a:avLst/>
              <a:gdLst>
                <a:gd name="T0" fmla="*/ 0 w 281"/>
                <a:gd name="T1" fmla="*/ 342900 h 216"/>
                <a:gd name="T2" fmla="*/ 225425 w 281"/>
                <a:gd name="T3" fmla="*/ 0 h 216"/>
                <a:gd name="T4" fmla="*/ 446088 w 281"/>
                <a:gd name="T5" fmla="*/ 342900 h 216"/>
                <a:gd name="T6" fmla="*/ 0 w 281"/>
                <a:gd name="T7" fmla="*/ 34290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1"/>
                <a:gd name="T13" fmla="*/ 0 h 216"/>
                <a:gd name="T14" fmla="*/ 281 w 281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1" h="216">
                  <a:moveTo>
                    <a:pt x="0" y="216"/>
                  </a:moveTo>
                  <a:lnTo>
                    <a:pt x="142" y="0"/>
                  </a:lnTo>
                  <a:lnTo>
                    <a:pt x="281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3" name="Freeform 28">
              <a:extLst/>
            </p:cNvPr>
            <p:cNvSpPr>
              <a:spLocks/>
            </p:cNvSpPr>
            <p:nvPr/>
          </p:nvSpPr>
          <p:spPr bwMode="auto">
            <a:xfrm>
              <a:off x="2038532" y="4299629"/>
              <a:ext cx="248585" cy="343402"/>
            </a:xfrm>
            <a:custGeom>
              <a:avLst/>
              <a:gdLst>
                <a:gd name="T0" fmla="*/ 156 w 156"/>
                <a:gd name="T1" fmla="*/ 216 h 216"/>
                <a:gd name="T2" fmla="*/ 0 w 156"/>
                <a:gd name="T3" fmla="*/ 216 h 216"/>
                <a:gd name="T4" fmla="*/ 75 w 156"/>
                <a:gd name="T5" fmla="*/ 3 h 216"/>
                <a:gd name="T6" fmla="*/ 78 w 156"/>
                <a:gd name="T7" fmla="*/ 0 h 216"/>
                <a:gd name="T8" fmla="*/ 78 w 156"/>
                <a:gd name="T9" fmla="*/ 0 h 216"/>
                <a:gd name="T10" fmla="*/ 156 w 156"/>
                <a:gd name="T1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16">
                  <a:moveTo>
                    <a:pt x="156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156" y="21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1">
                <a:latin typeface="+mn-lt"/>
                <a:cs typeface="+mn-cs"/>
              </a:endParaRPr>
            </a:p>
          </p:txBody>
        </p:sp>
        <p:sp>
          <p:nvSpPr>
            <p:cNvPr id="44" name="Freeform 29">
              <a:extLst/>
            </p:cNvPr>
            <p:cNvSpPr>
              <a:spLocks/>
            </p:cNvSpPr>
            <p:nvPr/>
          </p:nvSpPr>
          <p:spPr bwMode="auto">
            <a:xfrm>
              <a:off x="2038533" y="4299629"/>
              <a:ext cx="123282" cy="343402"/>
            </a:xfrm>
            <a:custGeom>
              <a:avLst/>
              <a:gdLst>
                <a:gd name="T0" fmla="*/ 75 w 78"/>
                <a:gd name="T1" fmla="*/ 216 h 216"/>
                <a:gd name="T2" fmla="*/ 0 w 78"/>
                <a:gd name="T3" fmla="*/ 216 h 216"/>
                <a:gd name="T4" fmla="*/ 75 w 78"/>
                <a:gd name="T5" fmla="*/ 3 h 216"/>
                <a:gd name="T6" fmla="*/ 78 w 78"/>
                <a:gd name="T7" fmla="*/ 0 h 216"/>
                <a:gd name="T8" fmla="*/ 78 w 78"/>
                <a:gd name="T9" fmla="*/ 0 h 216"/>
                <a:gd name="T10" fmla="*/ 75 w 78"/>
                <a:gd name="T1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16">
                  <a:moveTo>
                    <a:pt x="75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5" y="21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1">
                <a:latin typeface="+mn-lt"/>
                <a:cs typeface="+mn-cs"/>
              </a:endParaRPr>
            </a:p>
          </p:txBody>
        </p:sp>
      </p:grpSp>
      <p:sp>
        <p:nvSpPr>
          <p:cNvPr id="45" name="TextBox 129"/>
          <p:cNvSpPr txBox="1">
            <a:spLocks noChangeArrowheads="1"/>
          </p:cNvSpPr>
          <p:nvPr/>
        </p:nvSpPr>
        <p:spPr bwMode="auto">
          <a:xfrm>
            <a:off x="4565891" y="1313469"/>
            <a:ext cx="165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Первое</a:t>
            </a:r>
            <a:endParaRPr lang="en-ID" b="1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Rectangle 99"/>
          <p:cNvSpPr>
            <a:spLocks noChangeArrowheads="1"/>
          </p:cNvSpPr>
          <p:nvPr/>
        </p:nvSpPr>
        <p:spPr bwMode="auto">
          <a:xfrm>
            <a:off x="4547941" y="1822777"/>
            <a:ext cx="15841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ahoma" pitchFamily="34" charset="0"/>
                <a:cs typeface="Tahoma" pitchFamily="34" charset="0"/>
              </a:rPr>
              <a:t>Я узнал….</a:t>
            </a:r>
            <a:endParaRPr lang="en-ID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Rectangle 99"/>
          <p:cNvSpPr>
            <a:spLocks noChangeArrowheads="1"/>
          </p:cNvSpPr>
          <p:nvPr/>
        </p:nvSpPr>
        <p:spPr bwMode="auto">
          <a:xfrm>
            <a:off x="3957830" y="3085382"/>
            <a:ext cx="32318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ahoma" pitchFamily="34" charset="0"/>
                <a:cs typeface="Tahoma" pitchFamily="34" charset="0"/>
              </a:rPr>
              <a:t>Мне понравилось…</a:t>
            </a:r>
            <a:endParaRPr lang="en-ID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Rectangle 99"/>
          <p:cNvSpPr>
            <a:spLocks noChangeArrowheads="1"/>
          </p:cNvSpPr>
          <p:nvPr/>
        </p:nvSpPr>
        <p:spPr bwMode="auto">
          <a:xfrm>
            <a:off x="3563524" y="4358033"/>
            <a:ext cx="2568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ahoma" pitchFamily="34" charset="0"/>
                <a:cs typeface="Tahoma" pitchFamily="34" charset="0"/>
              </a:rPr>
              <a:t>Мне было трудно…</a:t>
            </a:r>
            <a:endParaRPr lang="en-ID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Rectangle 99"/>
          <p:cNvSpPr>
            <a:spLocks noChangeArrowheads="1"/>
          </p:cNvSpPr>
          <p:nvPr/>
        </p:nvSpPr>
        <p:spPr bwMode="auto">
          <a:xfrm>
            <a:off x="3067028" y="5534505"/>
            <a:ext cx="2566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Мои пожелания….</a:t>
            </a:r>
            <a:endParaRPr lang="en-ID" sz="2000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TextBox 129"/>
          <p:cNvSpPr txBox="1">
            <a:spLocks noChangeArrowheads="1"/>
          </p:cNvSpPr>
          <p:nvPr/>
        </p:nvSpPr>
        <p:spPr bwMode="auto">
          <a:xfrm>
            <a:off x="3363458" y="5020949"/>
            <a:ext cx="165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Четвёртое</a:t>
            </a:r>
            <a:endParaRPr lang="en-ID" b="1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" name="TextBox 129"/>
          <p:cNvSpPr txBox="1">
            <a:spLocks noChangeArrowheads="1"/>
          </p:cNvSpPr>
          <p:nvPr/>
        </p:nvSpPr>
        <p:spPr bwMode="auto">
          <a:xfrm>
            <a:off x="3563524" y="3789040"/>
            <a:ext cx="165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Третье</a:t>
            </a:r>
            <a:endParaRPr lang="en-ID" b="1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TextBox 129"/>
          <p:cNvSpPr txBox="1">
            <a:spLocks noChangeArrowheads="1"/>
          </p:cNvSpPr>
          <p:nvPr/>
        </p:nvSpPr>
        <p:spPr bwMode="auto">
          <a:xfrm>
            <a:off x="3947784" y="2552741"/>
            <a:ext cx="165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Второе</a:t>
            </a:r>
            <a:endParaRPr lang="en-ID" b="1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94389" y="23504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240167" y="260648"/>
            <a:ext cx="2651452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3">
            <a:extLst/>
          </p:cNvPr>
          <p:cNvSpPr>
            <a:spLocks noChangeArrowheads="1"/>
          </p:cNvSpPr>
          <p:nvPr/>
        </p:nvSpPr>
        <p:spPr bwMode="auto">
          <a:xfrm rot="16200000">
            <a:off x="5772925" y="-511027"/>
            <a:ext cx="1239838" cy="456565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tIns="45721" bIns="4572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1">
              <a:latin typeface="+mn-lt"/>
              <a:cs typeface="+mn-cs"/>
            </a:endParaRPr>
          </a:p>
        </p:txBody>
      </p:sp>
      <p:sp>
        <p:nvSpPr>
          <p:cNvPr id="10" name="Rectangle 23">
            <a:extLst/>
          </p:cNvPr>
          <p:cNvSpPr>
            <a:spLocks noChangeArrowheads="1"/>
          </p:cNvSpPr>
          <p:nvPr/>
        </p:nvSpPr>
        <p:spPr bwMode="auto">
          <a:xfrm rot="16200000">
            <a:off x="5525426" y="480596"/>
            <a:ext cx="1213348" cy="508714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tIns="45721" bIns="4572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1">
              <a:latin typeface="+mn-lt"/>
              <a:cs typeface="+mn-cs"/>
            </a:endParaRPr>
          </a:p>
        </p:txBody>
      </p:sp>
      <p:sp>
        <p:nvSpPr>
          <p:cNvPr id="12" name="Rectangle 23">
            <a:extLst/>
          </p:cNvPr>
          <p:cNvSpPr>
            <a:spLocks noChangeArrowheads="1"/>
          </p:cNvSpPr>
          <p:nvPr/>
        </p:nvSpPr>
        <p:spPr bwMode="auto">
          <a:xfrm rot="16200000">
            <a:off x="5313680" y="1377799"/>
            <a:ext cx="1086047" cy="560864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tIns="45721" bIns="4572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1">
              <a:latin typeface="+mn-lt"/>
              <a:cs typeface="+mn-cs"/>
            </a:endParaRPr>
          </a:p>
        </p:txBody>
      </p:sp>
      <p:sp>
        <p:nvSpPr>
          <p:cNvPr id="16" name="Rectangle 23">
            <a:extLst/>
          </p:cNvPr>
          <p:cNvSpPr>
            <a:spLocks noChangeArrowheads="1"/>
          </p:cNvSpPr>
          <p:nvPr/>
        </p:nvSpPr>
        <p:spPr bwMode="auto">
          <a:xfrm rot="16200000">
            <a:off x="5116592" y="2400816"/>
            <a:ext cx="1182521" cy="5973689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tIns="45721" bIns="4572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ID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7" name="Group 5"/>
          <p:cNvGrpSpPr>
            <a:grpSpLocks/>
          </p:cNvGrpSpPr>
          <p:nvPr/>
        </p:nvGrpSpPr>
        <p:grpSpPr bwMode="auto">
          <a:xfrm rot="-5400000">
            <a:off x="2964802" y="1254104"/>
            <a:ext cx="1247440" cy="1042988"/>
            <a:chOff x="1371600" y="4299629"/>
            <a:chExt cx="1576388" cy="1206502"/>
          </a:xfrm>
        </p:grpSpPr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1371600" y="4299630"/>
              <a:ext cx="1576388" cy="1206500"/>
            </a:xfrm>
            <a:custGeom>
              <a:avLst/>
              <a:gdLst>
                <a:gd name="T0" fmla="*/ 1576388 w 993"/>
                <a:gd name="T1" fmla="*/ 1206500 h 760"/>
                <a:gd name="T2" fmla="*/ 788988 w 993"/>
                <a:gd name="T3" fmla="*/ 0 h 760"/>
                <a:gd name="T4" fmla="*/ 0 w 993"/>
                <a:gd name="T5" fmla="*/ 1206500 h 760"/>
                <a:gd name="T6" fmla="*/ 1576388 w 993"/>
                <a:gd name="T7" fmla="*/ 1206500 h 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3"/>
                <a:gd name="T13" fmla="*/ 0 h 760"/>
                <a:gd name="T14" fmla="*/ 993 w 993"/>
                <a:gd name="T15" fmla="*/ 760 h 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3" h="760">
                  <a:moveTo>
                    <a:pt x="993" y="760"/>
                  </a:moveTo>
                  <a:lnTo>
                    <a:pt x="497" y="0"/>
                  </a:lnTo>
                  <a:lnTo>
                    <a:pt x="0" y="760"/>
                  </a:lnTo>
                  <a:lnTo>
                    <a:pt x="993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2152650" y="4299631"/>
              <a:ext cx="442913" cy="1206500"/>
            </a:xfrm>
            <a:custGeom>
              <a:avLst/>
              <a:gdLst>
                <a:gd name="T0" fmla="*/ 442913 w 279"/>
                <a:gd name="T1" fmla="*/ 1206500 h 760"/>
                <a:gd name="T2" fmla="*/ 7938 w 279"/>
                <a:gd name="T3" fmla="*/ 0 h 760"/>
                <a:gd name="T4" fmla="*/ 7938 w 279"/>
                <a:gd name="T5" fmla="*/ 0 h 760"/>
                <a:gd name="T6" fmla="*/ 0 w 279"/>
                <a:gd name="T7" fmla="*/ 1206500 h 760"/>
                <a:gd name="T8" fmla="*/ 442913 w 279"/>
                <a:gd name="T9" fmla="*/ 1206500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760"/>
                <a:gd name="T17" fmla="*/ 279 w 279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760">
                  <a:moveTo>
                    <a:pt x="279" y="760"/>
                  </a:moveTo>
                  <a:lnTo>
                    <a:pt x="5" y="0"/>
                  </a:lnTo>
                  <a:lnTo>
                    <a:pt x="0" y="760"/>
                  </a:lnTo>
                  <a:lnTo>
                    <a:pt x="279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1720850" y="4299631"/>
              <a:ext cx="439738" cy="1206500"/>
            </a:xfrm>
            <a:custGeom>
              <a:avLst/>
              <a:gdLst>
                <a:gd name="T0" fmla="*/ 431800 w 277"/>
                <a:gd name="T1" fmla="*/ 1206500 h 760"/>
                <a:gd name="T2" fmla="*/ 439738 w 277"/>
                <a:gd name="T3" fmla="*/ 0 h 760"/>
                <a:gd name="T4" fmla="*/ 434975 w 277"/>
                <a:gd name="T5" fmla="*/ 4762 h 760"/>
                <a:gd name="T6" fmla="*/ 0 w 277"/>
                <a:gd name="T7" fmla="*/ 1206500 h 760"/>
                <a:gd name="T8" fmla="*/ 431800 w 277"/>
                <a:gd name="T9" fmla="*/ 1206500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760"/>
                <a:gd name="T17" fmla="*/ 277 w 277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760">
                  <a:moveTo>
                    <a:pt x="272" y="760"/>
                  </a:moveTo>
                  <a:lnTo>
                    <a:pt x="277" y="0"/>
                  </a:lnTo>
                  <a:lnTo>
                    <a:pt x="274" y="3"/>
                  </a:lnTo>
                  <a:lnTo>
                    <a:pt x="0" y="760"/>
                  </a:lnTo>
                  <a:lnTo>
                    <a:pt x="272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1935163" y="4299631"/>
              <a:ext cx="446088" cy="342900"/>
            </a:xfrm>
            <a:custGeom>
              <a:avLst/>
              <a:gdLst>
                <a:gd name="T0" fmla="*/ 0 w 281"/>
                <a:gd name="T1" fmla="*/ 342900 h 216"/>
                <a:gd name="T2" fmla="*/ 225425 w 281"/>
                <a:gd name="T3" fmla="*/ 0 h 216"/>
                <a:gd name="T4" fmla="*/ 446088 w 281"/>
                <a:gd name="T5" fmla="*/ 342900 h 216"/>
                <a:gd name="T6" fmla="*/ 0 w 281"/>
                <a:gd name="T7" fmla="*/ 34290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1"/>
                <a:gd name="T13" fmla="*/ 0 h 216"/>
                <a:gd name="T14" fmla="*/ 281 w 281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1" h="216">
                  <a:moveTo>
                    <a:pt x="0" y="216"/>
                  </a:moveTo>
                  <a:lnTo>
                    <a:pt x="142" y="0"/>
                  </a:lnTo>
                  <a:lnTo>
                    <a:pt x="281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Freeform 28">
              <a:extLst/>
            </p:cNvPr>
            <p:cNvSpPr>
              <a:spLocks/>
            </p:cNvSpPr>
            <p:nvPr/>
          </p:nvSpPr>
          <p:spPr bwMode="auto">
            <a:xfrm>
              <a:off x="2038532" y="4299629"/>
              <a:ext cx="248585" cy="343402"/>
            </a:xfrm>
            <a:custGeom>
              <a:avLst/>
              <a:gdLst>
                <a:gd name="T0" fmla="*/ 156 w 156"/>
                <a:gd name="T1" fmla="*/ 216 h 216"/>
                <a:gd name="T2" fmla="*/ 0 w 156"/>
                <a:gd name="T3" fmla="*/ 216 h 216"/>
                <a:gd name="T4" fmla="*/ 75 w 156"/>
                <a:gd name="T5" fmla="*/ 3 h 216"/>
                <a:gd name="T6" fmla="*/ 78 w 156"/>
                <a:gd name="T7" fmla="*/ 0 h 216"/>
                <a:gd name="T8" fmla="*/ 78 w 156"/>
                <a:gd name="T9" fmla="*/ 0 h 216"/>
                <a:gd name="T10" fmla="*/ 156 w 156"/>
                <a:gd name="T1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16">
                  <a:moveTo>
                    <a:pt x="156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156" y="21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1">
                <a:latin typeface="+mn-lt"/>
                <a:cs typeface="+mn-cs"/>
              </a:endParaRPr>
            </a:p>
          </p:txBody>
        </p:sp>
        <p:sp>
          <p:nvSpPr>
            <p:cNvPr id="23" name="Freeform 29">
              <a:extLst/>
            </p:cNvPr>
            <p:cNvSpPr>
              <a:spLocks/>
            </p:cNvSpPr>
            <p:nvPr/>
          </p:nvSpPr>
          <p:spPr bwMode="auto">
            <a:xfrm>
              <a:off x="2038533" y="4299629"/>
              <a:ext cx="123282" cy="343402"/>
            </a:xfrm>
            <a:custGeom>
              <a:avLst/>
              <a:gdLst>
                <a:gd name="T0" fmla="*/ 75 w 78"/>
                <a:gd name="T1" fmla="*/ 216 h 216"/>
                <a:gd name="T2" fmla="*/ 0 w 78"/>
                <a:gd name="T3" fmla="*/ 216 h 216"/>
                <a:gd name="T4" fmla="*/ 75 w 78"/>
                <a:gd name="T5" fmla="*/ 3 h 216"/>
                <a:gd name="T6" fmla="*/ 78 w 78"/>
                <a:gd name="T7" fmla="*/ 0 h 216"/>
                <a:gd name="T8" fmla="*/ 78 w 78"/>
                <a:gd name="T9" fmla="*/ 0 h 216"/>
                <a:gd name="T10" fmla="*/ 75 w 78"/>
                <a:gd name="T1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16">
                  <a:moveTo>
                    <a:pt x="75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5" y="21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1">
                <a:latin typeface="+mn-lt"/>
                <a:cs typeface="+mn-cs"/>
              </a:endParaRPr>
            </a:p>
          </p:txBody>
        </p:sp>
      </p:grpSp>
      <p:grpSp>
        <p:nvGrpSpPr>
          <p:cNvPr id="24" name="Group 5"/>
          <p:cNvGrpSpPr>
            <a:grpSpLocks/>
          </p:cNvGrpSpPr>
          <p:nvPr/>
        </p:nvGrpSpPr>
        <p:grpSpPr bwMode="auto">
          <a:xfrm rot="-5400000" flipH="1">
            <a:off x="2447144" y="2497714"/>
            <a:ext cx="1239774" cy="1042985"/>
            <a:chOff x="1371600" y="4299629"/>
            <a:chExt cx="1576388" cy="1206502"/>
          </a:xfrm>
        </p:grpSpPr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371600" y="4299630"/>
              <a:ext cx="1576388" cy="1206500"/>
            </a:xfrm>
            <a:custGeom>
              <a:avLst/>
              <a:gdLst>
                <a:gd name="T0" fmla="*/ 1576388 w 993"/>
                <a:gd name="T1" fmla="*/ 1206500 h 760"/>
                <a:gd name="T2" fmla="*/ 788988 w 993"/>
                <a:gd name="T3" fmla="*/ 0 h 760"/>
                <a:gd name="T4" fmla="*/ 0 w 993"/>
                <a:gd name="T5" fmla="*/ 1206500 h 760"/>
                <a:gd name="T6" fmla="*/ 1576388 w 993"/>
                <a:gd name="T7" fmla="*/ 1206500 h 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3"/>
                <a:gd name="T13" fmla="*/ 0 h 760"/>
                <a:gd name="T14" fmla="*/ 993 w 993"/>
                <a:gd name="T15" fmla="*/ 760 h 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3" h="760">
                  <a:moveTo>
                    <a:pt x="993" y="760"/>
                  </a:moveTo>
                  <a:lnTo>
                    <a:pt x="497" y="0"/>
                  </a:lnTo>
                  <a:lnTo>
                    <a:pt x="0" y="760"/>
                  </a:lnTo>
                  <a:lnTo>
                    <a:pt x="993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152650" y="4299631"/>
              <a:ext cx="442913" cy="1206500"/>
            </a:xfrm>
            <a:custGeom>
              <a:avLst/>
              <a:gdLst>
                <a:gd name="T0" fmla="*/ 442913 w 279"/>
                <a:gd name="T1" fmla="*/ 1206500 h 760"/>
                <a:gd name="T2" fmla="*/ 7938 w 279"/>
                <a:gd name="T3" fmla="*/ 0 h 760"/>
                <a:gd name="T4" fmla="*/ 7938 w 279"/>
                <a:gd name="T5" fmla="*/ 0 h 760"/>
                <a:gd name="T6" fmla="*/ 0 w 279"/>
                <a:gd name="T7" fmla="*/ 1206500 h 760"/>
                <a:gd name="T8" fmla="*/ 442913 w 279"/>
                <a:gd name="T9" fmla="*/ 1206500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760"/>
                <a:gd name="T17" fmla="*/ 279 w 279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760">
                  <a:moveTo>
                    <a:pt x="279" y="760"/>
                  </a:moveTo>
                  <a:lnTo>
                    <a:pt x="5" y="0"/>
                  </a:lnTo>
                  <a:lnTo>
                    <a:pt x="0" y="760"/>
                  </a:lnTo>
                  <a:lnTo>
                    <a:pt x="279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720850" y="4299631"/>
              <a:ext cx="439738" cy="1206500"/>
            </a:xfrm>
            <a:custGeom>
              <a:avLst/>
              <a:gdLst>
                <a:gd name="T0" fmla="*/ 431800 w 277"/>
                <a:gd name="T1" fmla="*/ 1206500 h 760"/>
                <a:gd name="T2" fmla="*/ 439738 w 277"/>
                <a:gd name="T3" fmla="*/ 0 h 760"/>
                <a:gd name="T4" fmla="*/ 434975 w 277"/>
                <a:gd name="T5" fmla="*/ 4762 h 760"/>
                <a:gd name="T6" fmla="*/ 0 w 277"/>
                <a:gd name="T7" fmla="*/ 1206500 h 760"/>
                <a:gd name="T8" fmla="*/ 431800 w 277"/>
                <a:gd name="T9" fmla="*/ 1206500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760"/>
                <a:gd name="T17" fmla="*/ 277 w 277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760">
                  <a:moveTo>
                    <a:pt x="272" y="760"/>
                  </a:moveTo>
                  <a:lnTo>
                    <a:pt x="277" y="0"/>
                  </a:lnTo>
                  <a:lnTo>
                    <a:pt x="274" y="3"/>
                  </a:lnTo>
                  <a:lnTo>
                    <a:pt x="0" y="760"/>
                  </a:lnTo>
                  <a:lnTo>
                    <a:pt x="272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935163" y="4299631"/>
              <a:ext cx="446088" cy="342900"/>
            </a:xfrm>
            <a:custGeom>
              <a:avLst/>
              <a:gdLst>
                <a:gd name="T0" fmla="*/ 0 w 281"/>
                <a:gd name="T1" fmla="*/ 342900 h 216"/>
                <a:gd name="T2" fmla="*/ 225425 w 281"/>
                <a:gd name="T3" fmla="*/ 0 h 216"/>
                <a:gd name="T4" fmla="*/ 446088 w 281"/>
                <a:gd name="T5" fmla="*/ 342900 h 216"/>
                <a:gd name="T6" fmla="*/ 0 w 281"/>
                <a:gd name="T7" fmla="*/ 34290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1"/>
                <a:gd name="T13" fmla="*/ 0 h 216"/>
                <a:gd name="T14" fmla="*/ 281 w 281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1" h="216">
                  <a:moveTo>
                    <a:pt x="0" y="216"/>
                  </a:moveTo>
                  <a:lnTo>
                    <a:pt x="142" y="0"/>
                  </a:lnTo>
                  <a:lnTo>
                    <a:pt x="281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Freeform 28">
              <a:extLst/>
            </p:cNvPr>
            <p:cNvSpPr>
              <a:spLocks/>
            </p:cNvSpPr>
            <p:nvPr/>
          </p:nvSpPr>
          <p:spPr bwMode="auto">
            <a:xfrm>
              <a:off x="2038532" y="4299629"/>
              <a:ext cx="248585" cy="343402"/>
            </a:xfrm>
            <a:custGeom>
              <a:avLst/>
              <a:gdLst>
                <a:gd name="T0" fmla="*/ 156 w 156"/>
                <a:gd name="T1" fmla="*/ 216 h 216"/>
                <a:gd name="T2" fmla="*/ 0 w 156"/>
                <a:gd name="T3" fmla="*/ 216 h 216"/>
                <a:gd name="T4" fmla="*/ 75 w 156"/>
                <a:gd name="T5" fmla="*/ 3 h 216"/>
                <a:gd name="T6" fmla="*/ 78 w 156"/>
                <a:gd name="T7" fmla="*/ 0 h 216"/>
                <a:gd name="T8" fmla="*/ 78 w 156"/>
                <a:gd name="T9" fmla="*/ 0 h 216"/>
                <a:gd name="T10" fmla="*/ 156 w 156"/>
                <a:gd name="T1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16">
                  <a:moveTo>
                    <a:pt x="156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156" y="21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1">
                <a:latin typeface="+mn-lt"/>
                <a:cs typeface="+mn-cs"/>
              </a:endParaRPr>
            </a:p>
          </p:txBody>
        </p:sp>
        <p:sp>
          <p:nvSpPr>
            <p:cNvPr id="30" name="Freeform 29">
              <a:extLst/>
            </p:cNvPr>
            <p:cNvSpPr>
              <a:spLocks/>
            </p:cNvSpPr>
            <p:nvPr/>
          </p:nvSpPr>
          <p:spPr bwMode="auto">
            <a:xfrm>
              <a:off x="2038533" y="4299629"/>
              <a:ext cx="123282" cy="343402"/>
            </a:xfrm>
            <a:custGeom>
              <a:avLst/>
              <a:gdLst>
                <a:gd name="T0" fmla="*/ 75 w 78"/>
                <a:gd name="T1" fmla="*/ 216 h 216"/>
                <a:gd name="T2" fmla="*/ 0 w 78"/>
                <a:gd name="T3" fmla="*/ 216 h 216"/>
                <a:gd name="T4" fmla="*/ 75 w 78"/>
                <a:gd name="T5" fmla="*/ 3 h 216"/>
                <a:gd name="T6" fmla="*/ 78 w 78"/>
                <a:gd name="T7" fmla="*/ 0 h 216"/>
                <a:gd name="T8" fmla="*/ 78 w 78"/>
                <a:gd name="T9" fmla="*/ 0 h 216"/>
                <a:gd name="T10" fmla="*/ 75 w 78"/>
                <a:gd name="T1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16">
                  <a:moveTo>
                    <a:pt x="75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5" y="21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1">
                <a:latin typeface="+mn-lt"/>
                <a:cs typeface="+mn-cs"/>
              </a:endParaRPr>
            </a:p>
          </p:txBody>
        </p:sp>
      </p:grpSp>
      <p:grpSp>
        <p:nvGrpSpPr>
          <p:cNvPr id="31" name="Group 5"/>
          <p:cNvGrpSpPr>
            <a:grpSpLocks/>
          </p:cNvGrpSpPr>
          <p:nvPr/>
        </p:nvGrpSpPr>
        <p:grpSpPr bwMode="auto">
          <a:xfrm rot="-5400000">
            <a:off x="1915308" y="3739579"/>
            <a:ext cx="1260460" cy="1042988"/>
            <a:chOff x="1371600" y="4299629"/>
            <a:chExt cx="1576388" cy="1206502"/>
          </a:xfrm>
        </p:grpSpPr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1371600" y="4299630"/>
              <a:ext cx="1576388" cy="1206500"/>
            </a:xfrm>
            <a:custGeom>
              <a:avLst/>
              <a:gdLst>
                <a:gd name="T0" fmla="*/ 1576388 w 993"/>
                <a:gd name="T1" fmla="*/ 1206500 h 760"/>
                <a:gd name="T2" fmla="*/ 788988 w 993"/>
                <a:gd name="T3" fmla="*/ 0 h 760"/>
                <a:gd name="T4" fmla="*/ 0 w 993"/>
                <a:gd name="T5" fmla="*/ 1206500 h 760"/>
                <a:gd name="T6" fmla="*/ 1576388 w 993"/>
                <a:gd name="T7" fmla="*/ 1206500 h 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3"/>
                <a:gd name="T13" fmla="*/ 0 h 760"/>
                <a:gd name="T14" fmla="*/ 993 w 993"/>
                <a:gd name="T15" fmla="*/ 760 h 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3" h="760">
                  <a:moveTo>
                    <a:pt x="993" y="760"/>
                  </a:moveTo>
                  <a:lnTo>
                    <a:pt x="497" y="0"/>
                  </a:lnTo>
                  <a:lnTo>
                    <a:pt x="0" y="760"/>
                  </a:lnTo>
                  <a:lnTo>
                    <a:pt x="993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2152650" y="4299631"/>
              <a:ext cx="442913" cy="1206500"/>
            </a:xfrm>
            <a:custGeom>
              <a:avLst/>
              <a:gdLst>
                <a:gd name="T0" fmla="*/ 442913 w 279"/>
                <a:gd name="T1" fmla="*/ 1206500 h 760"/>
                <a:gd name="T2" fmla="*/ 7938 w 279"/>
                <a:gd name="T3" fmla="*/ 0 h 760"/>
                <a:gd name="T4" fmla="*/ 7938 w 279"/>
                <a:gd name="T5" fmla="*/ 0 h 760"/>
                <a:gd name="T6" fmla="*/ 0 w 279"/>
                <a:gd name="T7" fmla="*/ 1206500 h 760"/>
                <a:gd name="T8" fmla="*/ 442913 w 279"/>
                <a:gd name="T9" fmla="*/ 1206500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760"/>
                <a:gd name="T17" fmla="*/ 279 w 279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760">
                  <a:moveTo>
                    <a:pt x="279" y="760"/>
                  </a:moveTo>
                  <a:lnTo>
                    <a:pt x="5" y="0"/>
                  </a:lnTo>
                  <a:lnTo>
                    <a:pt x="0" y="760"/>
                  </a:lnTo>
                  <a:lnTo>
                    <a:pt x="279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1720850" y="4299631"/>
              <a:ext cx="439738" cy="1206500"/>
            </a:xfrm>
            <a:custGeom>
              <a:avLst/>
              <a:gdLst>
                <a:gd name="T0" fmla="*/ 431800 w 277"/>
                <a:gd name="T1" fmla="*/ 1206500 h 760"/>
                <a:gd name="T2" fmla="*/ 439738 w 277"/>
                <a:gd name="T3" fmla="*/ 0 h 760"/>
                <a:gd name="T4" fmla="*/ 434975 w 277"/>
                <a:gd name="T5" fmla="*/ 4762 h 760"/>
                <a:gd name="T6" fmla="*/ 0 w 277"/>
                <a:gd name="T7" fmla="*/ 1206500 h 760"/>
                <a:gd name="T8" fmla="*/ 431800 w 277"/>
                <a:gd name="T9" fmla="*/ 1206500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760"/>
                <a:gd name="T17" fmla="*/ 277 w 277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760">
                  <a:moveTo>
                    <a:pt x="272" y="760"/>
                  </a:moveTo>
                  <a:lnTo>
                    <a:pt x="277" y="0"/>
                  </a:lnTo>
                  <a:lnTo>
                    <a:pt x="274" y="3"/>
                  </a:lnTo>
                  <a:lnTo>
                    <a:pt x="0" y="760"/>
                  </a:lnTo>
                  <a:lnTo>
                    <a:pt x="272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1935163" y="4299631"/>
              <a:ext cx="446088" cy="342900"/>
            </a:xfrm>
            <a:custGeom>
              <a:avLst/>
              <a:gdLst>
                <a:gd name="T0" fmla="*/ 0 w 281"/>
                <a:gd name="T1" fmla="*/ 342900 h 216"/>
                <a:gd name="T2" fmla="*/ 225425 w 281"/>
                <a:gd name="T3" fmla="*/ 0 h 216"/>
                <a:gd name="T4" fmla="*/ 446088 w 281"/>
                <a:gd name="T5" fmla="*/ 342900 h 216"/>
                <a:gd name="T6" fmla="*/ 0 w 281"/>
                <a:gd name="T7" fmla="*/ 34290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1"/>
                <a:gd name="T13" fmla="*/ 0 h 216"/>
                <a:gd name="T14" fmla="*/ 281 w 281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1" h="216">
                  <a:moveTo>
                    <a:pt x="0" y="216"/>
                  </a:moveTo>
                  <a:lnTo>
                    <a:pt x="142" y="0"/>
                  </a:lnTo>
                  <a:lnTo>
                    <a:pt x="281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" name="Freeform 28">
              <a:extLst/>
            </p:cNvPr>
            <p:cNvSpPr>
              <a:spLocks/>
            </p:cNvSpPr>
            <p:nvPr/>
          </p:nvSpPr>
          <p:spPr bwMode="auto">
            <a:xfrm>
              <a:off x="2038532" y="4299629"/>
              <a:ext cx="248585" cy="343402"/>
            </a:xfrm>
            <a:custGeom>
              <a:avLst/>
              <a:gdLst>
                <a:gd name="T0" fmla="*/ 156 w 156"/>
                <a:gd name="T1" fmla="*/ 216 h 216"/>
                <a:gd name="T2" fmla="*/ 0 w 156"/>
                <a:gd name="T3" fmla="*/ 216 h 216"/>
                <a:gd name="T4" fmla="*/ 75 w 156"/>
                <a:gd name="T5" fmla="*/ 3 h 216"/>
                <a:gd name="T6" fmla="*/ 78 w 156"/>
                <a:gd name="T7" fmla="*/ 0 h 216"/>
                <a:gd name="T8" fmla="*/ 78 w 156"/>
                <a:gd name="T9" fmla="*/ 0 h 216"/>
                <a:gd name="T10" fmla="*/ 156 w 156"/>
                <a:gd name="T1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16">
                  <a:moveTo>
                    <a:pt x="156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156" y="21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1">
                <a:latin typeface="+mn-lt"/>
                <a:cs typeface="+mn-cs"/>
              </a:endParaRPr>
            </a:p>
          </p:txBody>
        </p:sp>
        <p:sp>
          <p:nvSpPr>
            <p:cNvPr id="37" name="Freeform 29">
              <a:extLst/>
            </p:cNvPr>
            <p:cNvSpPr>
              <a:spLocks/>
            </p:cNvSpPr>
            <p:nvPr/>
          </p:nvSpPr>
          <p:spPr bwMode="auto">
            <a:xfrm>
              <a:off x="2038533" y="4299629"/>
              <a:ext cx="123282" cy="343402"/>
            </a:xfrm>
            <a:custGeom>
              <a:avLst/>
              <a:gdLst>
                <a:gd name="T0" fmla="*/ 75 w 78"/>
                <a:gd name="T1" fmla="*/ 216 h 216"/>
                <a:gd name="T2" fmla="*/ 0 w 78"/>
                <a:gd name="T3" fmla="*/ 216 h 216"/>
                <a:gd name="T4" fmla="*/ 75 w 78"/>
                <a:gd name="T5" fmla="*/ 3 h 216"/>
                <a:gd name="T6" fmla="*/ 78 w 78"/>
                <a:gd name="T7" fmla="*/ 0 h 216"/>
                <a:gd name="T8" fmla="*/ 78 w 78"/>
                <a:gd name="T9" fmla="*/ 0 h 216"/>
                <a:gd name="T10" fmla="*/ 75 w 78"/>
                <a:gd name="T1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16">
                  <a:moveTo>
                    <a:pt x="75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5" y="21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1">
                <a:latin typeface="+mn-lt"/>
                <a:cs typeface="+mn-cs"/>
              </a:endParaRPr>
            </a:p>
          </p:txBody>
        </p:sp>
      </p:grpSp>
      <p:grpSp>
        <p:nvGrpSpPr>
          <p:cNvPr id="38" name="Group 5"/>
          <p:cNvGrpSpPr>
            <a:grpSpLocks/>
          </p:cNvGrpSpPr>
          <p:nvPr/>
        </p:nvGrpSpPr>
        <p:grpSpPr bwMode="auto">
          <a:xfrm rot="-5400000">
            <a:off x="1608444" y="4924956"/>
            <a:ext cx="1185317" cy="1072500"/>
            <a:chOff x="1371600" y="4299629"/>
            <a:chExt cx="1576388" cy="1206502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371600" y="4299630"/>
              <a:ext cx="1576388" cy="1206500"/>
            </a:xfrm>
            <a:custGeom>
              <a:avLst/>
              <a:gdLst>
                <a:gd name="T0" fmla="*/ 1576388 w 993"/>
                <a:gd name="T1" fmla="*/ 1206500 h 760"/>
                <a:gd name="T2" fmla="*/ 788988 w 993"/>
                <a:gd name="T3" fmla="*/ 0 h 760"/>
                <a:gd name="T4" fmla="*/ 0 w 993"/>
                <a:gd name="T5" fmla="*/ 1206500 h 760"/>
                <a:gd name="T6" fmla="*/ 1576388 w 993"/>
                <a:gd name="T7" fmla="*/ 1206500 h 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3"/>
                <a:gd name="T13" fmla="*/ 0 h 760"/>
                <a:gd name="T14" fmla="*/ 993 w 993"/>
                <a:gd name="T15" fmla="*/ 760 h 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3" h="760">
                  <a:moveTo>
                    <a:pt x="993" y="760"/>
                  </a:moveTo>
                  <a:lnTo>
                    <a:pt x="497" y="0"/>
                  </a:lnTo>
                  <a:lnTo>
                    <a:pt x="0" y="760"/>
                  </a:lnTo>
                  <a:lnTo>
                    <a:pt x="993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2152650" y="4299631"/>
              <a:ext cx="442913" cy="1206500"/>
            </a:xfrm>
            <a:custGeom>
              <a:avLst/>
              <a:gdLst>
                <a:gd name="T0" fmla="*/ 442913 w 279"/>
                <a:gd name="T1" fmla="*/ 1206500 h 760"/>
                <a:gd name="T2" fmla="*/ 7938 w 279"/>
                <a:gd name="T3" fmla="*/ 0 h 760"/>
                <a:gd name="T4" fmla="*/ 7938 w 279"/>
                <a:gd name="T5" fmla="*/ 0 h 760"/>
                <a:gd name="T6" fmla="*/ 0 w 279"/>
                <a:gd name="T7" fmla="*/ 1206500 h 760"/>
                <a:gd name="T8" fmla="*/ 442913 w 279"/>
                <a:gd name="T9" fmla="*/ 1206500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760"/>
                <a:gd name="T17" fmla="*/ 279 w 279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760">
                  <a:moveTo>
                    <a:pt x="279" y="760"/>
                  </a:moveTo>
                  <a:lnTo>
                    <a:pt x="5" y="0"/>
                  </a:lnTo>
                  <a:lnTo>
                    <a:pt x="0" y="760"/>
                  </a:lnTo>
                  <a:lnTo>
                    <a:pt x="279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720850" y="4299631"/>
              <a:ext cx="439738" cy="1206500"/>
            </a:xfrm>
            <a:custGeom>
              <a:avLst/>
              <a:gdLst>
                <a:gd name="T0" fmla="*/ 431800 w 277"/>
                <a:gd name="T1" fmla="*/ 1206500 h 760"/>
                <a:gd name="T2" fmla="*/ 439738 w 277"/>
                <a:gd name="T3" fmla="*/ 0 h 760"/>
                <a:gd name="T4" fmla="*/ 434975 w 277"/>
                <a:gd name="T5" fmla="*/ 4762 h 760"/>
                <a:gd name="T6" fmla="*/ 0 w 277"/>
                <a:gd name="T7" fmla="*/ 1206500 h 760"/>
                <a:gd name="T8" fmla="*/ 431800 w 277"/>
                <a:gd name="T9" fmla="*/ 1206500 h 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760"/>
                <a:gd name="T17" fmla="*/ 277 w 277"/>
                <a:gd name="T18" fmla="*/ 760 h 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760">
                  <a:moveTo>
                    <a:pt x="272" y="760"/>
                  </a:moveTo>
                  <a:lnTo>
                    <a:pt x="277" y="0"/>
                  </a:lnTo>
                  <a:lnTo>
                    <a:pt x="274" y="3"/>
                  </a:lnTo>
                  <a:lnTo>
                    <a:pt x="0" y="760"/>
                  </a:lnTo>
                  <a:lnTo>
                    <a:pt x="272" y="760"/>
                  </a:lnTo>
                  <a:close/>
                </a:path>
              </a:pathLst>
            </a:custGeom>
            <a:solidFill>
              <a:srgbClr val="E3C599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935163" y="4299631"/>
              <a:ext cx="446088" cy="342900"/>
            </a:xfrm>
            <a:custGeom>
              <a:avLst/>
              <a:gdLst>
                <a:gd name="T0" fmla="*/ 0 w 281"/>
                <a:gd name="T1" fmla="*/ 342900 h 216"/>
                <a:gd name="T2" fmla="*/ 225425 w 281"/>
                <a:gd name="T3" fmla="*/ 0 h 216"/>
                <a:gd name="T4" fmla="*/ 446088 w 281"/>
                <a:gd name="T5" fmla="*/ 342900 h 216"/>
                <a:gd name="T6" fmla="*/ 0 w 281"/>
                <a:gd name="T7" fmla="*/ 34290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1"/>
                <a:gd name="T13" fmla="*/ 0 h 216"/>
                <a:gd name="T14" fmla="*/ 281 w 281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1" h="216">
                  <a:moveTo>
                    <a:pt x="0" y="216"/>
                  </a:moveTo>
                  <a:lnTo>
                    <a:pt x="142" y="0"/>
                  </a:lnTo>
                  <a:lnTo>
                    <a:pt x="281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3" name="Freeform 28">
              <a:extLst/>
            </p:cNvPr>
            <p:cNvSpPr>
              <a:spLocks/>
            </p:cNvSpPr>
            <p:nvPr/>
          </p:nvSpPr>
          <p:spPr bwMode="auto">
            <a:xfrm>
              <a:off x="2038532" y="4299629"/>
              <a:ext cx="248585" cy="343402"/>
            </a:xfrm>
            <a:custGeom>
              <a:avLst/>
              <a:gdLst>
                <a:gd name="T0" fmla="*/ 156 w 156"/>
                <a:gd name="T1" fmla="*/ 216 h 216"/>
                <a:gd name="T2" fmla="*/ 0 w 156"/>
                <a:gd name="T3" fmla="*/ 216 h 216"/>
                <a:gd name="T4" fmla="*/ 75 w 156"/>
                <a:gd name="T5" fmla="*/ 3 h 216"/>
                <a:gd name="T6" fmla="*/ 78 w 156"/>
                <a:gd name="T7" fmla="*/ 0 h 216"/>
                <a:gd name="T8" fmla="*/ 78 w 156"/>
                <a:gd name="T9" fmla="*/ 0 h 216"/>
                <a:gd name="T10" fmla="*/ 156 w 156"/>
                <a:gd name="T1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16">
                  <a:moveTo>
                    <a:pt x="156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156" y="21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1">
                <a:latin typeface="+mn-lt"/>
                <a:cs typeface="+mn-cs"/>
              </a:endParaRPr>
            </a:p>
          </p:txBody>
        </p:sp>
        <p:sp>
          <p:nvSpPr>
            <p:cNvPr id="44" name="Freeform 29">
              <a:extLst/>
            </p:cNvPr>
            <p:cNvSpPr>
              <a:spLocks/>
            </p:cNvSpPr>
            <p:nvPr/>
          </p:nvSpPr>
          <p:spPr bwMode="auto">
            <a:xfrm>
              <a:off x="2038533" y="4299629"/>
              <a:ext cx="123282" cy="343402"/>
            </a:xfrm>
            <a:custGeom>
              <a:avLst/>
              <a:gdLst>
                <a:gd name="T0" fmla="*/ 75 w 78"/>
                <a:gd name="T1" fmla="*/ 216 h 216"/>
                <a:gd name="T2" fmla="*/ 0 w 78"/>
                <a:gd name="T3" fmla="*/ 216 h 216"/>
                <a:gd name="T4" fmla="*/ 75 w 78"/>
                <a:gd name="T5" fmla="*/ 3 h 216"/>
                <a:gd name="T6" fmla="*/ 78 w 78"/>
                <a:gd name="T7" fmla="*/ 0 h 216"/>
                <a:gd name="T8" fmla="*/ 78 w 78"/>
                <a:gd name="T9" fmla="*/ 0 h 216"/>
                <a:gd name="T10" fmla="*/ 75 w 78"/>
                <a:gd name="T1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16">
                  <a:moveTo>
                    <a:pt x="75" y="216"/>
                  </a:moveTo>
                  <a:lnTo>
                    <a:pt x="0" y="216"/>
                  </a:lnTo>
                  <a:lnTo>
                    <a:pt x="7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5" y="21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tIns="45721" bIns="4572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1">
                <a:latin typeface="+mn-lt"/>
                <a:cs typeface="+mn-cs"/>
              </a:endParaRPr>
            </a:p>
          </p:txBody>
        </p:sp>
      </p:grpSp>
      <p:sp>
        <p:nvSpPr>
          <p:cNvPr id="45" name="TextBox 129"/>
          <p:cNvSpPr txBox="1">
            <a:spLocks noChangeArrowheads="1"/>
          </p:cNvSpPr>
          <p:nvPr/>
        </p:nvSpPr>
        <p:spPr bwMode="auto">
          <a:xfrm>
            <a:off x="4565891" y="1313469"/>
            <a:ext cx="165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Первое</a:t>
            </a:r>
            <a:endParaRPr lang="en-ID" b="1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Rectangle 99"/>
          <p:cNvSpPr>
            <a:spLocks noChangeArrowheads="1"/>
          </p:cNvSpPr>
          <p:nvPr/>
        </p:nvSpPr>
        <p:spPr bwMode="auto">
          <a:xfrm>
            <a:off x="4376099" y="1677808"/>
            <a:ext cx="3643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ahoma" pitchFamily="34" charset="0"/>
                <a:cs typeface="Tahoma" pitchFamily="34" charset="0"/>
              </a:rPr>
              <a:t>Я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узнал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о шкалах Цельсия и Фаренгейта</a:t>
            </a:r>
            <a:endParaRPr lang="en-ID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Rectangle 99"/>
          <p:cNvSpPr>
            <a:spLocks noChangeArrowheads="1"/>
          </p:cNvSpPr>
          <p:nvPr/>
        </p:nvSpPr>
        <p:spPr bwMode="auto">
          <a:xfrm>
            <a:off x="3785988" y="2919453"/>
            <a:ext cx="42332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ahoma" pitchFamily="34" charset="0"/>
                <a:cs typeface="Tahoma" pitchFamily="34" charset="0"/>
              </a:rPr>
              <a:t>Мне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понравилось информация о дробных числительных</a:t>
            </a:r>
            <a:endParaRPr lang="en-ID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Rectangle 99"/>
          <p:cNvSpPr>
            <a:spLocks noChangeArrowheads="1"/>
          </p:cNvSpPr>
          <p:nvPr/>
        </p:nvSpPr>
        <p:spPr bwMode="auto">
          <a:xfrm>
            <a:off x="3505328" y="4161275"/>
            <a:ext cx="44556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ahoma" pitchFamily="34" charset="0"/>
                <a:cs typeface="Tahoma" pitchFamily="34" charset="0"/>
              </a:rPr>
              <a:t>Мне было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трудно склонять дробные числительные</a:t>
            </a:r>
            <a:endParaRPr lang="en-ID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Rectangle 99"/>
          <p:cNvSpPr>
            <a:spLocks noChangeArrowheads="1"/>
          </p:cNvSpPr>
          <p:nvPr/>
        </p:nvSpPr>
        <p:spPr bwMode="auto">
          <a:xfrm>
            <a:off x="2825382" y="5255383"/>
            <a:ext cx="54654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Хочу научиться правильно произносить дробные числительные</a:t>
            </a:r>
            <a:endParaRPr lang="en-ID" sz="2000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TextBox 129"/>
          <p:cNvSpPr txBox="1">
            <a:spLocks noChangeArrowheads="1"/>
          </p:cNvSpPr>
          <p:nvPr/>
        </p:nvSpPr>
        <p:spPr bwMode="auto">
          <a:xfrm>
            <a:off x="3399205" y="4913532"/>
            <a:ext cx="165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Четвёртое</a:t>
            </a:r>
            <a:endParaRPr lang="en-ID" b="1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" name="TextBox 129"/>
          <p:cNvSpPr txBox="1">
            <a:spLocks noChangeArrowheads="1"/>
          </p:cNvSpPr>
          <p:nvPr/>
        </p:nvSpPr>
        <p:spPr bwMode="auto">
          <a:xfrm>
            <a:off x="3563524" y="3789040"/>
            <a:ext cx="165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Третье</a:t>
            </a:r>
            <a:endParaRPr lang="en-ID" b="1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TextBox 129"/>
          <p:cNvSpPr txBox="1">
            <a:spLocks noChangeArrowheads="1"/>
          </p:cNvSpPr>
          <p:nvPr/>
        </p:nvSpPr>
        <p:spPr bwMode="auto">
          <a:xfrm>
            <a:off x="3947784" y="2552741"/>
            <a:ext cx="165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Второе</a:t>
            </a:r>
            <a:endParaRPr lang="en-ID" b="1" dirty="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"/>
            <a:ext cx="918744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848433" y="1844824"/>
            <a:ext cx="751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1095782" y="2333889"/>
            <a:ext cx="7325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Узнаете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шкале Цельсия;</a:t>
            </a: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познакомитесь с дробными числительными;</a:t>
            </a: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научитесь правильно произносить и писать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дробные  числительные.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1192396"/>
            <a:ext cx="3315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Сегодня на уроке: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239" y="-99888"/>
            <a:ext cx="9144000" cy="705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158798" y="1340768"/>
            <a:ext cx="68219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Главный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герой рассказа Виктора Драгунского «Надо иметь чувство юмора» Дениска, задал однажды приятелю Мишке задачу: как разделить два яблока на троих поровну? И когда Мишка, наконец, сдался, торжествующе объявил ответ: «Сварить компот!» Мишка с Денисом ещё ничего не знали о дробях и думали, что 2 на 3 не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делится.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638632"/>
            <a:ext cx="2480339" cy="18859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-68086" y="250619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ID" sz="28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472" y="332656"/>
            <a:ext cx="68704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Человек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жизни часто встречается со словом «дробь» и даже не задумывается над тем, что это слово изначально «математического происхождения». Мелкие свинцовые шарики для стрельбы из охотничьего ружья называются дробью. Частые, прерывистые звуки - барабанная дробь. На флоте, команда «дробь!» — прекращение огня. Номер через дробь ставят у домов, пронумерованных по двум пересекающимся улицам, например, 14/15.</a:t>
            </a:r>
            <a:endParaRPr lang="ru-RU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87640"/>
            <a:ext cx="1990725" cy="19312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18" y="4587781"/>
            <a:ext cx="2288708" cy="183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11560" y="1340768"/>
            <a:ext cx="53014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Дробные </a:t>
            </a:r>
            <a:r>
              <a:rPr lang="ru-RU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числительные 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служат для обозначения дробного числа (</a:t>
            </a:r>
            <a:r>
              <a:rPr lang="ru-RU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две третьих </a:t>
            </a:r>
            <a:r>
              <a:rPr lang="ru-RU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пути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одна вторая </a:t>
            </a:r>
            <a:r>
              <a:rPr lang="ru-RU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Дробное числительное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обычно состоит из двух частей: первая часть представляет собой количественное числительное (</a:t>
            </a:r>
            <a:r>
              <a:rPr lang="ru-RU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две, одна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вторая часть – порядковое числительное (</a:t>
            </a:r>
            <a:r>
              <a:rPr lang="ru-RU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третьих, вторая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41" y="1341008"/>
            <a:ext cx="1594395" cy="25146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18" y="4186706"/>
            <a:ext cx="1905530" cy="18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6"/>
            <a:ext cx="9178249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57472" y="1268760"/>
            <a:ext cx="69762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пишутся дробные числительные</a:t>
            </a:r>
          </a:p>
          <a:p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 </a:t>
            </a:r>
            <a:r>
              <a:rPr lang="ru-R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;     </a:t>
            </a:r>
            <a:r>
              <a:rPr lang="ru-R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;   </a:t>
            </a:r>
            <a:r>
              <a:rPr lang="ru-R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;    4,5;  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7,3;     8,2;    6,3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2      3     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   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  <a:p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они читаются</a:t>
            </a:r>
          </a:p>
          <a:p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Одна вторая, одна третья,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четвёртых, три пятых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четыре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целых пять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десятых, семь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целых три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десятых,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восемь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целых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десятых, шесть целых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десятых.</a:t>
            </a:r>
            <a:endParaRPr lang="en-ID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05540"/>
            <a:ext cx="2702488" cy="16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8507" y="-89270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948823" y="983370"/>
            <a:ext cx="7273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Где используются дробные числительные?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473" y="1445035"/>
            <a:ext cx="8074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кулинарии при приготовлении блюд по рецептам применяют десятичные дроби.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магазине - при взвешивании товара. 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Экономисты и бухгалтеры - при составлении отчётов.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Даже современным девушкам нужны дроби! Ведь как бы они знали, что сейчас в моде пиджак с рукавом ¾.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Они нужны даже и в медицине, ведь к примеру, температура человека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определяется тоже в дробях. Каждый знает, что такое «тридцать шесть и шесть» - это температура тела человека. Но знаете ли вы, в чем она измеряется? На территории бывшего СССР, используется единица измерения температуры – градус Цельсия 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°C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44764"/>
            <a:ext cx="1819103" cy="19417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44763"/>
            <a:ext cx="2691053" cy="19417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437112"/>
            <a:ext cx="1945360" cy="19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8507" y="-89270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58987" y="1010480"/>
            <a:ext cx="763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Прочитайте текст. Найдите числительные вместе с существительными и определите их разряд 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699489" y="260648"/>
            <a:ext cx="17328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0004" y="1690606"/>
            <a:ext cx="861458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GB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многих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странах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измерения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температуры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используется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градус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Цельсия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получил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своё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имени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автора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этой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температурной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шкалы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шведского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учёного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Андерса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Цельсия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Температура кипения воды была принята за 100 градусов, а замерзания – за 0.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Эти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опорные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точки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позволили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рассчитать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диапазон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составляющий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градус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Цельсия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GB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Немецкий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ученый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Габри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en-GB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ль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Фаренгейт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разработал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свою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шкалу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практически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одновременно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Цельсием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Цельсий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принимал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внимание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состояния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воды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однако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обозначил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их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другими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цифрами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температура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замерзания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воды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шкале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Фаренгейта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составляет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32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градуса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кипе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en-GB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ия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212 </a:t>
            </a:r>
            <a:r>
              <a:rPr lang="en-GB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градусов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Была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измерена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величина одного градуса Фаренгейта,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который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составляет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1/180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разницы между точками замерзания и кипения воды в градусах. Так,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градусов Фаренгейта равны 48,9 в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системе Цельсия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 </a:t>
            </a:r>
          </a:p>
          <a:p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(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энциклопедии «</a:t>
            </a:r>
            <a:r>
              <a:rPr lang="ru-RU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Кругосвет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</a:t>
            </a:r>
            <a:endParaRPr lang="en-ID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77072"/>
            <a:ext cx="1613807" cy="21517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55651"/>
            <a:ext cx="1663981" cy="21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8507" y="-89270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57472" y="1236550"/>
            <a:ext cx="8457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 градусов – целое числительное;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Нуль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целое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числительное</a:t>
            </a:r>
            <a:r>
              <a:rPr lang="kk-K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 градус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целое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числительное; 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Тридцать два градуса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целое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числительное;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Двести двенадцать градусов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целое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числительное;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Одну сто восьмидесятую разницы – дробное числительное;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 двадцать градусов –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целое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числительное;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Равны сорока восьми целым и девяти десятым в системе Цельсия – дробное числительное.</a:t>
            </a:r>
          </a:p>
          <a:p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240167" y="260648"/>
            <a:ext cx="2651452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02784"/>
            <a:ext cx="2736304" cy="2478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02784"/>
            <a:ext cx="3888432" cy="247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1100</Words>
  <Application>Microsoft Office PowerPoint</Application>
  <PresentationFormat>Экран (4:3)</PresentationFormat>
  <Paragraphs>185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Comfortaa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54</cp:revision>
  <dcterms:created xsi:type="dcterms:W3CDTF">2020-07-18T05:19:20Z</dcterms:created>
  <dcterms:modified xsi:type="dcterms:W3CDTF">2024-12-08T15:46:23Z</dcterms:modified>
</cp:coreProperties>
</file>