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4" r:id="rId5"/>
    <p:sldId id="324" r:id="rId6"/>
    <p:sldId id="328" r:id="rId7"/>
    <p:sldId id="327" r:id="rId8"/>
    <p:sldId id="326" r:id="rId9"/>
    <p:sldId id="325" r:id="rId10"/>
    <p:sldId id="329" r:id="rId11"/>
    <p:sldId id="330" r:id="rId12"/>
    <p:sldId id="331" r:id="rId13"/>
    <p:sldId id="334" r:id="rId14"/>
    <p:sldId id="333" r:id="rId15"/>
    <p:sldId id="332" r:id="rId16"/>
    <p:sldId id="337" r:id="rId17"/>
    <p:sldId id="336" r:id="rId18"/>
    <p:sldId id="335" r:id="rId19"/>
    <p:sldId id="338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FDED86-AE38-4FA1-A3A5-CE11176582FC}">
          <p14:sldIdLst>
            <p14:sldId id="257"/>
            <p14:sldId id="258"/>
            <p14:sldId id="259"/>
            <p14:sldId id="274"/>
            <p14:sldId id="324"/>
            <p14:sldId id="328"/>
            <p14:sldId id="327"/>
            <p14:sldId id="326"/>
            <p14:sldId id="325"/>
            <p14:sldId id="329"/>
            <p14:sldId id="330"/>
            <p14:sldId id="331"/>
            <p14:sldId id="334"/>
            <p14:sldId id="333"/>
            <p14:sldId id="332"/>
            <p14:sldId id="337"/>
            <p14:sldId id="336"/>
            <p14:sldId id="335"/>
            <p14:sldId id="33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86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20823" y="3762984"/>
            <a:ext cx="77118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6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FC8678-F308-40FB-A870-20A094CFCAFF}"/>
              </a:ext>
            </a:extLst>
          </p:cNvPr>
          <p:cNvSpPr txBox="1"/>
          <p:nvPr/>
        </p:nvSpPr>
        <p:spPr>
          <a:xfrm>
            <a:off x="1530528" y="2772685"/>
            <a:ext cx="599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Солнцестояние и равноденствие.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Местоимение.</a:t>
            </a:r>
            <a:endParaRPr lang="en-ID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1801" y="57544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2" y="1575400"/>
            <a:ext cx="4176464" cy="31686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CF5D76D-7504-4B9D-9FE8-FB0CC04A87E2}"/>
              </a:ext>
            </a:extLst>
          </p:cNvPr>
          <p:cNvSpPr txBox="1">
            <a:spLocks/>
          </p:cNvSpPr>
          <p:nvPr/>
        </p:nvSpPr>
        <p:spPr>
          <a:xfrm>
            <a:off x="4839013" y="1588385"/>
            <a:ext cx="381642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Прочитайте. </a:t>
            </a:r>
          </a:p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Вставьте подходящие по смыслу личные местоимения.</a:t>
            </a:r>
            <a:endParaRPr lang="en-ID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07BDEF3-CA4F-45C2-82F9-13F52D35530F}"/>
              </a:ext>
            </a:extLst>
          </p:cNvPr>
          <p:cNvSpPr/>
          <p:nvPr/>
        </p:nvSpPr>
        <p:spPr>
          <a:xfrm>
            <a:off x="5033870" y="2956537"/>
            <a:ext cx="3641799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Всё лето … жил в деревне. В городе был карантин.  … с дедушкой ходили на рыбалку. Однажды … поймал щуку. … сильно била хвостом.</a:t>
            </a:r>
          </a:p>
          <a:p>
            <a:pPr>
              <a:lnSpc>
                <a:spcPct val="150000"/>
              </a:lnSpc>
            </a:pP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94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7416"/>
          <a:stretch/>
        </p:blipFill>
        <p:spPr>
          <a:xfrm>
            <a:off x="466624" y="1412776"/>
            <a:ext cx="3486727" cy="36786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616118" y="1469498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Проверим себя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07BDEF3-CA4F-45C2-82F9-13F52D35530F}"/>
              </a:ext>
            </a:extLst>
          </p:cNvPr>
          <p:cNvSpPr/>
          <p:nvPr/>
        </p:nvSpPr>
        <p:spPr>
          <a:xfrm>
            <a:off x="4307010" y="2132856"/>
            <a:ext cx="3641799" cy="279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Всё лето я жил в деревне. В городе был карантин. Мы с дедушкой ходили на рыбалку. Однажды он поймал щуку. Она сильно била хвостом.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4016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8825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95638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Вставьте местоимение 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нужной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форме.</a:t>
            </a:r>
            <a:endParaRPr lang="ru-RU" sz="2800" b="1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90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709" y="2564904"/>
            <a:ext cx="36394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Читать про …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владеть …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выходить из …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похож на …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судить по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93" y="2159746"/>
            <a:ext cx="2758755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4016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88" y="1484784"/>
            <a:ext cx="44449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Читать про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себя,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владеть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собой,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выходить из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себя,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похож на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себя,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судить по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Вывод. Местоимение себя склоняется. Называется возвратным, указывает на действие обращенное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себя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73" y="1301072"/>
            <a:ext cx="3717292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960832" y="118416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Найдите соответствия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90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10771"/>
              </p:ext>
            </p:extLst>
          </p:nvPr>
        </p:nvGraphicFramePr>
        <p:xfrm>
          <a:off x="1124859" y="1844824"/>
          <a:ext cx="6882063" cy="3559756"/>
        </p:xfrm>
        <a:graphic>
          <a:graphicData uri="http://schemas.openxmlformats.org/drawingml/2006/table">
            <a:tbl>
              <a:tblPr/>
              <a:tblGrid>
                <a:gridCol w="338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95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личные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себя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возвратное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кто,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что, который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какой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вопросительные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я. ты,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он,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она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мы , вы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отрицательные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весь, самый, другой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неопределенные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тот, этот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105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указательные</a:t>
                      </a:r>
                      <a:endParaRPr lang="ru-RU" sz="2000" b="0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некто,</a:t>
                      </a:r>
                      <a:r>
                        <a:rPr lang="ru-RU" sz="2000" b="0" i="0" spc="14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кое-­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11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определительные</a:t>
                      </a:r>
                      <a:endParaRPr lang="ru-RU" sz="2000" b="0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кто,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что, который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какой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11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относительные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никто, ничто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никого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1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4016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90755"/>
              </p:ext>
            </p:extLst>
          </p:nvPr>
        </p:nvGraphicFramePr>
        <p:xfrm>
          <a:off x="1015659" y="1700808"/>
          <a:ext cx="7100466" cy="3186420"/>
        </p:xfrm>
        <a:graphic>
          <a:graphicData uri="http://schemas.openxmlformats.org/drawingml/2006/table">
            <a:tbl>
              <a:tblPr/>
              <a:tblGrid>
                <a:gridCol w="354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95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личные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я. ты, он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она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мы, вы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возвратное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себя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вопросительные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кто,что,который, какой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отрицательные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никто, ничто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никого 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неопределенные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некто,</a:t>
                      </a:r>
                      <a:r>
                        <a:rPr lang="ru-RU" sz="2000" b="0" i="0" spc="14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кое-­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105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указательные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тот, этот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11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определительные</a:t>
                      </a:r>
                      <a:endParaRPr lang="ru-RU" sz="2000" b="0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весь, самый, другой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spc="11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относительные</a:t>
                      </a:r>
                      <a:endParaRPr lang="ru-RU" sz="2000" b="0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кто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что, который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6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79103F-3B60-49DF-B19F-47AD95A5C2A4}"/>
              </a:ext>
            </a:extLst>
          </p:cNvPr>
          <p:cNvSpPr txBox="1"/>
          <p:nvPr/>
        </p:nvSpPr>
        <p:spPr>
          <a:xfrm>
            <a:off x="1331640" y="1556792"/>
            <a:ext cx="62646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разряд местоимений</a:t>
            </a: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Переставили  ее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вещи_____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нашёл__________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хвалил 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твоего подарка _________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урок __________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час?___________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нечего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делать___________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нашел кое –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что___________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человек_____________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мира__________________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90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609" y="-71964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4016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DA308FE-5DE2-41CA-A0E3-D6D11C5806D1}"/>
              </a:ext>
            </a:extLst>
          </p:cNvPr>
          <p:cNvSpPr/>
          <p:nvPr/>
        </p:nvSpPr>
        <p:spPr>
          <a:xfrm>
            <a:off x="1547664" y="1515782"/>
            <a:ext cx="646525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Переставили  ее вещи___________ личное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 нашёл____________________ личное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хвалил 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себя___________________возвратное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твоего подарка _______________ личное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урок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___________________притяжатательное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час?_________________вопроситительное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нечего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делать_________________отрицательное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нашел кое –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что________________неопределенное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человек__________________притяжательное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 мира___________________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определитительное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8">
            <a:extLst>
              <a:ext uri="{FF2B5EF4-FFF2-40B4-BE49-F238E27FC236}">
                <a16:creationId xmlns:a16="http://schemas.microsoft.com/office/drawing/2014/main" id="{1DA308FE-5DE2-41CA-A0E3-D6D11C5806D1}"/>
              </a:ext>
            </a:extLst>
          </p:cNvPr>
          <p:cNvSpPr/>
          <p:nvPr/>
        </p:nvSpPr>
        <p:spPr>
          <a:xfrm>
            <a:off x="710907" y="2206292"/>
            <a:ext cx="8066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примерные вопросы по теме урока, используя вопросительные местоимения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90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353" y="-33117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8">
            <a:extLst>
              <a:ext uri="{FF2B5EF4-FFF2-40B4-BE49-F238E27FC236}">
                <a16:creationId xmlns:a16="http://schemas.microsoft.com/office/drawing/2014/main" id="{1DA308FE-5DE2-41CA-A0E3-D6D11C5806D1}"/>
              </a:ext>
            </a:extLst>
          </p:cNvPr>
          <p:cNvSpPr/>
          <p:nvPr/>
        </p:nvSpPr>
        <p:spPr>
          <a:xfrm>
            <a:off x="899592" y="1412776"/>
            <a:ext cx="76667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Примерные вопросы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я узнал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 солнцестоянии и равноденствии?</a:t>
            </a:r>
          </a:p>
          <a:p>
            <a:pPr lvl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Какой праздник,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связанный с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равноденствием, широко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отмечает наш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народ?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Сколько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разрядов у местоимения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3" y="1844824"/>
            <a:ext cx="751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043608" y="1340768"/>
            <a:ext cx="66643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познакомитесь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понятиями солнцестояние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равноденствие,</a:t>
            </a:r>
            <a:endParaRPr lang="en-ID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разрядами  местоимений, с их значениями и функциями;</a:t>
            </a: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аучитесь различать и употреблять изученные местоимения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устной и письменной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40513" y="-459432"/>
            <a:ext cx="9800016" cy="7317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0" y="4022921"/>
            <a:ext cx="1905530" cy="1879427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09" y="2060848"/>
            <a:ext cx="3868539" cy="3886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7291" y="1134263"/>
            <a:ext cx="496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Составить кластер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84" y="2060848"/>
            <a:ext cx="3292475" cy="3454400"/>
          </a:xfrm>
          <a:prstGeom prst="rect">
            <a:avLst/>
          </a:prstGeom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24016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0812" y="1165529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жизнь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979556">
            <a:off x="5310307" y="1776838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97230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5637" y="423122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6768" y="5159382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лето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0812" y="5604527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счастье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7584" y="5315193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песок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8123" y="4431279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2837" y="284017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339570">
            <a:off x="2421334" y="1677754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восход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739251" y="1151879"/>
            <a:ext cx="375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 солнцестояния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9" y="1844824"/>
            <a:ext cx="3771358" cy="28715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1739368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Солнце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влияет на Землю очень сильно.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излучает свет и приносит тепло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июня и 22 декабря - дни солнцестояния. Солнцестояние с латинского означает «солнце остановилось». День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зимнего солнцестояния является самым коротким днём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самой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длинной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ночью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День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летнего солнцестояния является самым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длинным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днём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самой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короткой ночью).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788924" y="9987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 равноденствия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"/>
          <a:stretch/>
        </p:blipFill>
        <p:spPr>
          <a:xfrm>
            <a:off x="539552" y="1722171"/>
            <a:ext cx="3381631" cy="33805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067945" y="1722171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Лучи солнца освещают только половину Земли. Солнечный свет одинаково освещает Северный и Южный полюсы только дважды в год – 23 сентября и 21 марта –дни равноденствия.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Солнце в эти дни бывает в зените над экватором.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Поэтому: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Днём освещается ровно половина Земли от полюса до полюса.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везде на Земле равен ночи.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полюсах в эти дни меняется день на ночь.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30864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9756"/>
            <a:ext cx="3667937" cy="41853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4427984" y="1484784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У многих народов мира именно эти дни являлись началом и окончанием года. К ним 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приурочивались праздники.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Казахстане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весна полноценно вступает в свои права 21 марта – именно в этот особенный день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отмечается светлый праздник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Наурыз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знаменующий собой не только весеннее равноденствие, но и обновление природы.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Наурыз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Казахстане символизирует плодородие, дружбу 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25213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8" y="1416705"/>
            <a:ext cx="3868568" cy="39914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616118" y="1844824"/>
            <a:ext cx="385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празднуют праздник Наурыз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купил сладости к чаю.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накрыла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дастархан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4">
            <a:extLst>
              <a:ext uri="{FF2B5EF4-FFF2-40B4-BE49-F238E27FC236}">
                <a16:creationId xmlns:a16="http://schemas.microsoft.com/office/drawing/2014/main" id="{C35EC48D-E2B6-43AC-A175-4C73F1EC9C2E}"/>
              </a:ext>
            </a:extLst>
          </p:cNvPr>
          <p:cNvSpPr txBox="1">
            <a:spLocks/>
          </p:cNvSpPr>
          <p:nvPr/>
        </p:nvSpPr>
        <p:spPr>
          <a:xfrm>
            <a:off x="628684" y="980728"/>
            <a:ext cx="7920880" cy="5495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Местоимение</a:t>
            </a:r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часть речи, которая указывает на предметы, признаки и количество, но не называет их.</a:t>
            </a:r>
            <a:b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значению и грамматическим особенностям            местоимения бывают: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личные (я, ты, он);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притяжательные (мой, твой, наш);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вопросительные (кто? что? каков? чей?);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возвратное (себя);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указательные (тот, этот); 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отрицательные (никто, ничей);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неопределённые (некто, кое­-кто); </a:t>
            </a:r>
          </a:p>
          <a:p>
            <a:pPr algn="l"/>
            <a:r>
              <a:rPr lang="ru-RU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относительные (кто, что, каков, чей);       определительные (весь, самый, другой).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660</Words>
  <Application>Microsoft Office PowerPoint</Application>
  <PresentationFormat>Экран (4:3)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71</cp:revision>
  <dcterms:created xsi:type="dcterms:W3CDTF">2020-07-18T05:19:20Z</dcterms:created>
  <dcterms:modified xsi:type="dcterms:W3CDTF">2024-12-08T15:47:55Z</dcterms:modified>
</cp:coreProperties>
</file>