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16"/>
  </p:notesMasterIdLst>
  <p:sldIdLst>
    <p:sldId id="267" r:id="rId2"/>
    <p:sldId id="257" r:id="rId3"/>
    <p:sldId id="258" r:id="rId4"/>
    <p:sldId id="259" r:id="rId5"/>
    <p:sldId id="260" r:id="rId6"/>
    <p:sldId id="261" r:id="rId7"/>
    <p:sldId id="268" r:id="rId8"/>
    <p:sldId id="262" r:id="rId9"/>
    <p:sldId id="263" r:id="rId10"/>
    <p:sldId id="270" r:id="rId11"/>
    <p:sldId id="264" r:id="rId12"/>
    <p:sldId id="271" r:id="rId13"/>
    <p:sldId id="269" r:id="rId14"/>
    <p:sldId id="26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9E0000"/>
    <a:srgbClr val="061498"/>
    <a:srgbClr val="0000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711" autoAdjust="0"/>
  </p:normalViewPr>
  <p:slideViewPr>
    <p:cSldViewPr>
      <p:cViewPr varScale="1">
        <p:scale>
          <a:sx n="46" d="100"/>
          <a:sy n="46" d="100"/>
        </p:scale>
        <p:origin x="1206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1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84CC81-4B8B-42ED-8620-EA0FD480B38D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08D97C-749C-43BA-9A1F-7254886A55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145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8D97C-749C-43BA-9A1F-7254886A557E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182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8D97C-749C-43BA-9A1F-7254886A557E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2059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8D97C-749C-43BA-9A1F-7254886A557E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6951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138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0945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11191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21378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6682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2871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24270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2902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18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32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8774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1706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7762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802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679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1951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55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В Краснодарский край вернутся дожди с грозам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97360"/>
            <a:ext cx="9142993" cy="576064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39552" y="0"/>
            <a:ext cx="800451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 algn="ctr">
              <a:buNone/>
            </a:pPr>
            <a:r>
              <a:rPr lang="ru-RU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УРОКА: </a:t>
            </a:r>
          </a:p>
          <a:p>
            <a:pPr marL="114300" indent="0" algn="ctr">
              <a:buNone/>
            </a:pPr>
            <a:r>
              <a:rPr lang="ru-RU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МЕТЕОРОЛОГИЯ – НАУКА О ПОГОДЕ</a:t>
            </a:r>
            <a:endParaRPr lang="ru-RU" altLang="en-US" sz="3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2492896"/>
            <a:ext cx="56166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ВЫ НАУЧИТЕСЬ:</a:t>
            </a:r>
            <a:endParaRPr lang="ru-RU" sz="2800" dirty="0" smtClean="0">
              <a:solidFill>
                <a:srgbClr val="CC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800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онимать основную информацию, определяя тему, цель или назначение текста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671392" y="4509120"/>
            <a:ext cx="54726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9E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b="1" dirty="0" smtClean="0">
                <a:solidFill>
                  <a:srgbClr val="9E0000"/>
                </a:solidFill>
                <a:latin typeface="Times New Roman" pitchFamily="18" charset="0"/>
                <a:cs typeface="Times New Roman" pitchFamily="18" charset="0"/>
              </a:rPr>
              <a:t>Ы НАУЧИТЕСЬ:</a:t>
            </a:r>
          </a:p>
          <a:p>
            <a:r>
              <a:rPr lang="ru-RU" sz="2800" dirty="0" smtClean="0">
                <a:solidFill>
                  <a:srgbClr val="9E0000"/>
                </a:solidFill>
                <a:latin typeface="Times New Roman" pitchFamily="18" charset="0"/>
                <a:cs typeface="Times New Roman" pitchFamily="18" charset="0"/>
              </a:rPr>
              <a:t>Правильно писать глагольные окончания</a:t>
            </a:r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683568" y="1084095"/>
            <a:ext cx="741682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lang="kk-KZ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ерные ответы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1) Спряжение – это изменение глаголов по лицам и числам – </a:t>
            </a: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верно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2) Глаголы всегда склоняются – </a:t>
            </a: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неверно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3) Глагол </a:t>
            </a:r>
            <a:r>
              <a:rPr kumimoji="0" lang="kk-KZ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измеряет 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относится ко 2 спряжению – </a:t>
            </a: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неверно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4) Глагол </a:t>
            </a:r>
            <a:r>
              <a:rPr kumimoji="0" lang="kk-KZ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зависеть 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относится к 1 спряжению, потому что он на – еть-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неверно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5) Глагол </a:t>
            </a: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передаются 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относится к 1 спряжению – </a:t>
            </a: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верно </a:t>
            </a: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87655"/>
      </p:ext>
    </p:extLst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251520" y="548680"/>
            <a:ext cx="856895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Задание 3  </a:t>
            </a:r>
            <a:endParaRPr kumimoji="0" lang="kk-KZ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Заполните таблицу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С какими утверждениями вы согласны (в), с какими не согласны (н)?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Объясните, почему?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23528" y="2492896"/>
            <a:ext cx="856895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1.В русском языке 3 спряжения глаголов.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2.Глаголы ІІ  спряжения имеют окончания – </a:t>
            </a: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(-ю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ишь, -ит, -им, -ите, -ат, -ят.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Если у глагола безударное личное окончание, то можно на слух определить его спряжение.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Держать, слышать, дышать, гнать – 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глаголы ІІ спряжения.</a:t>
            </a:r>
            <a:endParaRPr kumimoji="0" lang="kk-KZ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Терпит, обидит, зависит, ненавидит, смотрит – 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глаголы ІІ спряжения.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0"/>
            <a:ext cx="5697680" cy="105273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CordiaUPC" panose="020B0304020202020204" pitchFamily="34" charset="-34"/>
              </a:rPr>
              <a:t>Заполните таблицу </a:t>
            </a:r>
            <a:endParaRPr lang="ru-RU" sz="2800" dirty="0">
              <a:solidFill>
                <a:schemeClr val="tx1"/>
              </a:solidFill>
              <a:latin typeface="Arial" panose="020B0604020202020204" pitchFamily="34" charset="0"/>
              <a:cs typeface="CordiaUPC" panose="020B0304020202020204" pitchFamily="34" charset="-34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7412490"/>
              </p:ext>
            </p:extLst>
          </p:nvPr>
        </p:nvGraphicFramePr>
        <p:xfrm>
          <a:off x="395536" y="548680"/>
          <a:ext cx="8496944" cy="8293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>
                  <a:extLst>
                    <a:ext uri="{9D8B030D-6E8A-4147-A177-3AD203B41FA5}">
                      <a16:colId xmlns:a16="http://schemas.microsoft.com/office/drawing/2014/main" val="4046710942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3251732102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563582876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3209892809"/>
                    </a:ext>
                  </a:extLst>
                </a:gridCol>
              </a:tblGrid>
              <a:tr h="876605">
                <a:tc>
                  <a:txBody>
                    <a:bodyPr/>
                    <a:lstStyle/>
                    <a:p>
                      <a:r>
                        <a:rPr lang="ru-RU" dirty="0" smtClean="0"/>
                        <a:t>Утверждения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Согласен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 согласен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Почему</a:t>
                      </a:r>
                      <a:r>
                        <a:rPr lang="ru-RU" baseline="0" dirty="0" smtClean="0"/>
                        <a:t> ?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8429828"/>
                  </a:ext>
                </a:extLst>
              </a:tr>
              <a:tr h="741655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1.В русском языке 3 спряжения глаголов.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dirty="0" smtClean="0"/>
                        <a:t>2. </a:t>
                      </a:r>
                      <a:r>
                        <a:rPr kumimoji="0" lang="kk-K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.Глаголы ІІ  спряжения имеют окончания – </a:t>
                      </a:r>
                      <a:r>
                        <a:rPr kumimoji="0" lang="kk-K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</a:t>
                      </a:r>
                      <a:r>
                        <a:rPr kumimoji="0" lang="kk-K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kk-K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(-ю</a:t>
                      </a:r>
                      <a:r>
                        <a:rPr kumimoji="0" lang="kk-K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)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kk-K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ишь, -ит, -им, -ите, -ат, -ят.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r>
                        <a:rPr kumimoji="0" lang="kk-K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Если у глагола безударное личное окончание, то можно на слух определить его спряжение</a:t>
                      </a:r>
                      <a:endParaRPr kumimoji="0" lang="kk-K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  <a:r>
                        <a:rPr kumimoji="0" lang="kk-K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kk-K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kk-KZ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Держать, слышать, дышать, гнать – </a:t>
                      </a:r>
                      <a:r>
                        <a:rPr kumimoji="0" lang="kk-K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глаголы ІІ спряжения.</a:t>
                      </a:r>
                      <a:endParaRPr kumimoji="0" lang="kk-K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</a:t>
                      </a:r>
                      <a:r>
                        <a:rPr kumimoji="0" lang="kk-KZ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Терпит, обидит, зависит, ненавидит, смотрит – </a:t>
                      </a:r>
                      <a:r>
                        <a:rPr kumimoji="0" lang="kk-K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глаголы ІІ спряжения.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78186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28752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692696"/>
            <a:ext cx="8686800" cy="5904656"/>
          </a:xfrm>
        </p:spPr>
        <p:txBody>
          <a:bodyPr>
            <a:normAutofit/>
          </a:bodyPr>
          <a:lstStyle/>
          <a:p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Верные ответы:</a:t>
            </a:r>
          </a:p>
          <a:p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неверно –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русском языке 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ІІ спряжения</a:t>
            </a:r>
          </a:p>
          <a:p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верно –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глаголы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ІІ 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спряжения имеют окончания </a:t>
            </a:r>
          </a:p>
          <a:p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у (-ю-)</a:t>
            </a:r>
          </a:p>
          <a:p>
            <a: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ишь, -ит, -им, -ите, -ат,- ят.</a:t>
            </a:r>
          </a:p>
          <a:p>
            <a:r>
              <a:rPr lang="kk-KZ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неверно 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надо поставить глагол в неопределенной форме и определить какая гласная стоит перед –ть-</a:t>
            </a:r>
          </a:p>
          <a:p>
            <a:r>
              <a:rPr lang="kk-KZ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верно 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глаголы – исключения, они относятся ко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ІІ 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спряжению.</a:t>
            </a:r>
          </a:p>
          <a:p>
            <a:r>
              <a:rPr lang="kk-KZ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верно 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глаголы – исключения, они относятся </a:t>
            </a:r>
          </a:p>
          <a:p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ІІ 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спряжению.</a:t>
            </a:r>
          </a:p>
          <a:p>
            <a:endParaRPr lang="kk-K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172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427244"/>
              </p:ext>
            </p:extLst>
          </p:nvPr>
        </p:nvGraphicFramePr>
        <p:xfrm>
          <a:off x="467544" y="692696"/>
          <a:ext cx="8208912" cy="576064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6807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8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06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4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 i="1" dirty="0">
                          <a:latin typeface="Times New Roman" pitchFamily="18" charset="0"/>
                          <a:cs typeface="Times New Roman" pitchFamily="18" charset="0"/>
                        </a:rPr>
                        <a:t>Рефлексия «Анкета</a:t>
                      </a:r>
                      <a:r>
                        <a:rPr lang="kk-KZ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k-KZ" sz="2400" dirty="0">
                          <a:latin typeface="Times New Roman" pitchFamily="18" charset="0"/>
                          <a:cs typeface="Times New Roman" pitchFamily="18" charset="0"/>
                        </a:rPr>
                        <a:t>На уроке я работал 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k-KZ" sz="2400" dirty="0">
                          <a:latin typeface="Times New Roman" pitchFamily="18" charset="0"/>
                          <a:cs typeface="Times New Roman" pitchFamily="18" charset="0"/>
                        </a:rPr>
                        <a:t>Своей работой на уроке я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k-KZ" sz="2400" dirty="0">
                          <a:latin typeface="Times New Roman" pitchFamily="18" charset="0"/>
                          <a:cs typeface="Times New Roman" pitchFamily="18" charset="0"/>
                        </a:rPr>
                        <a:t>Урок для меня показался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k-KZ" sz="2400" dirty="0">
                          <a:latin typeface="Times New Roman" pitchFamily="18" charset="0"/>
                          <a:cs typeface="Times New Roman" pitchFamily="18" charset="0"/>
                        </a:rPr>
                        <a:t>За урок я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k-KZ" sz="2400" dirty="0">
                          <a:latin typeface="Times New Roman" pitchFamily="18" charset="0"/>
                          <a:cs typeface="Times New Roman" pitchFamily="18" charset="0"/>
                        </a:rPr>
                        <a:t>Мое настроение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k-KZ" sz="2400" dirty="0">
                          <a:latin typeface="Times New Roman" pitchFamily="18" charset="0"/>
                          <a:cs typeface="Times New Roman" pitchFamily="18" charset="0"/>
                        </a:rPr>
                        <a:t>Материал урока мне был 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90" marR="649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Активно/пассивно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 pitchFamily="18" charset="0"/>
                          <a:cs typeface="Times New Roman" pitchFamily="18" charset="0"/>
                        </a:rPr>
                        <a:t>Доволен/не доволен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 pitchFamily="18" charset="0"/>
                          <a:cs typeface="Times New Roman" pitchFamily="18" charset="0"/>
                        </a:rPr>
                        <a:t>Коротким/длинным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 pitchFamily="18" charset="0"/>
                          <a:cs typeface="Times New Roman" pitchFamily="18" charset="0"/>
                        </a:rPr>
                        <a:t>Не устал/устал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 pitchFamily="18" charset="0"/>
                          <a:cs typeface="Times New Roman" pitchFamily="18" charset="0"/>
                        </a:rPr>
                        <a:t>Стало лучше/стало хуже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Понятен/не понятен</a:t>
                      </a:r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2400" b="1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Задание</a:t>
                      </a:r>
                      <a:r>
                        <a:rPr lang="kk-KZ" sz="24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дом: Выучить правило </a:t>
                      </a:r>
                      <a:endParaRPr lang="kk-KZ" sz="2400" b="1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4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990" marR="6499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6330964"/>
              </p:ext>
            </p:extLst>
          </p:nvPr>
        </p:nvGraphicFramePr>
        <p:xfrm>
          <a:off x="179512" y="260648"/>
          <a:ext cx="8712968" cy="533336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8712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017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200" b="1" i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Планируемые действия</a:t>
                      </a:r>
                      <a:endParaRPr lang="ru-RU" sz="2200" b="1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k-KZ" sz="22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Актуализация</a:t>
                      </a:r>
                      <a:r>
                        <a:rPr lang="kk-KZ" sz="2200" b="1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знаний и цели урока</a:t>
                      </a:r>
                      <a:r>
                        <a:rPr lang="kk-KZ" sz="22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2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Определение ключевых слов. </a:t>
                      </a:r>
                      <a:endParaRPr lang="ru-RU" sz="2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k-KZ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Состояние атмосферы в данном месте, в данное время (</a:t>
                      </a:r>
                      <a:r>
                        <a:rPr lang="kk-KZ" sz="2200" i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Погода)</a:t>
                      </a:r>
                      <a:endParaRPr lang="ru-RU" sz="22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k-KZ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Специалист по прогнозированию погоды (</a:t>
                      </a:r>
                      <a:r>
                        <a:rPr lang="kk-KZ" sz="2200" i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Синоптик</a:t>
                      </a:r>
                      <a:r>
                        <a:rPr lang="kk-KZ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2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8153" marR="3815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74536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kk-KZ" sz="2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Наличие </a:t>
                      </a:r>
                      <a:r>
                        <a:rPr lang="kk-KZ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влаги в воздухе или в почве (</a:t>
                      </a:r>
                      <a:r>
                        <a:rPr lang="kk-KZ" sz="2200" i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Влажность</a:t>
                      </a:r>
                      <a:r>
                        <a:rPr lang="kk-KZ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k-KZ" sz="2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4.Величина</a:t>
                      </a:r>
                      <a:r>
                        <a:rPr lang="kk-KZ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характеризующая тепловое </a:t>
                      </a:r>
                      <a:endParaRPr lang="kk-KZ" sz="2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k-KZ" sz="2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состояние </a:t>
                      </a:r>
                      <a:r>
                        <a:rPr lang="kk-KZ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чего-либо (</a:t>
                      </a:r>
                      <a:r>
                        <a:rPr lang="kk-KZ" sz="2200" i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Температура)</a:t>
                      </a:r>
                      <a:endParaRPr lang="ru-RU" sz="22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k-KZ" sz="2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5.Скопление </a:t>
                      </a:r>
                      <a:r>
                        <a:rPr lang="kk-KZ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облаков </a:t>
                      </a:r>
                      <a:endParaRPr lang="en-US" sz="2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k-KZ" sz="2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kk-KZ" sz="2200" i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Облачность</a:t>
                      </a:r>
                      <a:r>
                        <a:rPr lang="kk-KZ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r>
                        <a:rPr lang="en-US" sz="2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2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Непрозрачный </a:t>
                      </a:r>
                      <a:r>
                        <a:rPr lang="kk-KZ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воздух</a:t>
                      </a:r>
                      <a:r>
                        <a:rPr lang="kk-KZ" sz="2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k-KZ" sz="2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насыщенный </a:t>
                      </a:r>
                      <a:r>
                        <a:rPr lang="ru-RU" sz="2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2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водяными 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k-KZ" sz="2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парами </a:t>
                      </a:r>
                      <a:r>
                        <a:rPr lang="kk-KZ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или </a:t>
                      </a:r>
                      <a:r>
                        <a:rPr lang="kk-KZ" sz="2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2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ледяными 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k-KZ" sz="2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кристалликами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k-KZ" sz="2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2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kk-KZ" sz="2200" i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Туман</a:t>
                      </a:r>
                      <a:r>
                        <a:rPr lang="kk-KZ" sz="2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153" marR="38153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0242" name="Picture 2" descr="Мордовию накроет густой туман! — Столица 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8885" y="3645024"/>
            <a:ext cx="5715115" cy="321297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160110"/>
            <a:ext cx="8568952" cy="55981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7.Мелкие капли влаги, оседающие на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растениях, почве при наступлении утренней или вечерней прохлады. (</a:t>
            </a:r>
            <a:r>
              <a:rPr lang="kk-KZ" sz="2400" i="1" dirty="0" smtClean="0">
                <a:latin typeface="Times New Roman" pitchFamily="18" charset="0"/>
                <a:cs typeface="Times New Roman" pitchFamily="18" charset="0"/>
              </a:rPr>
              <a:t>Роса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8.Основанное на специальном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исследовании заключение о предстоящем развитии и исходе чего-нибудь. (</a:t>
            </a:r>
            <a:r>
              <a:rPr lang="kk-KZ" sz="2400" i="1" dirty="0" smtClean="0">
                <a:latin typeface="Times New Roman" pitchFamily="18" charset="0"/>
                <a:cs typeface="Times New Roman" pitchFamily="18" charset="0"/>
              </a:rPr>
              <a:t>Прогноз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9.Название некоторых учреждений,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предприятий, пунктов или групп научно-исседовательских учреждений специального назначения. (</a:t>
            </a:r>
            <a:r>
              <a:rPr lang="kk-KZ" sz="2400" i="1" dirty="0" smtClean="0">
                <a:latin typeface="Times New Roman" pitchFamily="18" charset="0"/>
                <a:cs typeface="Times New Roman" pitchFamily="18" charset="0"/>
              </a:rPr>
              <a:t>Станция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10. Бурное ненастье с дождем, громом и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молниями. (</a:t>
            </a:r>
            <a:r>
              <a:rPr lang="kk-KZ" sz="2400" i="1" dirty="0" smtClean="0">
                <a:latin typeface="Times New Roman" pitchFamily="18" charset="0"/>
                <a:cs typeface="Times New Roman" pitchFamily="18" charset="0"/>
              </a:rPr>
              <a:t>Гроза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11. Сила действия одного тела на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поверхность другого. В атмосфере его измеряют барометром. (</a:t>
            </a:r>
            <a:r>
              <a:rPr lang="kk-KZ" sz="2400" i="1" dirty="0" smtClean="0">
                <a:latin typeface="Times New Roman" pitchFamily="18" charset="0"/>
                <a:cs typeface="Times New Roman" pitchFamily="18" charset="0"/>
              </a:rPr>
              <a:t>Давление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</p:cSld>
  <p:clrMapOvr>
    <a:masterClrMapping/>
  </p:clrMapOvr>
  <p:transition>
    <p:whee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78307"/>
              </p:ext>
            </p:extLst>
          </p:nvPr>
        </p:nvGraphicFramePr>
        <p:xfrm>
          <a:off x="467544" y="1628800"/>
          <a:ext cx="8424936" cy="5085184"/>
        </p:xfrm>
        <a:graphic>
          <a:graphicData uri="http://schemas.openxmlformats.org/drawingml/2006/table">
            <a:tbl>
              <a:tblPr/>
              <a:tblGrid>
                <a:gridCol w="42205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04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645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 </a:t>
                      </a:r>
                      <a:r>
                        <a:rPr lang="ru-RU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спряжение</a:t>
                      </a:r>
                      <a:endParaRPr lang="ru-RU" sz="2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Глаголы на –</a:t>
                      </a:r>
                      <a:r>
                        <a:rPr lang="ru-RU" sz="2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оть</a:t>
                      </a:r>
                      <a:r>
                        <a:rPr lang="ru-RU" sz="2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- </a:t>
                      </a:r>
                      <a:r>
                        <a:rPr lang="ru-RU" sz="2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уть</a:t>
                      </a:r>
                      <a:r>
                        <a:rPr lang="ru-RU" sz="2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2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r>
                        <a:rPr lang="ru-RU" sz="22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ыть</a:t>
                      </a:r>
                      <a:r>
                        <a:rPr lang="ru-RU" sz="2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2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-ять</a:t>
                      </a:r>
                      <a:r>
                        <a:rPr lang="ru-RU" sz="2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-</a:t>
                      </a:r>
                      <a:r>
                        <a:rPr lang="ru-RU" sz="2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еть</a:t>
                      </a:r>
                      <a:r>
                        <a:rPr lang="ru-RU" sz="2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кроме исключений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-ЕТЬ </a:t>
                      </a:r>
                      <a:endParaRPr lang="ru-RU" sz="2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r>
                        <a:rPr lang="ru-RU" sz="22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ут</a:t>
                      </a:r>
                      <a:r>
                        <a:rPr lang="ru-RU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– ют</a:t>
                      </a:r>
                      <a:endParaRPr lang="ru-RU" sz="2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лицо </a:t>
                      </a:r>
                      <a:r>
                        <a:rPr lang="ru-RU" sz="2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–У</a:t>
                      </a:r>
                      <a:r>
                        <a:rPr lang="ru-RU" sz="2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2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–Ю    –ЕМ</a:t>
                      </a:r>
                      <a:endParaRPr lang="ru-RU" sz="2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лицо </a:t>
                      </a:r>
                      <a:r>
                        <a:rPr lang="ru-RU" sz="2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–ЕШЬ    –ЕТЕ</a:t>
                      </a:r>
                      <a:endParaRPr lang="ru-RU" sz="2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 лицо </a:t>
                      </a:r>
                      <a:r>
                        <a:rPr lang="ru-RU" sz="2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–ЕТ      –УТ</a:t>
                      </a:r>
                      <a:r>
                        <a:rPr lang="ru-RU" sz="2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2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–ЮТ </a:t>
                      </a:r>
                      <a:endParaRPr lang="ru-RU" sz="2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ІІ спряжение</a:t>
                      </a:r>
                      <a:endParaRPr lang="ru-RU" sz="2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Глаголы на </a:t>
                      </a:r>
                      <a:r>
                        <a:rPr lang="ru-RU" sz="2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– </a:t>
                      </a:r>
                      <a:r>
                        <a:rPr lang="ru-RU" sz="2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ить</a:t>
                      </a:r>
                      <a:r>
                        <a:rPr lang="ru-RU" sz="2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кроме исключений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-ИТЬ</a:t>
                      </a:r>
                      <a:endParaRPr lang="ru-RU" sz="2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r>
                        <a:rPr lang="ru-RU" sz="22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ат</a:t>
                      </a:r>
                      <a:r>
                        <a:rPr lang="ru-RU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–</a:t>
                      </a:r>
                      <a:r>
                        <a:rPr lang="ru-RU" sz="2200" b="1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ят</a:t>
                      </a:r>
                      <a:endParaRPr lang="ru-RU" sz="22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лицо –У, –Ю –ИМ;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</a:t>
                      </a:r>
                      <a:r>
                        <a:rPr lang="ru-RU" sz="2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лицо – ИШЬ, </a:t>
                      </a:r>
                      <a:r>
                        <a:rPr lang="ru-RU" sz="2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–ИТЕ</a:t>
                      </a:r>
                      <a:endParaRPr lang="ru-RU" sz="2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 лицо –ИТ, </a:t>
                      </a:r>
                      <a:r>
                        <a:rPr lang="ru-RU" sz="2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–АТ</a:t>
                      </a:r>
                      <a:r>
                        <a:rPr lang="ru-RU" sz="2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2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–ЯТ</a:t>
                      </a:r>
                      <a:endParaRPr lang="ru-RU" sz="2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06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Глаголы-исключения</a:t>
                      </a:r>
                      <a:r>
                        <a:rPr lang="kk-KZ" sz="2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 </a:t>
                      </a:r>
                      <a:r>
                        <a:rPr lang="kk-KZ" sz="2200" i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брить, стелить</a:t>
                      </a:r>
                      <a:endParaRPr lang="ru-RU" sz="2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Глаголы-исключения</a:t>
                      </a:r>
                      <a:r>
                        <a:rPr lang="kk-KZ" sz="2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 </a:t>
                      </a:r>
                      <a:r>
                        <a:rPr lang="kk-KZ" sz="2200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гнать, держать, дышать, обидеть, слышать, видеть, ненавидеть, терпеть, зависеть, смотреть и вертеть</a:t>
                      </a:r>
                      <a:endParaRPr lang="ru-RU" sz="2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791072" y="-26804"/>
            <a:ext cx="835292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Усвоение нового материала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Спряжение – 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 изменение глаголов по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лицам и числам в настоящем и будущем времени</a:t>
            </a: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kk-K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Прямая со стрелкой 2"/>
          <p:cNvCxnSpPr/>
          <p:nvPr/>
        </p:nvCxnSpPr>
        <p:spPr>
          <a:xfrm>
            <a:off x="2699792" y="2995434"/>
            <a:ext cx="144016" cy="2057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H="1">
            <a:off x="2267744" y="2995434"/>
            <a:ext cx="144016" cy="2057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6444208" y="2996952"/>
            <a:ext cx="144016" cy="2057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6804248" y="2995434"/>
            <a:ext cx="144016" cy="2057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395536" y="1124744"/>
            <a:ext cx="828092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2400" b="1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Практическая часть. Задание 1</a:t>
            </a:r>
            <a:endParaRPr kumimoji="0" lang="kk-KZ" sz="24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Упр 7 стр 147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Прочитайте и озаглавьте текст. Какую информацию вы получили? Объясните значение выделенного прилагательного </a:t>
            </a:r>
            <a:r>
              <a:rPr kumimoji="0" lang="kk-K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искусственный – искусный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Что это за слова и чем они отличаются друг от друга?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Сформулируйте «тонкие» и «толстые» вопросы к тексту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В Казахстане работают 256 метеостанций. Они входят во Всемирную метеорологическую сеть, ведь погода не имеет границ.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179512" y="1268760"/>
            <a:ext cx="4499992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Ежедневно наблюдатели выходят на метеорологическую площадку и фиксируют скорость ветра, облачность, температуру воздуха и атмосферное давление каждые три часа. После этого данные зашифровываются кодом и передаются в областные гидрометцентры, в межрегиональные центры и в три мировых центра данных (Москва, Вашингтон, Мельбурн). Оттуда все эти сведения посылаются метеослужбам всех стран мира.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 descr="ᐈ Метеостанции фото, фотографии метеостанция | скачать на Depositphotos®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124744"/>
            <a:ext cx="3600400" cy="5400600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Сведения о погоде в тех местах, где нет метеостанций, помогают собирать самолеты и корабли. Они имеют аппаратуру, которая позволяет фиксировать погодные условия с помощью радиозондов.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Важную роль в метеослужбе играют данные, которые получают с </a:t>
            </a:r>
            <a:r>
              <a:rPr lang="kk-KZ" sz="2400" i="1" dirty="0" smtClean="0">
                <a:latin typeface="Times New Roman" pitchFamily="18" charset="0"/>
                <a:cs typeface="Times New Roman" pitchFamily="18" charset="0"/>
              </a:rPr>
              <a:t>искусственных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спутников Земли. По оценкам Всемирной метеорологической организации, 90 % всех стихийных бедствий зависят от водной поверхности Земли. Именно отсюда на сушу приходят разные беды в виде цунами, ураганов и наводнений. За этим необъятным пространством надо постоянно следить.</a:t>
            </a:r>
            <a:endParaRPr lang="ru-RU" sz="24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323528" y="40704"/>
            <a:ext cx="8496944" cy="692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kk-KZ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Верные ответы</a:t>
            </a:r>
            <a:r>
              <a:rPr kumimoji="0" lang="kk-KZ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kk-KZ" sz="28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Метеослужба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k-KZ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Мы получили важную информацию о том, как работники метеослужб собирают сведения о погоде.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kk-KZ" sz="28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Искусственный</a:t>
            </a:r>
            <a:r>
              <a:rPr lang="kk-KZ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созданный руками человека;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k-KZ" sz="28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Искусный – </a:t>
            </a:r>
            <a:r>
              <a:rPr kumimoji="0" lang="kk-KZ" sz="28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умелый, мастер. (</a:t>
            </a:r>
            <a:r>
              <a:rPr kumimoji="0" lang="kk-KZ" sz="24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 паронимы). Слова </a:t>
            </a:r>
            <a:r>
              <a:rPr kumimoji="0" lang="kk-KZ" sz="2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искусственный и искусный </a:t>
            </a:r>
            <a:r>
              <a:rPr kumimoji="0" lang="kk-KZ" sz="24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отличаются своим значением.</a:t>
            </a:r>
            <a:endParaRPr kumimoji="0" lang="kk-KZ" sz="28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k-KZ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Сколько метеостанций работает в Казахстане? «тонкий»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k-KZ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Почему самолеты и корабли помогают собирать сведения о погоде? «толстый»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k-KZ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Какие 3 мировых центра данных вы знаете? «тонкий»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k-KZ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Почему </a:t>
            </a:r>
            <a:r>
              <a:rPr kumimoji="0" lang="kk-KZ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искусственные</a:t>
            </a:r>
            <a:r>
              <a:rPr kumimoji="0" lang="kk-KZ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спутники Земли играют важную роль в метеослужбе? «толстый»</a:t>
            </a:r>
            <a:endParaRPr kumimoji="0" lang="kk-K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683568" y="1638092"/>
            <a:ext cx="7416824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Задание 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Упр  8 стр 148  Укажите верные ответы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1) Спряжение – это изменение глаголов по лицам и числам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2) Глаголы всегда склоняются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3) Глагол </a:t>
            </a:r>
            <a:r>
              <a:rPr kumimoji="0" lang="kk-KZ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измеряет 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относится ко 2 спряжению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4) Глагол </a:t>
            </a:r>
            <a:r>
              <a:rPr kumimoji="0" lang="kk-KZ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зависеть 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относится к 1 спряжению, потому что он на – еть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5) Глагол </a:t>
            </a: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передаются 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относится к 1 спряжению</a:t>
            </a: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182</TotalTime>
  <Words>1083</Words>
  <Application>Microsoft Office PowerPoint</Application>
  <PresentationFormat>Экран (4:3)</PresentationFormat>
  <Paragraphs>138</Paragraphs>
  <Slides>14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CordiaUPC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Заполните таблицу </vt:lpstr>
      <vt:lpstr>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Хозяин</cp:lastModifiedBy>
  <cp:revision>33</cp:revision>
  <dcterms:created xsi:type="dcterms:W3CDTF">2020-10-08T11:03:38Z</dcterms:created>
  <dcterms:modified xsi:type="dcterms:W3CDTF">2020-10-17T17:36:21Z</dcterms:modified>
</cp:coreProperties>
</file>