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74" r:id="rId4"/>
    <p:sldId id="275" r:id="rId5"/>
    <p:sldId id="269" r:id="rId6"/>
    <p:sldId id="295" r:id="rId7"/>
    <p:sldId id="264" r:id="rId8"/>
    <p:sldId id="277" r:id="rId9"/>
    <p:sldId id="294" r:id="rId10"/>
    <p:sldId id="279" r:id="rId11"/>
    <p:sldId id="280" r:id="rId12"/>
    <p:sldId id="292" r:id="rId13"/>
    <p:sldId id="285" r:id="rId14"/>
    <p:sldId id="286" r:id="rId15"/>
    <p:sldId id="293" r:id="rId16"/>
    <p:sldId id="283" r:id="rId17"/>
    <p:sldId id="287" r:id="rId18"/>
    <p:sldId id="289" r:id="rId19"/>
    <p:sldId id="288" r:id="rId20"/>
    <p:sldId id="291" r:id="rId21"/>
    <p:sldId id="296" r:id="rId22"/>
    <p:sldId id="26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362" autoAdjust="0"/>
    <p:restoredTop sz="94660"/>
  </p:normalViewPr>
  <p:slideViewPr>
    <p:cSldViewPr>
      <p:cViewPr varScale="1">
        <p:scale>
          <a:sx n="82" d="100"/>
          <a:sy n="82" d="100"/>
        </p:scale>
        <p:origin x="917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82DC31-C5DD-49F5-BEFC-53BBDEEE12BA}" type="doc">
      <dgm:prSet loTypeId="urn:microsoft.com/office/officeart/2005/8/layout/cycle2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89277C-3F09-4468-9216-8C982CBD994D}">
      <dgm:prSet phldrT="[Текст]"/>
      <dgm:spPr/>
      <dgm:t>
        <a:bodyPr/>
        <a:lstStyle/>
        <a:p>
          <a:r>
            <a:rPr lang="ru-RU" dirty="0" smtClean="0"/>
            <a:t>засуха</a:t>
          </a:r>
          <a:endParaRPr lang="ru-RU" dirty="0"/>
        </a:p>
      </dgm:t>
    </dgm:pt>
    <dgm:pt modelId="{66697308-BAFC-46E4-922A-7769C44455BC}" type="parTrans" cxnId="{44CE016C-89A2-4FDC-A5AA-252839FEF705}">
      <dgm:prSet/>
      <dgm:spPr/>
      <dgm:t>
        <a:bodyPr/>
        <a:lstStyle/>
        <a:p>
          <a:endParaRPr lang="ru-RU"/>
        </a:p>
      </dgm:t>
    </dgm:pt>
    <dgm:pt modelId="{5E789153-BADC-4F6B-8F2A-2A7852B6B8CA}" type="sibTrans" cxnId="{44CE016C-89A2-4FDC-A5AA-252839FEF705}">
      <dgm:prSet/>
      <dgm:spPr/>
      <dgm:t>
        <a:bodyPr/>
        <a:lstStyle/>
        <a:p>
          <a:endParaRPr lang="ru-RU"/>
        </a:p>
      </dgm:t>
    </dgm:pt>
    <dgm:pt modelId="{99204180-F983-4C6C-AFDA-187037A877AB}">
      <dgm:prSet phldrT="[Текст]"/>
      <dgm:spPr/>
      <dgm:t>
        <a:bodyPr/>
        <a:lstStyle/>
        <a:p>
          <a:r>
            <a:rPr lang="ru-RU" dirty="0" smtClean="0"/>
            <a:t>град</a:t>
          </a:r>
          <a:endParaRPr lang="ru-RU" dirty="0"/>
        </a:p>
      </dgm:t>
    </dgm:pt>
    <dgm:pt modelId="{C99D0D9C-6E96-47B0-9774-7A2E44FE0806}" type="parTrans" cxnId="{74790A9D-FF65-44A5-BC06-7D0305B35735}">
      <dgm:prSet/>
      <dgm:spPr/>
      <dgm:t>
        <a:bodyPr/>
        <a:lstStyle/>
        <a:p>
          <a:endParaRPr lang="ru-RU"/>
        </a:p>
      </dgm:t>
    </dgm:pt>
    <dgm:pt modelId="{51E4824B-4C4A-4D1D-965E-1B43FB2600B9}" type="sibTrans" cxnId="{74790A9D-FF65-44A5-BC06-7D0305B35735}">
      <dgm:prSet/>
      <dgm:spPr/>
      <dgm:t>
        <a:bodyPr/>
        <a:lstStyle/>
        <a:p>
          <a:endParaRPr lang="ru-RU"/>
        </a:p>
      </dgm:t>
    </dgm:pt>
    <dgm:pt modelId="{06A9B8CF-7E94-4807-B64C-098C554047F6}">
      <dgm:prSet phldrT="[Текст]"/>
      <dgm:spPr/>
      <dgm:t>
        <a:bodyPr/>
        <a:lstStyle/>
        <a:p>
          <a:r>
            <a:rPr lang="ru-RU" dirty="0" smtClean="0"/>
            <a:t>жара</a:t>
          </a:r>
          <a:endParaRPr lang="ru-RU" dirty="0"/>
        </a:p>
      </dgm:t>
    </dgm:pt>
    <dgm:pt modelId="{698DC614-2593-460C-8B63-92B83521C7AF}" type="parTrans" cxnId="{9A1322CE-9409-44AC-BC7E-862B672030F1}">
      <dgm:prSet/>
      <dgm:spPr/>
      <dgm:t>
        <a:bodyPr/>
        <a:lstStyle/>
        <a:p>
          <a:endParaRPr lang="ru-RU"/>
        </a:p>
      </dgm:t>
    </dgm:pt>
    <dgm:pt modelId="{7AAA1D7A-7225-4202-9AE5-9C6490DF825F}" type="sibTrans" cxnId="{9A1322CE-9409-44AC-BC7E-862B672030F1}">
      <dgm:prSet/>
      <dgm:spPr/>
      <dgm:t>
        <a:bodyPr/>
        <a:lstStyle/>
        <a:p>
          <a:endParaRPr lang="ru-RU"/>
        </a:p>
      </dgm:t>
    </dgm:pt>
    <dgm:pt modelId="{F8B42AED-D05D-47D9-B71A-06AFDA0064F5}">
      <dgm:prSet phldrT="[Текст]"/>
      <dgm:spPr/>
      <dgm:t>
        <a:bodyPr/>
        <a:lstStyle/>
        <a:p>
          <a:r>
            <a:rPr lang="ru-RU" dirty="0" smtClean="0"/>
            <a:t>дождь</a:t>
          </a:r>
          <a:endParaRPr lang="ru-RU" dirty="0"/>
        </a:p>
      </dgm:t>
    </dgm:pt>
    <dgm:pt modelId="{AEE3FB74-0631-4004-8A60-EAC78AFCE90F}" type="parTrans" cxnId="{46005626-AEB1-43FD-9F32-9ECD7C963FF8}">
      <dgm:prSet/>
      <dgm:spPr/>
      <dgm:t>
        <a:bodyPr/>
        <a:lstStyle/>
        <a:p>
          <a:endParaRPr lang="ru-RU"/>
        </a:p>
      </dgm:t>
    </dgm:pt>
    <dgm:pt modelId="{5253E56C-72F1-4021-B0D1-19E77536F8E5}" type="sibTrans" cxnId="{46005626-AEB1-43FD-9F32-9ECD7C963FF8}">
      <dgm:prSet/>
      <dgm:spPr/>
      <dgm:t>
        <a:bodyPr/>
        <a:lstStyle/>
        <a:p>
          <a:endParaRPr lang="ru-RU"/>
        </a:p>
      </dgm:t>
    </dgm:pt>
    <dgm:pt modelId="{BED2CD97-A5D4-4A78-B298-97025312AC61}" type="pres">
      <dgm:prSet presAssocID="{1A82DC31-C5DD-49F5-BEFC-53BBDEEE12B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E948A3-0F58-4D56-8DE8-82E3516EDA84}" type="pres">
      <dgm:prSet presAssocID="{C089277C-3F09-4468-9216-8C982CBD994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D8A5A4-7E17-45A1-82FD-6A1E5E351EA4}" type="pres">
      <dgm:prSet presAssocID="{5E789153-BADC-4F6B-8F2A-2A7852B6B8CA}" presName="sibTrans" presStyleLbl="sibTrans2D1" presStyleIdx="0" presStyleCnt="4"/>
      <dgm:spPr/>
      <dgm:t>
        <a:bodyPr/>
        <a:lstStyle/>
        <a:p>
          <a:endParaRPr lang="ru-RU"/>
        </a:p>
      </dgm:t>
    </dgm:pt>
    <dgm:pt modelId="{46E1BA37-A1F2-45D6-8D8E-A8BE94A22B8D}" type="pres">
      <dgm:prSet presAssocID="{5E789153-BADC-4F6B-8F2A-2A7852B6B8CA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A04AD1A2-E82B-442C-A42B-AE00D424495C}" type="pres">
      <dgm:prSet presAssocID="{99204180-F983-4C6C-AFDA-187037A877A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2C2564-E58D-45F3-B667-56C8AE2DFB39}" type="pres">
      <dgm:prSet presAssocID="{51E4824B-4C4A-4D1D-965E-1B43FB2600B9}" presName="sibTrans" presStyleLbl="sibTrans2D1" presStyleIdx="1" presStyleCnt="4"/>
      <dgm:spPr/>
      <dgm:t>
        <a:bodyPr/>
        <a:lstStyle/>
        <a:p>
          <a:endParaRPr lang="ru-RU"/>
        </a:p>
      </dgm:t>
    </dgm:pt>
    <dgm:pt modelId="{80D99515-BB92-4C88-86FC-BB0FB1052D4B}" type="pres">
      <dgm:prSet presAssocID="{51E4824B-4C4A-4D1D-965E-1B43FB2600B9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5BE696C1-8CC8-44CA-A5B4-AF8CC44877D8}" type="pres">
      <dgm:prSet presAssocID="{06A9B8CF-7E94-4807-B64C-098C554047F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B075B5-E50C-4D7C-A659-A4827A32A5A3}" type="pres">
      <dgm:prSet presAssocID="{7AAA1D7A-7225-4202-9AE5-9C6490DF825F}" presName="sibTrans" presStyleLbl="sibTrans2D1" presStyleIdx="2" presStyleCnt="4"/>
      <dgm:spPr/>
      <dgm:t>
        <a:bodyPr/>
        <a:lstStyle/>
        <a:p>
          <a:endParaRPr lang="ru-RU"/>
        </a:p>
      </dgm:t>
    </dgm:pt>
    <dgm:pt modelId="{40FD2C39-0395-4B5E-843A-9E49ABCF25DF}" type="pres">
      <dgm:prSet presAssocID="{7AAA1D7A-7225-4202-9AE5-9C6490DF825F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0BB78396-A3EB-468D-80B1-AA0F3D02F835}" type="pres">
      <dgm:prSet presAssocID="{F8B42AED-D05D-47D9-B71A-06AFDA0064F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C744CD-120D-4F39-8E39-1F97CAD3E0B9}" type="pres">
      <dgm:prSet presAssocID="{5253E56C-72F1-4021-B0D1-19E77536F8E5}" presName="sibTrans" presStyleLbl="sibTrans2D1" presStyleIdx="3" presStyleCnt="4"/>
      <dgm:spPr/>
      <dgm:t>
        <a:bodyPr/>
        <a:lstStyle/>
        <a:p>
          <a:endParaRPr lang="ru-RU"/>
        </a:p>
      </dgm:t>
    </dgm:pt>
    <dgm:pt modelId="{CA93739E-ED6A-465E-8028-2612B7DA0601}" type="pres">
      <dgm:prSet presAssocID="{5253E56C-72F1-4021-B0D1-19E77536F8E5}" presName="connectorText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FEFAA94B-DB09-4DCE-81AA-551D1F6E0C26}" type="presOf" srcId="{F8B42AED-D05D-47D9-B71A-06AFDA0064F5}" destId="{0BB78396-A3EB-468D-80B1-AA0F3D02F835}" srcOrd="0" destOrd="0" presId="urn:microsoft.com/office/officeart/2005/8/layout/cycle2"/>
    <dgm:cxn modelId="{C2EA5CEF-3FC7-4DC6-A1B3-A9BE16B2DF38}" type="presOf" srcId="{51E4824B-4C4A-4D1D-965E-1B43FB2600B9}" destId="{80D99515-BB92-4C88-86FC-BB0FB1052D4B}" srcOrd="1" destOrd="0" presId="urn:microsoft.com/office/officeart/2005/8/layout/cycle2"/>
    <dgm:cxn modelId="{46005626-AEB1-43FD-9F32-9ECD7C963FF8}" srcId="{1A82DC31-C5DD-49F5-BEFC-53BBDEEE12BA}" destId="{F8B42AED-D05D-47D9-B71A-06AFDA0064F5}" srcOrd="3" destOrd="0" parTransId="{AEE3FB74-0631-4004-8A60-EAC78AFCE90F}" sibTransId="{5253E56C-72F1-4021-B0D1-19E77536F8E5}"/>
    <dgm:cxn modelId="{44CE016C-89A2-4FDC-A5AA-252839FEF705}" srcId="{1A82DC31-C5DD-49F5-BEFC-53BBDEEE12BA}" destId="{C089277C-3F09-4468-9216-8C982CBD994D}" srcOrd="0" destOrd="0" parTransId="{66697308-BAFC-46E4-922A-7769C44455BC}" sibTransId="{5E789153-BADC-4F6B-8F2A-2A7852B6B8CA}"/>
    <dgm:cxn modelId="{1ECB35FE-F662-4089-9589-185C5CB43ACC}" type="presOf" srcId="{1A82DC31-C5DD-49F5-BEFC-53BBDEEE12BA}" destId="{BED2CD97-A5D4-4A78-B298-97025312AC61}" srcOrd="0" destOrd="0" presId="urn:microsoft.com/office/officeart/2005/8/layout/cycle2"/>
    <dgm:cxn modelId="{267F1942-7837-478E-8CE2-55B4DC78F265}" type="presOf" srcId="{99204180-F983-4C6C-AFDA-187037A877AB}" destId="{A04AD1A2-E82B-442C-A42B-AE00D424495C}" srcOrd="0" destOrd="0" presId="urn:microsoft.com/office/officeart/2005/8/layout/cycle2"/>
    <dgm:cxn modelId="{5B01D845-BBC2-4B7D-A433-96EAE9596BF3}" type="presOf" srcId="{C089277C-3F09-4468-9216-8C982CBD994D}" destId="{D2E948A3-0F58-4D56-8DE8-82E3516EDA84}" srcOrd="0" destOrd="0" presId="urn:microsoft.com/office/officeart/2005/8/layout/cycle2"/>
    <dgm:cxn modelId="{37F4C3DF-6948-4B98-B986-9C0C0E8002C5}" type="presOf" srcId="{7AAA1D7A-7225-4202-9AE5-9C6490DF825F}" destId="{40FD2C39-0395-4B5E-843A-9E49ABCF25DF}" srcOrd="1" destOrd="0" presId="urn:microsoft.com/office/officeart/2005/8/layout/cycle2"/>
    <dgm:cxn modelId="{9B2E8C33-E1E1-46E4-BC30-8C7BECFD696B}" type="presOf" srcId="{7AAA1D7A-7225-4202-9AE5-9C6490DF825F}" destId="{C2B075B5-E50C-4D7C-A659-A4827A32A5A3}" srcOrd="0" destOrd="0" presId="urn:microsoft.com/office/officeart/2005/8/layout/cycle2"/>
    <dgm:cxn modelId="{5C2FF55B-93C8-413D-B763-E86CD45D9813}" type="presOf" srcId="{06A9B8CF-7E94-4807-B64C-098C554047F6}" destId="{5BE696C1-8CC8-44CA-A5B4-AF8CC44877D8}" srcOrd="0" destOrd="0" presId="urn:microsoft.com/office/officeart/2005/8/layout/cycle2"/>
    <dgm:cxn modelId="{74790A9D-FF65-44A5-BC06-7D0305B35735}" srcId="{1A82DC31-C5DD-49F5-BEFC-53BBDEEE12BA}" destId="{99204180-F983-4C6C-AFDA-187037A877AB}" srcOrd="1" destOrd="0" parTransId="{C99D0D9C-6E96-47B0-9774-7A2E44FE0806}" sibTransId="{51E4824B-4C4A-4D1D-965E-1B43FB2600B9}"/>
    <dgm:cxn modelId="{71BA4554-CCA0-4602-A41D-B812999F8831}" type="presOf" srcId="{51E4824B-4C4A-4D1D-965E-1B43FB2600B9}" destId="{E52C2564-E58D-45F3-B667-56C8AE2DFB39}" srcOrd="0" destOrd="0" presId="urn:microsoft.com/office/officeart/2005/8/layout/cycle2"/>
    <dgm:cxn modelId="{7F10CAF2-6735-43A5-96B7-3DD261B07C7B}" type="presOf" srcId="{5E789153-BADC-4F6B-8F2A-2A7852B6B8CA}" destId="{46E1BA37-A1F2-45D6-8D8E-A8BE94A22B8D}" srcOrd="1" destOrd="0" presId="urn:microsoft.com/office/officeart/2005/8/layout/cycle2"/>
    <dgm:cxn modelId="{46262B67-16E8-4720-A10A-1EC29242DF82}" type="presOf" srcId="{5253E56C-72F1-4021-B0D1-19E77536F8E5}" destId="{CA93739E-ED6A-465E-8028-2612B7DA0601}" srcOrd="1" destOrd="0" presId="urn:microsoft.com/office/officeart/2005/8/layout/cycle2"/>
    <dgm:cxn modelId="{9A1322CE-9409-44AC-BC7E-862B672030F1}" srcId="{1A82DC31-C5DD-49F5-BEFC-53BBDEEE12BA}" destId="{06A9B8CF-7E94-4807-B64C-098C554047F6}" srcOrd="2" destOrd="0" parTransId="{698DC614-2593-460C-8B63-92B83521C7AF}" sibTransId="{7AAA1D7A-7225-4202-9AE5-9C6490DF825F}"/>
    <dgm:cxn modelId="{58114F2A-69A7-4384-B6ED-FB84F4F67D61}" type="presOf" srcId="{5253E56C-72F1-4021-B0D1-19E77536F8E5}" destId="{C6C744CD-120D-4F39-8E39-1F97CAD3E0B9}" srcOrd="0" destOrd="0" presId="urn:microsoft.com/office/officeart/2005/8/layout/cycle2"/>
    <dgm:cxn modelId="{E4EC4F2A-220F-43E8-A3D0-AD4AFA15F00F}" type="presOf" srcId="{5E789153-BADC-4F6B-8F2A-2A7852B6B8CA}" destId="{88D8A5A4-7E17-45A1-82FD-6A1E5E351EA4}" srcOrd="0" destOrd="0" presId="urn:microsoft.com/office/officeart/2005/8/layout/cycle2"/>
    <dgm:cxn modelId="{7748F622-7EEB-4791-9A98-636DBD40452A}" type="presParOf" srcId="{BED2CD97-A5D4-4A78-B298-97025312AC61}" destId="{D2E948A3-0F58-4D56-8DE8-82E3516EDA84}" srcOrd="0" destOrd="0" presId="urn:microsoft.com/office/officeart/2005/8/layout/cycle2"/>
    <dgm:cxn modelId="{F63454DD-24FA-4743-B4B6-3E7F29CE28B5}" type="presParOf" srcId="{BED2CD97-A5D4-4A78-B298-97025312AC61}" destId="{88D8A5A4-7E17-45A1-82FD-6A1E5E351EA4}" srcOrd="1" destOrd="0" presId="urn:microsoft.com/office/officeart/2005/8/layout/cycle2"/>
    <dgm:cxn modelId="{3CD608F1-677D-401D-ACD7-99B35B14D94C}" type="presParOf" srcId="{88D8A5A4-7E17-45A1-82FD-6A1E5E351EA4}" destId="{46E1BA37-A1F2-45D6-8D8E-A8BE94A22B8D}" srcOrd="0" destOrd="0" presId="urn:microsoft.com/office/officeart/2005/8/layout/cycle2"/>
    <dgm:cxn modelId="{5E604532-3333-41BC-B76C-0E58C5D7680C}" type="presParOf" srcId="{BED2CD97-A5D4-4A78-B298-97025312AC61}" destId="{A04AD1A2-E82B-442C-A42B-AE00D424495C}" srcOrd="2" destOrd="0" presId="urn:microsoft.com/office/officeart/2005/8/layout/cycle2"/>
    <dgm:cxn modelId="{3E02AB3A-123A-40E4-80AA-C2E0857746DD}" type="presParOf" srcId="{BED2CD97-A5D4-4A78-B298-97025312AC61}" destId="{E52C2564-E58D-45F3-B667-56C8AE2DFB39}" srcOrd="3" destOrd="0" presId="urn:microsoft.com/office/officeart/2005/8/layout/cycle2"/>
    <dgm:cxn modelId="{B10A35E5-454E-45FA-96CC-D789F2C33C7B}" type="presParOf" srcId="{E52C2564-E58D-45F3-B667-56C8AE2DFB39}" destId="{80D99515-BB92-4C88-86FC-BB0FB1052D4B}" srcOrd="0" destOrd="0" presId="urn:microsoft.com/office/officeart/2005/8/layout/cycle2"/>
    <dgm:cxn modelId="{991D9DC8-B180-4454-9D98-F6303A9CF013}" type="presParOf" srcId="{BED2CD97-A5D4-4A78-B298-97025312AC61}" destId="{5BE696C1-8CC8-44CA-A5B4-AF8CC44877D8}" srcOrd="4" destOrd="0" presId="urn:microsoft.com/office/officeart/2005/8/layout/cycle2"/>
    <dgm:cxn modelId="{18C71704-774E-41F9-992F-15D18EE94120}" type="presParOf" srcId="{BED2CD97-A5D4-4A78-B298-97025312AC61}" destId="{C2B075B5-E50C-4D7C-A659-A4827A32A5A3}" srcOrd="5" destOrd="0" presId="urn:microsoft.com/office/officeart/2005/8/layout/cycle2"/>
    <dgm:cxn modelId="{1365A4FC-2142-4E14-9E28-F1544A299111}" type="presParOf" srcId="{C2B075B5-E50C-4D7C-A659-A4827A32A5A3}" destId="{40FD2C39-0395-4B5E-843A-9E49ABCF25DF}" srcOrd="0" destOrd="0" presId="urn:microsoft.com/office/officeart/2005/8/layout/cycle2"/>
    <dgm:cxn modelId="{B2D72EB3-31DB-4E65-88D8-7C7842D60743}" type="presParOf" srcId="{BED2CD97-A5D4-4A78-B298-97025312AC61}" destId="{0BB78396-A3EB-468D-80B1-AA0F3D02F835}" srcOrd="6" destOrd="0" presId="urn:microsoft.com/office/officeart/2005/8/layout/cycle2"/>
    <dgm:cxn modelId="{7FC64DEA-3E28-4278-9E5D-56591F067DBD}" type="presParOf" srcId="{BED2CD97-A5D4-4A78-B298-97025312AC61}" destId="{C6C744CD-120D-4F39-8E39-1F97CAD3E0B9}" srcOrd="7" destOrd="0" presId="urn:microsoft.com/office/officeart/2005/8/layout/cycle2"/>
    <dgm:cxn modelId="{A3832D4E-D4F5-4949-8D96-7E4DEA1BDD45}" type="presParOf" srcId="{C6C744CD-120D-4F39-8E39-1F97CAD3E0B9}" destId="{CA93739E-ED6A-465E-8028-2612B7DA060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E948A3-0F58-4D56-8DE8-82E3516EDA84}">
      <dsp:nvSpPr>
        <dsp:cNvPr id="0" name=""/>
        <dsp:cNvSpPr/>
      </dsp:nvSpPr>
      <dsp:spPr>
        <a:xfrm>
          <a:off x="3694658" y="1715"/>
          <a:ext cx="1754683" cy="175468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засуха</a:t>
          </a:r>
          <a:endParaRPr lang="ru-RU" sz="3200" kern="1200" dirty="0"/>
        </a:p>
      </dsp:txBody>
      <dsp:txXfrm>
        <a:off x="3951625" y="258682"/>
        <a:ext cx="1240749" cy="1240749"/>
      </dsp:txXfrm>
    </dsp:sp>
    <dsp:sp modelId="{88D8A5A4-7E17-45A1-82FD-6A1E5E351EA4}">
      <dsp:nvSpPr>
        <dsp:cNvPr id="0" name=""/>
        <dsp:cNvSpPr/>
      </dsp:nvSpPr>
      <dsp:spPr>
        <a:xfrm rot="2700000">
          <a:off x="5260919" y="1504909"/>
          <a:ext cx="466072" cy="59220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5281395" y="1573915"/>
        <a:ext cx="326250" cy="355323"/>
      </dsp:txXfrm>
    </dsp:sp>
    <dsp:sp modelId="{A04AD1A2-E82B-442C-A42B-AE00D424495C}">
      <dsp:nvSpPr>
        <dsp:cNvPr id="0" name=""/>
        <dsp:cNvSpPr/>
      </dsp:nvSpPr>
      <dsp:spPr>
        <a:xfrm>
          <a:off x="5557223" y="1864280"/>
          <a:ext cx="1754683" cy="175468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град</a:t>
          </a:r>
          <a:endParaRPr lang="ru-RU" sz="3200" kern="1200" dirty="0"/>
        </a:p>
      </dsp:txBody>
      <dsp:txXfrm>
        <a:off x="5814190" y="2121247"/>
        <a:ext cx="1240749" cy="1240749"/>
      </dsp:txXfrm>
    </dsp:sp>
    <dsp:sp modelId="{E52C2564-E58D-45F3-B667-56C8AE2DFB39}">
      <dsp:nvSpPr>
        <dsp:cNvPr id="0" name=""/>
        <dsp:cNvSpPr/>
      </dsp:nvSpPr>
      <dsp:spPr>
        <a:xfrm rot="8100000">
          <a:off x="5279573" y="3367475"/>
          <a:ext cx="466072" cy="59220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 rot="10800000">
        <a:off x="5398919" y="3436481"/>
        <a:ext cx="326250" cy="355323"/>
      </dsp:txXfrm>
    </dsp:sp>
    <dsp:sp modelId="{5BE696C1-8CC8-44CA-A5B4-AF8CC44877D8}">
      <dsp:nvSpPr>
        <dsp:cNvPr id="0" name=""/>
        <dsp:cNvSpPr/>
      </dsp:nvSpPr>
      <dsp:spPr>
        <a:xfrm>
          <a:off x="3694658" y="3726846"/>
          <a:ext cx="1754683" cy="175468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жара</a:t>
          </a:r>
          <a:endParaRPr lang="ru-RU" sz="3200" kern="1200" dirty="0"/>
        </a:p>
      </dsp:txBody>
      <dsp:txXfrm>
        <a:off x="3951625" y="3983813"/>
        <a:ext cx="1240749" cy="1240749"/>
      </dsp:txXfrm>
    </dsp:sp>
    <dsp:sp modelId="{C2B075B5-E50C-4D7C-A659-A4827A32A5A3}">
      <dsp:nvSpPr>
        <dsp:cNvPr id="0" name=""/>
        <dsp:cNvSpPr/>
      </dsp:nvSpPr>
      <dsp:spPr>
        <a:xfrm rot="13500000">
          <a:off x="3417008" y="3386129"/>
          <a:ext cx="466072" cy="59220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 rot="10800000">
        <a:off x="3536354" y="3554005"/>
        <a:ext cx="326250" cy="355323"/>
      </dsp:txXfrm>
    </dsp:sp>
    <dsp:sp modelId="{0BB78396-A3EB-468D-80B1-AA0F3D02F835}">
      <dsp:nvSpPr>
        <dsp:cNvPr id="0" name=""/>
        <dsp:cNvSpPr/>
      </dsp:nvSpPr>
      <dsp:spPr>
        <a:xfrm>
          <a:off x="1832092" y="1864280"/>
          <a:ext cx="1754683" cy="175468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дождь</a:t>
          </a:r>
          <a:endParaRPr lang="ru-RU" sz="3200" kern="1200" dirty="0"/>
        </a:p>
      </dsp:txBody>
      <dsp:txXfrm>
        <a:off x="2089059" y="2121247"/>
        <a:ext cx="1240749" cy="1240749"/>
      </dsp:txXfrm>
    </dsp:sp>
    <dsp:sp modelId="{C6C744CD-120D-4F39-8E39-1F97CAD3E0B9}">
      <dsp:nvSpPr>
        <dsp:cNvPr id="0" name=""/>
        <dsp:cNvSpPr/>
      </dsp:nvSpPr>
      <dsp:spPr>
        <a:xfrm rot="18900000">
          <a:off x="3398353" y="1523564"/>
          <a:ext cx="466072" cy="59220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3418829" y="1691440"/>
        <a:ext cx="326250" cy="3553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youtube.com/watch?v=-PRJrKy461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2643182"/>
            <a:ext cx="7711857" cy="3000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ru-RU" altLang="en-US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ТЕМА УРОКА: </a:t>
            </a:r>
            <a:r>
              <a:rPr lang="ru-RU" sz="2400" b="1" dirty="0" smtClean="0">
                <a:solidFill>
                  <a:schemeClr val="tx1"/>
                </a:solidFill>
              </a:rPr>
              <a:t>К.Д.Ушинский. «Лето» </a:t>
            </a:r>
            <a:r>
              <a:rPr lang="ru-RU" altLang="en-US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altLang="en-US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altLang="en-US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Раздел:«</a:t>
            </a:r>
            <a:r>
              <a:rPr lang="ru-RU" sz="2400" b="1" dirty="0" smtClean="0">
                <a:solidFill>
                  <a:schemeClr val="tx1"/>
                </a:solidFill>
              </a:rPr>
              <a:t>Климат: погода и времена года</a:t>
            </a:r>
            <a:r>
              <a:rPr lang="ru-RU" alt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»</a:t>
            </a:r>
          </a:p>
          <a:p>
            <a:pPr algn="ctr">
              <a:buClr>
                <a:srgbClr val="000000"/>
              </a:buClr>
            </a:pPr>
            <a:r>
              <a:rPr lang="ru-RU" alt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  <a:r>
              <a:rPr lang="en-US" alt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alt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класс с казахским языком обучения</a:t>
            </a:r>
          </a:p>
          <a:p>
            <a:pPr algn="ctr">
              <a:buClr>
                <a:srgbClr val="000000"/>
              </a:buClr>
            </a:pPr>
            <a:endParaRPr lang="ru-RU" sz="2800" b="1" dirty="0" smtClean="0">
              <a:solidFill>
                <a:srgbClr val="6BA42C"/>
              </a:solidFill>
            </a:endParaRPr>
          </a:p>
          <a:p>
            <a:pPr algn="ctr">
              <a:buClr>
                <a:srgbClr val="000000"/>
              </a:buClr>
            </a:pPr>
            <a:r>
              <a:rPr lang="ru-RU" sz="2800" dirty="0" smtClean="0">
                <a:solidFill>
                  <a:srgbClr val="6BA42C"/>
                </a:solidFill>
              </a:rPr>
              <a:t/>
            </a:r>
            <a:br>
              <a:rPr lang="ru-RU" sz="2800" dirty="0" smtClean="0">
                <a:solidFill>
                  <a:srgbClr val="6BA42C"/>
                </a:solidFill>
              </a:rPr>
            </a:br>
            <a:endParaRPr lang="ru-RU" altLang="ru-RU" sz="2500" b="1" dirty="0" smtClean="0">
              <a:solidFill>
                <a:srgbClr val="090F78"/>
              </a:solidFill>
              <a:latin typeface="Tahoma" pitchFamily="34" charset="0"/>
              <a:ea typeface="Tahoma" pitchFamily="34" charset="0"/>
              <a:cs typeface="Tahoma" pitchFamily="34" charset="0"/>
              <a:sym typeface="Open Sans" pitchFamily="34" charset="0"/>
            </a:endParaRPr>
          </a:p>
          <a:p>
            <a:pPr algn="ctr">
              <a:buClr>
                <a:srgbClr val="000000"/>
              </a:buClr>
            </a:pPr>
            <a:endParaRPr lang="ru-RU" altLang="ru-RU" sz="2500" b="1" dirty="0" smtClean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>
              <a:buClr>
                <a:srgbClr val="000000"/>
              </a:buClr>
            </a:pPr>
            <a:endParaRPr lang="ru-RU" altLang="ru-RU" sz="2500" b="1" dirty="0" smtClean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>
              <a:buClr>
                <a:srgbClr val="000000"/>
              </a:buClr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799642" y="339090"/>
            <a:ext cx="2585600" cy="653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3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Проверим</a:t>
            </a:r>
            <a:endParaRPr lang="ru-RU" altLang="ru-RU" sz="3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1071546"/>
            <a:ext cx="8286808" cy="5607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Тонкие» вопросы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Когда бывают самые долгие дни? (В начале лета бывают самые долгие дни.) Сколько часов светит солнце? ( Вечерняя заря еще не успевает погаснуть на западе, как на востоке показывается уже беловатая полоска – признак приближающегося утра.)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Что такое полдень? (Точка, откуда солнце начинает склонятся, называется полднем.)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«Толстые» вопросы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Почему летом трудно смотреть на всё, что освещено солнцем? (Так как и небо, и поля, и воздух залиты горячим ярким светом.)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Почему некоторые поля называют отдыхающими? (Поля называют отдыхающими, думаю, потому, что на них ничего не посеяно в этом году. )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Почему для растений и людей вредна долгая засуха?  (При засухе поступление воды в растения через корневые системы затрудняется, расход влаги   начинает превосходить, вследствие  чего,  нарушается углеродного питание растения. А  человек во время засухи чувствует изнеможение и не может продолжать работу.)</a:t>
            </a:r>
          </a:p>
          <a:p>
            <a:pPr>
              <a:lnSpc>
                <a:spcPct val="90000"/>
              </a:lnSpc>
            </a:pPr>
            <a:endParaRPr lang="ru-RU" sz="1600" dirty="0" smtClean="0">
              <a:latin typeface="Times New Roman" pitchFamily="18" charset="0"/>
            </a:endParaRPr>
          </a:p>
        </p:txBody>
      </p:sp>
      <p:pic>
        <p:nvPicPr>
          <p:cNvPr id="10" name="Picture 2" descr="Проверь себя! - Ковтун Виктория Владимировна"/>
          <p:cNvPicPr>
            <a:picLocks noChangeAspect="1" noChangeArrowheads="1"/>
          </p:cNvPicPr>
          <p:nvPr/>
        </p:nvPicPr>
        <p:blipFill>
          <a:blip r:embed="rId4" cstate="print"/>
          <a:srcRect l="3788" t="1765" b="8235"/>
          <a:stretch>
            <a:fillRect/>
          </a:stretch>
        </p:blipFill>
        <p:spPr bwMode="auto">
          <a:xfrm>
            <a:off x="214282" y="214290"/>
            <a:ext cx="928662" cy="932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57158" y="0"/>
            <a:ext cx="8143932" cy="1992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endParaRPr lang="ru-RU" sz="2000" b="1" dirty="0" smtClean="0"/>
          </a:p>
          <a:p>
            <a:pPr algn="ctr">
              <a:lnSpc>
                <a:spcPct val="115000"/>
              </a:lnSpc>
            </a:pPr>
            <a:r>
              <a:rPr lang="ru-RU" sz="2800" b="1" dirty="0" smtClean="0"/>
              <a:t>Задание </a:t>
            </a:r>
          </a:p>
          <a:p>
            <a:pPr algn="ctr">
              <a:lnSpc>
                <a:spcPct val="115000"/>
              </a:lnSpc>
            </a:pPr>
            <a:endParaRPr lang="ru-RU" sz="2000" b="1" dirty="0" smtClean="0"/>
          </a:p>
          <a:p>
            <a:pPr algn="ctr">
              <a:lnSpc>
                <a:spcPct val="115000"/>
              </a:lnSpc>
            </a:pPr>
            <a:r>
              <a:rPr lang="ru-RU" sz="2000" b="1" dirty="0" smtClean="0"/>
              <a:t>Анализируем </a:t>
            </a:r>
            <a:r>
              <a:rPr lang="ru-RU" sz="2000" dirty="0" smtClean="0"/>
              <a:t> </a:t>
            </a:r>
            <a:br>
              <a:rPr lang="ru-RU" sz="2000" dirty="0" smtClean="0"/>
            </a:br>
            <a:r>
              <a:rPr lang="ru-RU" sz="2000" b="1" dirty="0" smtClean="0"/>
              <a:t>художественно-изобразительные средства</a:t>
            </a:r>
            <a:endParaRPr lang="ru-RU" alt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500042"/>
            <a:ext cx="8218197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2571744"/>
            <a:ext cx="81439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dirty="0" smtClean="0"/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Какие слова подобрал автор, чтобы описать признаки наступления лета? Выпишите ключевые слова и словосочетания, раскрывающие тему и содержание данного отрывка. Объясните свой выбор.</a:t>
            </a: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solidFill>
            <a:schemeClr val="tx2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100" b="1" kern="150" dirty="0" smtClean="0">
                <a:latin typeface="Times New Roman"/>
                <a:ea typeface="Andale Sans UI"/>
                <a:cs typeface="Times New Roman"/>
              </a:rPr>
              <a:t/>
            </a:r>
            <a:br>
              <a:rPr lang="ru-RU" sz="3100" b="1" kern="150" dirty="0" smtClean="0">
                <a:latin typeface="Times New Roman"/>
                <a:ea typeface="Andale Sans UI"/>
                <a:cs typeface="Times New Roman"/>
              </a:rPr>
            </a:br>
            <a:r>
              <a:rPr lang="ru-RU" sz="3100" b="1" kern="150" dirty="0" smtClean="0">
                <a:latin typeface="Times New Roman"/>
                <a:ea typeface="Andale Sans UI"/>
                <a:cs typeface="Times New Roman"/>
              </a:rPr>
              <a:t>дескрипторы</a:t>
            </a:r>
            <a:r>
              <a:rPr lang="ru-RU" sz="3100" b="1" dirty="0" smtClean="0">
                <a:latin typeface="Arial"/>
                <a:ea typeface="Times New Roman"/>
                <a:cs typeface="Times New Roman"/>
              </a:rPr>
              <a:t/>
            </a:r>
            <a:br>
              <a:rPr lang="ru-RU" sz="3100" b="1" dirty="0" smtClean="0">
                <a:latin typeface="Arial"/>
                <a:ea typeface="Times New Roman"/>
                <a:cs typeface="Times New Roman"/>
              </a:rPr>
            </a:b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01014" cy="4525963"/>
          </a:xfrm>
        </p:spPr>
        <p:txBody>
          <a:bodyPr>
            <a:normAutofit/>
          </a:bodyPr>
          <a:lstStyle/>
          <a:p>
            <a:pPr fontAlgn="base">
              <a:lnSpc>
                <a:spcPct val="115000"/>
              </a:lnSpc>
              <a:buFontTx/>
              <a:buChar char="-"/>
            </a:pPr>
            <a:r>
              <a:rPr lang="ru-RU" kern="150" dirty="0" smtClean="0">
                <a:latin typeface="Times New Roman"/>
                <a:ea typeface="Andale Sans UI"/>
                <a:cs typeface="Times New Roman"/>
              </a:rPr>
              <a:t>подбирает слова и словосочетания, описывающие  признаки наступления лета;</a:t>
            </a:r>
          </a:p>
          <a:p>
            <a:pPr fontAlgn="base">
              <a:lnSpc>
                <a:spcPct val="115000"/>
              </a:lnSpc>
              <a:buFontTx/>
              <a:buChar char="-"/>
            </a:pPr>
            <a:r>
              <a:rPr lang="ru-RU" kern="150" dirty="0" smtClean="0">
                <a:latin typeface="Times New Roman"/>
                <a:ea typeface="Times New Roman"/>
                <a:cs typeface="Times New Roman"/>
              </a:rPr>
              <a:t> выписывает ключевые слова и словосочетания;</a:t>
            </a:r>
          </a:p>
          <a:p>
            <a:pPr fontAlgn="base">
              <a:lnSpc>
                <a:spcPct val="115000"/>
              </a:lnSpc>
              <a:buFontTx/>
              <a:buChar char="-"/>
            </a:pPr>
            <a:r>
              <a:rPr lang="ru-RU" kern="150" dirty="0" smtClean="0">
                <a:latin typeface="Times New Roman"/>
                <a:ea typeface="Times New Roman"/>
                <a:cs typeface="Times New Roman"/>
              </a:rPr>
              <a:t>объясняет свой выбор.</a:t>
            </a:r>
            <a:endParaRPr lang="ru-RU" dirty="0" smtClean="0">
              <a:latin typeface="Arial"/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57158" y="339090"/>
            <a:ext cx="7786742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Проверим</a:t>
            </a:r>
            <a:endParaRPr lang="ru-RU" altLang="ru-RU" sz="3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1357298"/>
            <a:ext cx="807249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800" dirty="0" smtClean="0"/>
              <a:t>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Чтобы описать признаки наступающего лета автор подобрал следующие слова: долгие дни, вечерняя заря, беловатая полоска, высоко-высоко, солнышко, отвесные лучи, сильно греют, перистые облака.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Ключевые слова и словосочетания: долгие дни, лучи греют, тёплый воздух,  яркое солнце, засуха,  люди радуются дождю, жаркое лето. Я выбрал(а) эти слова в качестве ключевых, так как они отражают тему текста- о жарком лете.</a:t>
            </a:r>
            <a:endParaRPr lang="ru-RU" sz="28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10" name="Picture 2" descr="Проверь себя! - Ковтун Виктория Владимировна"/>
          <p:cNvPicPr>
            <a:picLocks noChangeAspect="1" noChangeArrowheads="1"/>
          </p:cNvPicPr>
          <p:nvPr/>
        </p:nvPicPr>
        <p:blipFill>
          <a:blip r:embed="rId4" cstate="print"/>
          <a:srcRect l="3788" t="1765" b="8235"/>
          <a:stretch>
            <a:fillRect/>
          </a:stretch>
        </p:blipFill>
        <p:spPr bwMode="auto">
          <a:xfrm>
            <a:off x="285720" y="214290"/>
            <a:ext cx="928662" cy="932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57158" y="339090"/>
            <a:ext cx="7786742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Задание</a:t>
            </a:r>
            <a:endParaRPr lang="ru-RU" altLang="ru-RU" sz="32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142984"/>
            <a:ext cx="8218197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1214423"/>
            <a:ext cx="8072494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928670"/>
            <a:ext cx="8858280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Ответьте на вопросы письменно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Признаком чего является «беловатая полоска», которая показывается на востоке? В чём смысловая разница в прилагательных 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белый и беловатый?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 Спишите предложение: «Это тёплый воздух, струясь, как вода, подымается от сильно  нагретой земли». Докажите, что в нём есть сравнение.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 Спишите предложение: «Вот подходит полдень; солнце взобралось высоко на прозрачный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голубой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свод неба». Докажите, что в нём есть  олицетворение.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4) Подберите антонимы к выделенным словам из 2-го абзаца.</a:t>
            </a:r>
          </a:p>
          <a:p>
            <a:pPr lvl="0"/>
            <a:r>
              <a:rPr lang="ru-RU" sz="2800" dirty="0" smtClean="0"/>
              <a:t>5)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Укажите стиль и тип текста.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kern="15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/>
            </a:r>
            <a:br>
              <a:rPr lang="ru-RU" b="1" kern="150" dirty="0" smtClean="0">
                <a:latin typeface="Times New Roman" pitchFamily="18" charset="0"/>
                <a:ea typeface="Andale Sans UI"/>
                <a:cs typeface="Times New Roman" pitchFamily="18" charset="0"/>
              </a:rPr>
            </a:br>
            <a:r>
              <a:rPr lang="ru-RU" sz="3600" b="1" kern="15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дескрипторы</a:t>
            </a:r>
            <a:r>
              <a:rPr lang="ru-RU" sz="3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15328" cy="4525963"/>
          </a:xfrm>
        </p:spPr>
        <p:txBody>
          <a:bodyPr>
            <a:normAutofit/>
          </a:bodyPr>
          <a:lstStyle/>
          <a:p>
            <a:pPr algn="just" fontAlgn="base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kern="15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 определяет смысловую разницу между прилагательными белый и беловатый;</a:t>
            </a:r>
          </a:p>
          <a:p>
            <a:pPr algn="just" fontAlgn="base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kern="15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списывает предложение;</a:t>
            </a:r>
          </a:p>
          <a:p>
            <a:pPr algn="just" fontAlgn="base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kern="15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 доказывает что в тексте есть сравнение;</a:t>
            </a:r>
          </a:p>
          <a:p>
            <a:pPr algn="just" fontAlgn="base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kern="15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доказывает что в предложении есть олицетворение;</a:t>
            </a:r>
          </a:p>
          <a:p>
            <a:pPr algn="just" fontAlgn="base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kern="15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подбирает антонимы к выделенным словам;</a:t>
            </a:r>
          </a:p>
          <a:p>
            <a:pPr lvl="0">
              <a:buNone/>
            </a:pPr>
            <a:r>
              <a:rPr lang="ru-RU" dirty="0" smtClean="0"/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указывает стиль и тип текста.</a:t>
            </a:r>
            <a:endParaRPr lang="ru-RU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536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Повторим правила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1214423"/>
            <a:ext cx="84296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Вертикальный свиток 9"/>
          <p:cNvSpPr/>
          <p:nvPr/>
        </p:nvSpPr>
        <p:spPr>
          <a:xfrm>
            <a:off x="285720" y="1214422"/>
            <a:ext cx="4429124" cy="2786082"/>
          </a:xfrm>
          <a:prstGeom prst="verticalScroll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Олицетворение – изображение неодушевлённого предмета  как одушевлённого.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Вертикальный свиток 10"/>
          <p:cNvSpPr/>
          <p:nvPr/>
        </p:nvSpPr>
        <p:spPr>
          <a:xfrm>
            <a:off x="4714876" y="2571744"/>
            <a:ext cx="4143404" cy="3071834"/>
          </a:xfrm>
          <a:prstGeom prst="verticalScroll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Сравнение – изображение одного предмета или явления путём сопоставления с другим 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24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536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2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Проверим </a:t>
            </a:r>
            <a:endParaRPr lang="ru-RU" altLang="ru-RU" sz="28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857232"/>
            <a:ext cx="8429684" cy="6134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1) «Беловатая полоска» является признаком приближающегося утра. Беловатый – прилагательное  с суффиксом  -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оват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-, образованное суффиксальным способом, обозначает оттенок, а прилагательное белый – обозначает цвет. </a:t>
            </a:r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2) «Это тёплый воздух, струясь, как вода, подымается от сильно  нагретой земли». В этом предложении есть сравнение, так как воздух сравнивается с водой при помощи союза как.</a:t>
            </a:r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3) «Вот подходит полдень; солнце взобралось высоко на прозрачный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голубой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 свод неба». В этом предложении есть олицетворение , так как  полдень и  солнце изображены как одушевленные предметы. </a:t>
            </a:r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4) Сильный – слабый, горячий – холодный,   яркий – тусклый, тепло – прохладно, лёгкий – тяжёлый, ищет – прячет, долгая – короткая, вредна – полезна, радуются – печалятся, жаркий – морозный. </a:t>
            </a:r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5) Стиль текста – художественный, тип текста – описание.</a:t>
            </a:r>
          </a:p>
          <a:p>
            <a:pPr algn="just">
              <a:defRPr/>
            </a:pPr>
            <a:endParaRPr lang="ru-RU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" name="Picture 2" descr="Проверь себя! - Ковтун Виктория Владимировна"/>
          <p:cNvPicPr>
            <a:picLocks noChangeAspect="1" noChangeArrowheads="1"/>
          </p:cNvPicPr>
          <p:nvPr/>
        </p:nvPicPr>
        <p:blipFill>
          <a:blip r:embed="rId4" cstate="print"/>
          <a:srcRect l="3788" t="1765" b="8235"/>
          <a:stretch>
            <a:fillRect/>
          </a:stretch>
        </p:blipFill>
        <p:spPr bwMode="auto">
          <a:xfrm>
            <a:off x="285720" y="0"/>
            <a:ext cx="928662" cy="932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536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Задание </a:t>
            </a:r>
            <a:endParaRPr lang="ru-RU" altLang="ru-RU" sz="28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1214423"/>
            <a:ext cx="84296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Укажите верные ответы</a:t>
            </a:r>
          </a:p>
          <a:p>
            <a:r>
              <a:rPr lang="ru-RU" sz="3200" dirty="0" smtClean="0"/>
              <a:t>  </a:t>
            </a:r>
            <a:endParaRPr lang="ru-RU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791501" y="1714488"/>
            <a:ext cx="7420979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469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Проверим </a:t>
            </a:r>
            <a:endParaRPr lang="ru-RU" altLang="ru-RU" sz="24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pic>
        <p:nvPicPr>
          <p:cNvPr id="10" name="Picture 2" descr="Проверь себя! - Ковтун Виктория Владимировна"/>
          <p:cNvPicPr>
            <a:picLocks noChangeAspect="1" noChangeArrowheads="1"/>
          </p:cNvPicPr>
          <p:nvPr/>
        </p:nvPicPr>
        <p:blipFill>
          <a:blip r:embed="rId4" cstate="print"/>
          <a:srcRect l="3788" t="1765" b="8235"/>
          <a:stretch>
            <a:fillRect/>
          </a:stretch>
        </p:blipFill>
        <p:spPr bwMode="auto">
          <a:xfrm>
            <a:off x="285720" y="214290"/>
            <a:ext cx="928662" cy="932325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1677002"/>
            <a:ext cx="7795602" cy="3823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848434" y="428605"/>
            <a:ext cx="7517721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Сегодня на уроке:</a:t>
            </a:r>
          </a:p>
          <a:p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ВЫ ПОЗНАКОМИТЕСЬ: </a:t>
            </a:r>
          </a:p>
          <a:p>
            <a:pPr>
              <a:buFontTx/>
              <a:buChar char="-"/>
            </a:pPr>
            <a:r>
              <a:rPr lang="ru-RU" sz="2800" dirty="0" smtClean="0"/>
              <a:t> с рассказом К. Д. Ушинского «Лето»;  </a:t>
            </a:r>
          </a:p>
          <a:p>
            <a:pPr>
              <a:buFontTx/>
              <a:buChar char="-"/>
            </a:pPr>
            <a:endParaRPr lang="kk-KZ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kk-K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ВЫ УЗНАЕТЕ:</a:t>
            </a:r>
            <a:endParaRPr lang="ru-RU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 каких летних явлениях природы рассказывает писатель</a:t>
            </a:r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endParaRPr lang="ru-RU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НАУЧИТЕСЬ: </a:t>
            </a:r>
          </a:p>
          <a:p>
            <a:r>
              <a:rPr lang="ru-RU" sz="2800" dirty="0" smtClean="0"/>
              <a:t>определять особенности художественного текста и анализировать художественно-изобразительные средства.</a:t>
            </a:r>
            <a:endParaRPr lang="en-US" sz="2800" dirty="0" smtClean="0"/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20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66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Итог урока:</a:t>
            </a:r>
            <a:endParaRPr lang="ru-RU" altLang="ru-RU" sz="3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1214423"/>
            <a:ext cx="800105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познакомились отрывком из рассказа К.Д.Ушинского «Лето»;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узнали о каких летних явлениях рассказывает писатель;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 научились определять особенности художественного текста и анализировать художественно-изобразительные средства.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-6246"/>
            <a:ext cx="9235631" cy="68642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0" y="4429132"/>
            <a:ext cx="2381250" cy="19240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39752" y="1866126"/>
            <a:ext cx="66127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Спасибо за урок!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До свидания!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7143768" y="6043046"/>
            <a:ext cx="2000232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r>
              <a:rPr lang="ru-RU" altLang="ru-RU" sz="1200" b="1" dirty="0" smtClean="0">
                <a:solidFill>
                  <a:srgbClr val="002060"/>
                </a:solidFill>
              </a:rPr>
              <a:t>21</a:t>
            </a:r>
            <a:endParaRPr lang="ru-RU" altLang="ru-RU" sz="1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428596" y="384104"/>
            <a:ext cx="7572428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dirty="0" smtClean="0"/>
              <a:t>Константин Дмитриевич Ушинский</a:t>
            </a:r>
            <a:endParaRPr lang="ru-RU" altLang="ru-RU" sz="36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539552" y="1193628"/>
            <a:ext cx="5818397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just"/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11" name="Picture 2" descr="УШИНСКИЙ: ЛИЧНОСТНО-ОРИЕНТИРОВАННОЕ vs МАССОВОЕ ВОСПИТАНИЕ: akulchitskiy —  LiveJourna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2000240"/>
            <a:ext cx="1965260" cy="244638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Прямоугольник 11"/>
          <p:cNvSpPr/>
          <p:nvPr/>
        </p:nvSpPr>
        <p:spPr>
          <a:xfrm>
            <a:off x="3786182" y="4643446"/>
            <a:ext cx="13773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i="1" dirty="0" smtClean="0"/>
              <a:t>(1824–1871)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2910" y="1142984"/>
            <a:ext cx="2643206" cy="142876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Константин Дмитриевич Ушинский – известный русский педагог, писатель.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85720" y="2928934"/>
            <a:ext cx="3000396" cy="150019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К.Д. Ушинский составил учебники «Родное</a:t>
            </a:r>
          </a:p>
          <a:p>
            <a:r>
              <a:rPr lang="ru-RU" dirty="0" smtClean="0"/>
              <a:t>слово», «Детский мир», по которым детям было</a:t>
            </a:r>
          </a:p>
          <a:p>
            <a:r>
              <a:rPr lang="ru-RU" dirty="0" smtClean="0"/>
              <a:t>легко и интересно учиться.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2910" y="4786322"/>
            <a:ext cx="2928958" cy="157163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В учебники он поместил свои сказки и рассказы о животных, о явлениях природы, о самих детях, их занятиях и играх.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500694" y="1142984"/>
            <a:ext cx="3071834" cy="164307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  Автор произведений для</a:t>
            </a:r>
          </a:p>
          <a:p>
            <a:r>
              <a:rPr lang="ru-RU" dirty="0" smtClean="0"/>
              <a:t>детей: «Четыре желания», «Ласточка», «Играющие</a:t>
            </a:r>
          </a:p>
          <a:p>
            <a:r>
              <a:rPr lang="ru-RU" dirty="0" smtClean="0"/>
              <a:t>собаки», «Ветер и солнце», «Гадюка», «Утренние</a:t>
            </a:r>
          </a:p>
          <a:p>
            <a:r>
              <a:rPr lang="ru-RU" dirty="0" smtClean="0"/>
              <a:t>лучи» и др.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000760" y="3000372"/>
            <a:ext cx="2928958" cy="142876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/>
              <a:t>Из его произведений становится ясно, что счастливым   бывает</a:t>
            </a:r>
          </a:p>
          <a:p>
            <a:pPr algn="just"/>
            <a:r>
              <a:rPr lang="ru-RU" dirty="0" smtClean="0"/>
              <a:t>только добрый, честный и трудолюбивый человек.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500694" y="4857760"/>
            <a:ext cx="2928958" cy="1428760"/>
          </a:xfrm>
          <a:prstGeom prst="roundRect">
            <a:avLst/>
          </a:prstGeom>
          <a:ln>
            <a:solidFill>
              <a:srgbClr val="6BA42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/>
              <a:t>Из его произведений становится ясно, что счастливым   бывает</a:t>
            </a:r>
          </a:p>
          <a:p>
            <a:pPr algn="just"/>
            <a:r>
              <a:rPr lang="ru-RU" dirty="0" smtClean="0"/>
              <a:t>только добрый, честный и трудолюбивый человек.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357818" y="4572008"/>
            <a:ext cx="3214710" cy="200024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Современные</a:t>
            </a:r>
          </a:p>
          <a:p>
            <a:r>
              <a:rPr lang="ru-RU" dirty="0" smtClean="0"/>
              <a:t>школьники читают и любят рассказы и сказки К.Д. Ушинского, потому что у людей всегда будут в почёте труд, знания, честность</a:t>
            </a:r>
          </a:p>
          <a:p>
            <a:r>
              <a:rPr lang="ru-RU" dirty="0" smtClean="0"/>
              <a:t>и доброта.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428596" y="384104"/>
            <a:ext cx="7572428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altLang="ru-RU" sz="36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2" descr="Лето. Животный и растительный мир летом - online presentation"/>
          <p:cNvPicPr>
            <a:picLocks noChangeAspect="1" noChangeArrowheads="1"/>
          </p:cNvPicPr>
          <p:nvPr/>
        </p:nvPicPr>
        <p:blipFill>
          <a:blip r:embed="rId4"/>
          <a:srcRect b="16242"/>
          <a:stretch>
            <a:fillRect/>
          </a:stretch>
        </p:blipFill>
        <p:spPr bwMode="auto">
          <a:xfrm>
            <a:off x="785786" y="1142984"/>
            <a:ext cx="7143768" cy="53578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799642" y="339090"/>
            <a:ext cx="2986804" cy="66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sz="3600" b="1" dirty="0" smtClean="0">
                <a:latin typeface="Tahoma" pitchFamily="34" charset="0"/>
                <a:cs typeface="Tahoma" pitchFamily="34" charset="0"/>
              </a:rPr>
              <a:t>Задание </a:t>
            </a:r>
            <a:endParaRPr lang="ru-RU" alt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00100" y="1214423"/>
            <a:ext cx="77153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Прослушайте отрывок из рассказа «Лето». К.Д.Ушинского. О каких летних явлениях природы рассказывает писатель?</a:t>
            </a:r>
          </a:p>
          <a:p>
            <a:pPr>
              <a:buNone/>
            </a:pPr>
            <a:endParaRPr lang="ru-RU" sz="3200" dirty="0" smtClean="0">
              <a:solidFill>
                <a:srgbClr val="0070C0"/>
              </a:solidFill>
              <a:hlinkClick r:id="rId4"/>
            </a:endParaRPr>
          </a:p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  <a:hlinkClick r:id="rId4"/>
              </a:rPr>
              <a:t>https://www.youtube.com/watch?v=-PRJrKy461M</a:t>
            </a:r>
            <a:endParaRPr lang="ru-RU" sz="32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3200" dirty="0" smtClean="0"/>
              <a:t>      Лето —Константин Ушинский — читает Павел </a:t>
            </a:r>
            <a:r>
              <a:rPr lang="ru-RU" sz="3200" dirty="0" err="1" smtClean="0"/>
              <a:t>Беседин</a:t>
            </a:r>
            <a:r>
              <a:rPr lang="ru-RU" sz="3200" dirty="0" smtClean="0"/>
              <a:t>.</a:t>
            </a:r>
          </a:p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0" y="642918"/>
          <a:ext cx="9144000" cy="5483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" y="-19713"/>
            <a:ext cx="923563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071538" y="339090"/>
            <a:ext cx="6010805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3200" b="1" i="1" dirty="0" smtClean="0"/>
              <a:t>Карточка-информатор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1500172"/>
            <a:ext cx="778674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/>
              <a:t>немилосердно – </a:t>
            </a:r>
            <a:r>
              <a:rPr lang="ru-RU" sz="2800" i="1" dirty="0" err="1" smtClean="0"/>
              <a:t>з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д</a:t>
            </a:r>
            <a:r>
              <a:rPr lang="ru-RU" sz="2800" i="1" dirty="0" smtClean="0"/>
              <a:t> е с </a:t>
            </a:r>
            <a:r>
              <a:rPr lang="ru-RU" sz="2800" i="1" dirty="0" err="1" smtClean="0"/>
              <a:t>ь</a:t>
            </a:r>
            <a:r>
              <a:rPr lang="ru-RU" sz="2800" i="1" dirty="0" smtClean="0"/>
              <a:t> : очень сильно</a:t>
            </a:r>
          </a:p>
          <a:p>
            <a:r>
              <a:rPr lang="ru-RU" sz="2800" i="1" dirty="0" smtClean="0"/>
              <a:t>предвестник – </a:t>
            </a:r>
            <a:r>
              <a:rPr lang="ru-RU" sz="2800" i="1" dirty="0" err="1" smtClean="0"/>
              <a:t>алғашқы хабаршы</a:t>
            </a:r>
            <a:endParaRPr lang="ru-RU" sz="2800" i="1" dirty="0" smtClean="0"/>
          </a:p>
          <a:p>
            <a:r>
              <a:rPr lang="ru-RU" sz="2800" i="1" dirty="0" smtClean="0"/>
              <a:t>жгучий – </a:t>
            </a:r>
            <a:r>
              <a:rPr lang="ru-RU" sz="2800" i="1" dirty="0" err="1" smtClean="0"/>
              <a:t>күйдіретін</a:t>
            </a:r>
            <a:endParaRPr lang="ru-RU" sz="2800" i="1" dirty="0" smtClean="0"/>
          </a:p>
          <a:p>
            <a:r>
              <a:rPr lang="ru-RU" sz="2800" i="1" dirty="0" smtClean="0"/>
              <a:t>изнеможение – </a:t>
            </a:r>
            <a:r>
              <a:rPr lang="ru-RU" sz="2800" i="1" dirty="0" err="1" smtClean="0"/>
              <a:t>әлсіреу</a:t>
            </a:r>
            <a:endParaRPr lang="ru-RU" sz="2800" i="1" dirty="0" smtClean="0"/>
          </a:p>
          <a:p>
            <a:r>
              <a:rPr lang="ru-RU" sz="2800" i="1" dirty="0" smtClean="0"/>
              <a:t>засуха – </a:t>
            </a:r>
            <a:r>
              <a:rPr lang="ru-RU" sz="2800" i="1" dirty="0" err="1" smtClean="0"/>
              <a:t>құрғақшылық</a:t>
            </a:r>
            <a:endParaRPr lang="ru-RU" sz="2800" i="1" dirty="0" smtClean="0"/>
          </a:p>
          <a:p>
            <a:r>
              <a:rPr lang="ru-RU" sz="2800" i="1" dirty="0" smtClean="0"/>
              <a:t>спадёт – </a:t>
            </a:r>
            <a:r>
              <a:rPr lang="ru-RU" sz="2800" i="1" dirty="0" err="1" smtClean="0"/>
              <a:t>қайту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төмен түсу</a:t>
            </a:r>
            <a:endParaRPr lang="ru-RU" sz="2800" i="1" dirty="0" smtClean="0"/>
          </a:p>
          <a:p>
            <a:r>
              <a:rPr lang="ru-RU" sz="2800" i="1" dirty="0" smtClean="0"/>
              <a:t>губителен –  </a:t>
            </a:r>
            <a:r>
              <a:rPr lang="ru-RU" sz="2800" dirty="0" err="1" smtClean="0"/>
              <a:t>құртады</a:t>
            </a:r>
            <a:endParaRPr lang="ru-RU" sz="2800" dirty="0" smtClean="0"/>
          </a:p>
          <a:p>
            <a:r>
              <a:rPr lang="ru-RU" sz="2800" i="1" dirty="0" smtClean="0"/>
              <a:t>град – </a:t>
            </a:r>
            <a:r>
              <a:rPr lang="ru-RU" sz="2800" i="1" dirty="0" err="1" smtClean="0"/>
              <a:t>бұршақ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799642" y="339090"/>
            <a:ext cx="2449344" cy="653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3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Задание  </a:t>
            </a:r>
            <a:endParaRPr lang="ru-RU" altLang="ru-RU" sz="3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1000108"/>
            <a:ext cx="842968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Обсуждаем произведение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Разделите данные вопросы на «тонкие» и   «толстые».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Ответьте на них.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Когда бывают самые долгие дни? Сколько часов  светит солнце?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Почему летом трудно смотреть на всё, что освещено  солнцем?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Что такое полдень?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Почему некоторые поля называют отдыхающими?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 Почему для растений и людей вредна долгая   засуха?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32"/>
          </a:xfr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kern="15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/>
            </a:r>
            <a:br>
              <a:rPr lang="ru-RU" b="1" kern="150" dirty="0" smtClean="0">
                <a:latin typeface="Times New Roman" pitchFamily="18" charset="0"/>
                <a:ea typeface="Andale Sans UI"/>
                <a:cs typeface="Times New Roman" pitchFamily="18" charset="0"/>
              </a:rPr>
            </a:br>
            <a:r>
              <a:rPr lang="ru-RU" b="1" kern="15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дескрипторы</a:t>
            </a:r>
            <a:r>
              <a:rPr lang="ru-RU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071678"/>
            <a:ext cx="8329642" cy="4054485"/>
          </a:xfrm>
        </p:spPr>
        <p:txBody>
          <a:bodyPr/>
          <a:lstStyle/>
          <a:p>
            <a:pPr algn="just" fontAlgn="base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kern="15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определяет   «тонкие» вопросы;</a:t>
            </a:r>
          </a:p>
          <a:p>
            <a:pPr algn="just" fontAlgn="base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kern="15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определяет «толстые» вопросы;</a:t>
            </a:r>
          </a:p>
          <a:p>
            <a:pPr algn="just" fontAlgn="base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kern="15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отвечает на вопросы, приводя примеры из текста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994</Words>
  <Application>Microsoft Office PowerPoint</Application>
  <PresentationFormat>Экран (4:3)</PresentationFormat>
  <Paragraphs>152</Paragraphs>
  <Slides>22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Andale Sans UI</vt:lpstr>
      <vt:lpstr>Arial</vt:lpstr>
      <vt:lpstr>Calibri</vt:lpstr>
      <vt:lpstr>Century Gothic</vt:lpstr>
      <vt:lpstr>Comfortaa</vt:lpstr>
      <vt:lpstr>Open Sans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дескрипторы </vt:lpstr>
      <vt:lpstr>Презентация PowerPoint</vt:lpstr>
      <vt:lpstr>Презентация PowerPoint</vt:lpstr>
      <vt:lpstr> дескрипторы </vt:lpstr>
      <vt:lpstr>Презентация PowerPoint</vt:lpstr>
      <vt:lpstr>Презентация PowerPoint</vt:lpstr>
      <vt:lpstr> дескрипторы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79</cp:revision>
  <dcterms:created xsi:type="dcterms:W3CDTF">2020-07-18T05:19:20Z</dcterms:created>
  <dcterms:modified xsi:type="dcterms:W3CDTF">2024-12-08T15:42:51Z</dcterms:modified>
</cp:coreProperties>
</file>