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306" r:id="rId4"/>
    <p:sldId id="308" r:id="rId5"/>
    <p:sldId id="273" r:id="rId6"/>
    <p:sldId id="259" r:id="rId7"/>
    <p:sldId id="298" r:id="rId8"/>
    <p:sldId id="300" r:id="rId9"/>
    <p:sldId id="260" r:id="rId10"/>
    <p:sldId id="275" r:id="rId11"/>
    <p:sldId id="262" r:id="rId12"/>
    <p:sldId id="304" r:id="rId13"/>
    <p:sldId id="312" r:id="rId14"/>
    <p:sldId id="305" r:id="rId15"/>
    <p:sldId id="281" r:id="rId16"/>
    <p:sldId id="282" r:id="rId17"/>
    <p:sldId id="310" r:id="rId18"/>
    <p:sldId id="311" r:id="rId19"/>
    <p:sldId id="30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1084" autoAdjust="0"/>
  </p:normalViewPr>
  <p:slideViewPr>
    <p:cSldViewPr>
      <p:cViewPr varScale="1">
        <p:scale>
          <a:sx n="87" d="100"/>
          <a:sy n="87" d="100"/>
        </p:scale>
        <p:origin x="121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83592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49764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43130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83450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19868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5600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050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8B5E5-E8E0-4B36-833C-7BA223E126A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47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9011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7411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11.jpeg"/><Relationship Id="rId10" Type="http://schemas.openxmlformats.org/officeDocument/2006/relationships/image" Target="../media/image13.jpeg"/><Relationship Id="rId4" Type="http://schemas.openxmlformats.org/officeDocument/2006/relationships/image" Target="../media/image5.jpe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kk-KZ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Семь чудес света </a:t>
            </a:r>
            <a:endParaRPr lang="en-ID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r>
              <a:rPr lang="ru-RU" altLang="ru-RU" sz="25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язык и литература, 6 класс</a:t>
            </a:r>
          </a:p>
          <a:p>
            <a:pPr algn="ctr" eaLnBrk="1" hangingPunct="1">
              <a:buClr>
                <a:srgbClr val="000000"/>
              </a:buClr>
              <a:buFont typeface="Arial" pitchFamily="34" charset="0"/>
              <a:buNone/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44797" y="-32088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350680" y="423316"/>
            <a:ext cx="3230007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Century Gothic" pitchFamily="34" charset="0"/>
              </a:rPr>
              <a:t>Примерные ответы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F125504-A025-4BC3-B8D0-3EE8093CB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407773"/>
              </p:ext>
            </p:extLst>
          </p:nvPr>
        </p:nvGraphicFramePr>
        <p:xfrm>
          <a:off x="323528" y="1412786"/>
          <a:ext cx="8614582" cy="4237367"/>
        </p:xfrm>
        <a:graphic>
          <a:graphicData uri="http://schemas.openxmlformats.org/drawingml/2006/table">
            <a:tbl>
              <a:tblPr firstRow="1" firstCol="1" bandRow="1"/>
              <a:tblGrid>
                <a:gridCol w="4290398">
                  <a:extLst>
                    <a:ext uri="{9D8B030D-6E8A-4147-A177-3AD203B41FA5}">
                      <a16:colId xmlns:a16="http://schemas.microsoft.com/office/drawing/2014/main" val="126089772"/>
                    </a:ext>
                  </a:extLst>
                </a:gridCol>
                <a:gridCol w="4324184">
                  <a:extLst>
                    <a:ext uri="{9D8B030D-6E8A-4147-A177-3AD203B41FA5}">
                      <a16:colId xmlns:a16="http://schemas.microsoft.com/office/drawing/2014/main" val="2229484385"/>
                    </a:ext>
                  </a:extLst>
                </a:gridCol>
              </a:tblGrid>
              <a:tr h="5854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Тонкие вопросы</a:t>
                      </a:r>
                      <a:endParaRPr lang="ru-KZ" sz="24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Толстые вопросы</a:t>
                      </a:r>
                      <a:endParaRPr lang="ru-KZ" sz="24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215285"/>
                  </a:ext>
                </a:extLst>
              </a:tr>
              <a:tr h="365195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1.Что произошло с памятниками? Сохранились ли они?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Из всех чудес сохранились только пирамиды в Египте, остальные чудеса исчезли с лица земли, они разрушились.</a:t>
                      </a:r>
                      <a:endParaRPr lang="ru-KZ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2.Почему в стихотворении семь чудес света называются «дерзновенными творениями»?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KZ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spcAft>
                          <a:spcPts val="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Памятники были величайшими творениями человека. За красоту, уникальность, техническую сложность конструкции они вызывали восхищение и удивление.</a:t>
                      </a:r>
                      <a:endParaRPr lang="ru-KZ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316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42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19408" y="136221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D22BFDA-228D-4C0F-B1FF-DD84204C4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068578"/>
              </p:ext>
            </p:extLst>
          </p:nvPr>
        </p:nvGraphicFramePr>
        <p:xfrm>
          <a:off x="387425" y="1151879"/>
          <a:ext cx="8457386" cy="5212080"/>
        </p:xfrm>
        <a:graphic>
          <a:graphicData uri="http://schemas.openxmlformats.org/drawingml/2006/table">
            <a:tbl>
              <a:tblPr/>
              <a:tblGrid>
                <a:gridCol w="8457386">
                  <a:extLst>
                    <a:ext uri="{9D8B030D-6E8A-4147-A177-3AD203B41FA5}">
                      <a16:colId xmlns:a16="http://schemas.microsoft.com/office/drawing/2014/main" val="3830880314"/>
                    </a:ext>
                  </a:extLst>
                </a:gridCol>
              </a:tblGrid>
              <a:tr h="5055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Прочитайте текст.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NewRomanPSM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Страна  пирамид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Задолго до нашего времени жил народ, который сам позаботился о том, чтобы память о нём сохранилась. Это были египтяне, народ искусных и мудрых строителей. Они построили пирамиды - гигантские каменные горы, которые веками глядят на человечество и напоминают ему о славе и величии древнего Египта. Более шести тысяч лет стоят среди песков знойной Нильской долины эти вековые памятники. Ветры и непогода не разрушили пирамиды, их не могли стереть с лица земли и набеги завоевателей.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Пирамиды построены так, что не боятся ни людей, ни времени. Самая известная из них - пирамида Хеопса - была построена в начале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XXVII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века до нашей эры. Пирамида Хеопса - самая высокая. Высота её - 147 метров. Пирамиду Хеопса строили двадцать лет. А занято на её строительство было одновременно около100 тысяч человек. Несмотря на свой «возраст», пирамида Хеопса долго была одним из самых высоких сооружений в мире. И только в 1889 году её «обошла» Эйфелева башня, которая была построена в столице Франции  - городе Париже.  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37327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58FC260-68C1-48C0-93AA-51CAF7F3ECDC}"/>
              </a:ext>
            </a:extLst>
          </p:cNvPr>
          <p:cNvSpPr/>
          <p:nvPr/>
        </p:nvSpPr>
        <p:spPr>
          <a:xfrm>
            <a:off x="3350368" y="443178"/>
            <a:ext cx="2099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   </a:t>
            </a:r>
          </a:p>
        </p:txBody>
      </p:sp>
    </p:spTree>
    <p:extLst>
      <p:ext uri="{BB962C8B-B14F-4D97-AF65-F5344CB8AC3E}">
        <p14:creationId xmlns:p14="http://schemas.microsoft.com/office/powerpoint/2010/main" val="149967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44797" y="-32088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3053C2-1600-43DE-8FA9-EAFD901EE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004199"/>
              </p:ext>
            </p:extLst>
          </p:nvPr>
        </p:nvGraphicFramePr>
        <p:xfrm>
          <a:off x="164256" y="873579"/>
          <a:ext cx="8888794" cy="5303520"/>
        </p:xfrm>
        <a:graphic>
          <a:graphicData uri="http://schemas.openxmlformats.org/drawingml/2006/table">
            <a:tbl>
              <a:tblPr/>
              <a:tblGrid>
                <a:gridCol w="8888794">
                  <a:extLst>
                    <a:ext uri="{9D8B030D-6E8A-4147-A177-3AD203B41FA5}">
                      <a16:colId xmlns:a16="http://schemas.microsoft.com/office/drawing/2014/main" val="3374754710"/>
                    </a:ext>
                  </a:extLst>
                </a:gridCol>
              </a:tblGrid>
              <a:tr h="40240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Определите основную мысль текста.</a:t>
                      </a:r>
                      <a:endParaRPr lang="ru-RU" sz="2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Страна  пирамид</a:t>
                      </a:r>
                      <a:endParaRPr lang="ru-K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  Задолго до нашего времени жил народ, который сам позаботился о том, чтобы память о нём сохранилась. Это были египтяне, народ искусных и мудрых строителей. Они построили пирамиды – гигантские каменные горы, которые веками глядят на человечество и напоминают ему о славе и величии древнего Египта. Более шести тысяч лет стоят среди песков знойной Нильской долины эти вековые памятники. Ветры и непогода не разрушили пирамиды, их не могли стереть с лица земли и набеги завоевателей.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 Пирамиды построены так, что не боятся ни людей, ни времени. Самая известная из них - пирамида Хеопса - была построена в начале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XXVII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века до нашей эры. Пирамида Хеопса - самая высокая. Высота её - 147 метров. Пирамиду Хеопса строили двадцать лет. А занято на её строительство было одновременно около100 тысяч человек. Несмотря на свой «возраст», пирамида Хеопса долго была одним из самых высоких сооружений в мире. И только в 1889 году её «обошла» Эйфелева башня, которая была построена в столице Франции - городе Париже.  </a:t>
                      </a:r>
                      <a:endParaRPr lang="ru-K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48205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DD923E-5359-44A6-9456-EF6CBAB0DA3C}"/>
              </a:ext>
            </a:extLst>
          </p:cNvPr>
          <p:cNvSpPr/>
          <p:nvPr/>
        </p:nvSpPr>
        <p:spPr>
          <a:xfrm>
            <a:off x="3431200" y="347002"/>
            <a:ext cx="2652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   </a:t>
            </a:r>
          </a:p>
        </p:txBody>
      </p:sp>
    </p:spTree>
    <p:extLst>
      <p:ext uri="{BB962C8B-B14F-4D97-AF65-F5344CB8AC3E}">
        <p14:creationId xmlns:p14="http://schemas.microsoft.com/office/powerpoint/2010/main" val="388673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44797" y="-32088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3291336" y="423316"/>
            <a:ext cx="334869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43053C2-1600-43DE-8FA9-EAFD901EE27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4256" y="2486994"/>
          <a:ext cx="8888794" cy="2410586"/>
        </p:xfrm>
        <a:graphic>
          <a:graphicData uri="http://schemas.openxmlformats.org/drawingml/2006/table">
            <a:tbl>
              <a:tblPr/>
              <a:tblGrid>
                <a:gridCol w="8888794">
                  <a:extLst>
                    <a:ext uri="{9D8B030D-6E8A-4147-A177-3AD203B41FA5}">
                      <a16:colId xmlns:a16="http://schemas.microsoft.com/office/drawing/2014/main" val="3374754710"/>
                    </a:ext>
                  </a:extLst>
                </a:gridCol>
              </a:tblGrid>
              <a:tr h="2410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Определите основную мысль текста.</a:t>
                      </a:r>
                      <a:endParaRPr lang="ru-RU" sz="2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 Ни   время, ни войны не смогли уничтожить эти дерзновенные творенья. Пирамиды Нильской долины также хранят память о славе и величии Древнего Египта.</a:t>
                      </a: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165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-341" y="1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377397" y="339090"/>
            <a:ext cx="2459796" cy="5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Консультация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6B60B61-CB7B-4BA0-9C19-CF51D692D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986273"/>
              </p:ext>
            </p:extLst>
          </p:nvPr>
        </p:nvGraphicFramePr>
        <p:xfrm>
          <a:off x="90950" y="1052735"/>
          <a:ext cx="8961419" cy="5587843"/>
        </p:xfrm>
        <a:graphic>
          <a:graphicData uri="http://schemas.openxmlformats.org/drawingml/2006/table">
            <a:tbl>
              <a:tblPr/>
              <a:tblGrid>
                <a:gridCol w="8961419">
                  <a:extLst>
                    <a:ext uri="{9D8B030D-6E8A-4147-A177-3AD203B41FA5}">
                      <a16:colId xmlns:a16="http://schemas.microsoft.com/office/drawing/2014/main" val="3746080370"/>
                    </a:ext>
                  </a:extLst>
                </a:gridCol>
              </a:tblGrid>
              <a:tr h="5587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Как составить простой план текста?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 текста – это самая краткая запись текста.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Пункты плана должны отражать содержание, логику и последовательность изложения.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Планы бывают простые, сложные, вопросные, назывные, тезисные.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Как составлять простой план.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1.Прочтите текст (представьте мысленно весь материал).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2.Разделите текст на части и выделите в каждой из них главную мысль.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3.Озаглавьте части.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4.Прочитайте текст во второй раз и проверьте, все ли главные мысли отражены в плане.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5.Запишите план.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Вопросный план.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План записывают в форме вопросов к тексту. Каждый вопрос - к какой-либо одной смысловой части текста. Вопросы должны быть заданы так, чтобы ответы на них помогали восстановить содержание всего текста.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При составлении вопросного плана лучше использовать вопросительные слова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(«как», «сколько», «когда», «почему» и т.д. ), а не словосочетания с частицей «ли»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(«есть ли», «нашел ли», и т.п. ).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001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82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20229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740892" y="339090"/>
            <a:ext cx="1732802" cy="5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Задание 7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9BF141-AC29-47BD-868C-67C15512C5AE}"/>
              </a:ext>
            </a:extLst>
          </p:cNvPr>
          <p:cNvSpPr/>
          <p:nvPr/>
        </p:nvSpPr>
        <p:spPr>
          <a:xfrm>
            <a:off x="862150" y="877950"/>
            <a:ext cx="782437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NewRomanPSMT"/>
              </a:rPr>
              <a:t>Составьте простой вопросный план к тексту.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ea typeface="TimesNewRomanPSMT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Страна  пирамид</a:t>
            </a:r>
            <a:endParaRPr lang="ru-KZ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      Задолго до нашего времени жил народ, который сам позаботился о том, чтобы память о нём сохранилась. Это были египтяне, народ искусных и мудрых строителей. Они построили пирамиды – гигантские каменные горы, которые веками глядят на человечество и напоминают ему о славе и величии древнего Египта. Более шести тысяч лет стоят среди песков знойной Нильской долины эти вековые памятники. Ветры и непогода не разрушили пирамиды, их не могли стереть с лица земли и набеги завоевателей.</a:t>
            </a:r>
            <a:endParaRPr lang="ru-K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    Пирамиды построены так, что не боятся ни людей, ни времени. Самая известная из них - пирамида Хеопса - была построена в начале </a:t>
            </a:r>
            <a:r>
              <a:rPr lang="en-US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XXVII</a:t>
            </a:r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века до нашей эры. Пирамида Хеопса - самая высокая. Высота её - 147 метров. Пирамиду Хеопса строили двадцать лет. А занято на её строительство было одновременно около100 тысяч человек. Несмотря на свой «возраст», пирамида Хеопса долго была одним из самых высоких сооружений в мире. И только в 1889 году её «обошла» Эйфелева башня, которая была построена в столице Франции - городе Париже.  </a:t>
            </a:r>
            <a:endParaRPr lang="ru-K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 </a:t>
            </a:r>
            <a:endParaRPr lang="ru-K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KZ" sz="2400" dirty="0"/>
          </a:p>
        </p:txBody>
      </p:sp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049165" y="339090"/>
            <a:ext cx="3116258" cy="53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Примерный ответ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3212433" y="1850368"/>
            <a:ext cx="3213100" cy="457200"/>
          </a:xfrm>
          <a:custGeom>
            <a:avLst/>
            <a:gdLst>
              <a:gd name="connsiteX0" fmla="*/ 0 w 3213100"/>
              <a:gd name="connsiteY0" fmla="*/ 457200 h 457200"/>
              <a:gd name="connsiteX1" fmla="*/ 63500 w 3213100"/>
              <a:gd name="connsiteY1" fmla="*/ 431800 h 457200"/>
              <a:gd name="connsiteX2" fmla="*/ 101600 w 3213100"/>
              <a:gd name="connsiteY2" fmla="*/ 406400 h 457200"/>
              <a:gd name="connsiteX3" fmla="*/ 228600 w 3213100"/>
              <a:gd name="connsiteY3" fmla="*/ 368300 h 457200"/>
              <a:gd name="connsiteX4" fmla="*/ 279400 w 3213100"/>
              <a:gd name="connsiteY4" fmla="*/ 342900 h 457200"/>
              <a:gd name="connsiteX5" fmla="*/ 393700 w 3213100"/>
              <a:gd name="connsiteY5" fmla="*/ 292100 h 457200"/>
              <a:gd name="connsiteX6" fmla="*/ 419100 w 3213100"/>
              <a:gd name="connsiteY6" fmla="*/ 254000 h 457200"/>
              <a:gd name="connsiteX7" fmla="*/ 457200 w 3213100"/>
              <a:gd name="connsiteY7" fmla="*/ 241300 h 457200"/>
              <a:gd name="connsiteX8" fmla="*/ 495300 w 3213100"/>
              <a:gd name="connsiteY8" fmla="*/ 215900 h 457200"/>
              <a:gd name="connsiteX9" fmla="*/ 533400 w 3213100"/>
              <a:gd name="connsiteY9" fmla="*/ 177800 h 457200"/>
              <a:gd name="connsiteX10" fmla="*/ 571500 w 3213100"/>
              <a:gd name="connsiteY10" fmla="*/ 165100 h 457200"/>
              <a:gd name="connsiteX11" fmla="*/ 609600 w 3213100"/>
              <a:gd name="connsiteY11" fmla="*/ 139700 h 457200"/>
              <a:gd name="connsiteX12" fmla="*/ 685800 w 3213100"/>
              <a:gd name="connsiteY12" fmla="*/ 114300 h 457200"/>
              <a:gd name="connsiteX13" fmla="*/ 787400 w 3213100"/>
              <a:gd name="connsiteY13" fmla="*/ 76200 h 457200"/>
              <a:gd name="connsiteX14" fmla="*/ 901700 w 3213100"/>
              <a:gd name="connsiteY14" fmla="*/ 50800 h 457200"/>
              <a:gd name="connsiteX15" fmla="*/ 977900 w 3213100"/>
              <a:gd name="connsiteY15" fmla="*/ 25400 h 457200"/>
              <a:gd name="connsiteX16" fmla="*/ 1206500 w 3213100"/>
              <a:gd name="connsiteY16" fmla="*/ 0 h 457200"/>
              <a:gd name="connsiteX17" fmla="*/ 2057400 w 3213100"/>
              <a:gd name="connsiteY17" fmla="*/ 25400 h 457200"/>
              <a:gd name="connsiteX18" fmla="*/ 2133600 w 3213100"/>
              <a:gd name="connsiteY18" fmla="*/ 38100 h 457200"/>
              <a:gd name="connsiteX19" fmla="*/ 2260600 w 3213100"/>
              <a:gd name="connsiteY19" fmla="*/ 50800 h 457200"/>
              <a:gd name="connsiteX20" fmla="*/ 2463800 w 3213100"/>
              <a:gd name="connsiteY20" fmla="*/ 76200 h 457200"/>
              <a:gd name="connsiteX21" fmla="*/ 2578100 w 3213100"/>
              <a:gd name="connsiteY21" fmla="*/ 114300 h 457200"/>
              <a:gd name="connsiteX22" fmla="*/ 2616200 w 3213100"/>
              <a:gd name="connsiteY22" fmla="*/ 127000 h 457200"/>
              <a:gd name="connsiteX23" fmla="*/ 2654300 w 3213100"/>
              <a:gd name="connsiteY23" fmla="*/ 139700 h 457200"/>
              <a:gd name="connsiteX24" fmla="*/ 2705100 w 3213100"/>
              <a:gd name="connsiteY24" fmla="*/ 152400 h 457200"/>
              <a:gd name="connsiteX25" fmla="*/ 2743200 w 3213100"/>
              <a:gd name="connsiteY25" fmla="*/ 165100 h 457200"/>
              <a:gd name="connsiteX26" fmla="*/ 2794000 w 3213100"/>
              <a:gd name="connsiteY26" fmla="*/ 177800 h 457200"/>
              <a:gd name="connsiteX27" fmla="*/ 2857500 w 3213100"/>
              <a:gd name="connsiteY27" fmla="*/ 190500 h 457200"/>
              <a:gd name="connsiteX28" fmla="*/ 2933700 w 3213100"/>
              <a:gd name="connsiteY28" fmla="*/ 215900 h 457200"/>
              <a:gd name="connsiteX29" fmla="*/ 2971800 w 3213100"/>
              <a:gd name="connsiteY29" fmla="*/ 228600 h 457200"/>
              <a:gd name="connsiteX30" fmla="*/ 3009900 w 3213100"/>
              <a:gd name="connsiteY30" fmla="*/ 254000 h 457200"/>
              <a:gd name="connsiteX31" fmla="*/ 3048000 w 3213100"/>
              <a:gd name="connsiteY31" fmla="*/ 266700 h 457200"/>
              <a:gd name="connsiteX32" fmla="*/ 3124200 w 3213100"/>
              <a:gd name="connsiteY32" fmla="*/ 317500 h 457200"/>
              <a:gd name="connsiteX33" fmla="*/ 3162300 w 3213100"/>
              <a:gd name="connsiteY33" fmla="*/ 342900 h 457200"/>
              <a:gd name="connsiteX34" fmla="*/ 3213100 w 3213100"/>
              <a:gd name="connsiteY34" fmla="*/ 3937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13100" h="457200">
                <a:moveTo>
                  <a:pt x="0" y="457200"/>
                </a:moveTo>
                <a:cubicBezTo>
                  <a:pt x="21167" y="448733"/>
                  <a:pt x="43110" y="441995"/>
                  <a:pt x="63500" y="431800"/>
                </a:cubicBezTo>
                <a:cubicBezTo>
                  <a:pt x="77152" y="424974"/>
                  <a:pt x="87652" y="412599"/>
                  <a:pt x="101600" y="406400"/>
                </a:cubicBezTo>
                <a:cubicBezTo>
                  <a:pt x="257925" y="336922"/>
                  <a:pt x="110385" y="412630"/>
                  <a:pt x="228600" y="368300"/>
                </a:cubicBezTo>
                <a:cubicBezTo>
                  <a:pt x="246327" y="361653"/>
                  <a:pt x="261822" y="349931"/>
                  <a:pt x="279400" y="342900"/>
                </a:cubicBezTo>
                <a:cubicBezTo>
                  <a:pt x="392750" y="297560"/>
                  <a:pt x="320399" y="340967"/>
                  <a:pt x="393700" y="292100"/>
                </a:cubicBezTo>
                <a:cubicBezTo>
                  <a:pt x="402167" y="279400"/>
                  <a:pt x="407181" y="263535"/>
                  <a:pt x="419100" y="254000"/>
                </a:cubicBezTo>
                <a:cubicBezTo>
                  <a:pt x="429553" y="245637"/>
                  <a:pt x="445226" y="247287"/>
                  <a:pt x="457200" y="241300"/>
                </a:cubicBezTo>
                <a:cubicBezTo>
                  <a:pt x="470852" y="234474"/>
                  <a:pt x="483574" y="225671"/>
                  <a:pt x="495300" y="215900"/>
                </a:cubicBezTo>
                <a:cubicBezTo>
                  <a:pt x="509098" y="204402"/>
                  <a:pt x="518456" y="187763"/>
                  <a:pt x="533400" y="177800"/>
                </a:cubicBezTo>
                <a:cubicBezTo>
                  <a:pt x="544539" y="170374"/>
                  <a:pt x="559526" y="171087"/>
                  <a:pt x="571500" y="165100"/>
                </a:cubicBezTo>
                <a:cubicBezTo>
                  <a:pt x="585152" y="158274"/>
                  <a:pt x="595652" y="145899"/>
                  <a:pt x="609600" y="139700"/>
                </a:cubicBezTo>
                <a:cubicBezTo>
                  <a:pt x="634066" y="128826"/>
                  <a:pt x="660941" y="124244"/>
                  <a:pt x="685800" y="114300"/>
                </a:cubicBezTo>
                <a:cubicBezTo>
                  <a:pt x="705223" y="106531"/>
                  <a:pt x="760855" y="82836"/>
                  <a:pt x="787400" y="76200"/>
                </a:cubicBezTo>
                <a:cubicBezTo>
                  <a:pt x="859909" y="58073"/>
                  <a:pt x="836514" y="70356"/>
                  <a:pt x="901700" y="50800"/>
                </a:cubicBezTo>
                <a:cubicBezTo>
                  <a:pt x="927345" y="43107"/>
                  <a:pt x="951259" y="28064"/>
                  <a:pt x="977900" y="25400"/>
                </a:cubicBezTo>
                <a:cubicBezTo>
                  <a:pt x="1138861" y="9304"/>
                  <a:pt x="1062684" y="17977"/>
                  <a:pt x="1206500" y="0"/>
                </a:cubicBezTo>
                <a:cubicBezTo>
                  <a:pt x="1373894" y="3562"/>
                  <a:pt x="1823694" y="7423"/>
                  <a:pt x="2057400" y="25400"/>
                </a:cubicBezTo>
                <a:cubicBezTo>
                  <a:pt x="2083075" y="27375"/>
                  <a:pt x="2108048" y="34906"/>
                  <a:pt x="2133600" y="38100"/>
                </a:cubicBezTo>
                <a:cubicBezTo>
                  <a:pt x="2175816" y="43377"/>
                  <a:pt x="2218429" y="45177"/>
                  <a:pt x="2260600" y="50800"/>
                </a:cubicBezTo>
                <a:cubicBezTo>
                  <a:pt x="2541787" y="88292"/>
                  <a:pt x="1930375" y="27707"/>
                  <a:pt x="2463800" y="76200"/>
                </a:cubicBezTo>
                <a:lnTo>
                  <a:pt x="2578100" y="114300"/>
                </a:lnTo>
                <a:lnTo>
                  <a:pt x="2616200" y="127000"/>
                </a:lnTo>
                <a:cubicBezTo>
                  <a:pt x="2628900" y="131233"/>
                  <a:pt x="2641313" y="136453"/>
                  <a:pt x="2654300" y="139700"/>
                </a:cubicBezTo>
                <a:cubicBezTo>
                  <a:pt x="2671233" y="143933"/>
                  <a:pt x="2688317" y="147605"/>
                  <a:pt x="2705100" y="152400"/>
                </a:cubicBezTo>
                <a:cubicBezTo>
                  <a:pt x="2717972" y="156078"/>
                  <a:pt x="2730328" y="161422"/>
                  <a:pt x="2743200" y="165100"/>
                </a:cubicBezTo>
                <a:cubicBezTo>
                  <a:pt x="2759983" y="169895"/>
                  <a:pt x="2776961" y="174014"/>
                  <a:pt x="2794000" y="177800"/>
                </a:cubicBezTo>
                <a:cubicBezTo>
                  <a:pt x="2815072" y="182483"/>
                  <a:pt x="2836675" y="184820"/>
                  <a:pt x="2857500" y="190500"/>
                </a:cubicBezTo>
                <a:cubicBezTo>
                  <a:pt x="2883331" y="197545"/>
                  <a:pt x="2908300" y="207433"/>
                  <a:pt x="2933700" y="215900"/>
                </a:cubicBezTo>
                <a:cubicBezTo>
                  <a:pt x="2946400" y="220133"/>
                  <a:pt x="2960661" y="221174"/>
                  <a:pt x="2971800" y="228600"/>
                </a:cubicBezTo>
                <a:cubicBezTo>
                  <a:pt x="2984500" y="237067"/>
                  <a:pt x="2996248" y="247174"/>
                  <a:pt x="3009900" y="254000"/>
                </a:cubicBezTo>
                <a:cubicBezTo>
                  <a:pt x="3021874" y="259987"/>
                  <a:pt x="3036298" y="260199"/>
                  <a:pt x="3048000" y="266700"/>
                </a:cubicBezTo>
                <a:cubicBezTo>
                  <a:pt x="3074685" y="281525"/>
                  <a:pt x="3098800" y="300567"/>
                  <a:pt x="3124200" y="317500"/>
                </a:cubicBezTo>
                <a:cubicBezTo>
                  <a:pt x="3136900" y="325967"/>
                  <a:pt x="3151507" y="332107"/>
                  <a:pt x="3162300" y="342900"/>
                </a:cubicBezTo>
                <a:lnTo>
                  <a:pt x="3213100" y="39370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468C5C8-B2AB-49D6-9DD5-38073EB61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045431"/>
              </p:ext>
            </p:extLst>
          </p:nvPr>
        </p:nvGraphicFramePr>
        <p:xfrm>
          <a:off x="398096" y="2061315"/>
          <a:ext cx="8614581" cy="3981732"/>
        </p:xfrm>
        <a:graphic>
          <a:graphicData uri="http://schemas.openxmlformats.org/drawingml/2006/table">
            <a:tbl>
              <a:tblPr/>
              <a:tblGrid>
                <a:gridCol w="8614581">
                  <a:extLst>
                    <a:ext uri="{9D8B030D-6E8A-4147-A177-3AD203B41FA5}">
                      <a16:colId xmlns:a16="http://schemas.microsoft.com/office/drawing/2014/main" val="2463043208"/>
                    </a:ext>
                  </a:extLst>
                </a:gridCol>
              </a:tblGrid>
              <a:tr h="39817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Страна пирамид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K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 О чем позаботился народ Египта, чтобы память о нем        сохранилась?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endParaRPr lang="ru-KZ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Почему памятники Нильской долины называют вековыми?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endParaRPr lang="ru-KZ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  Чем известна пирамида Хеопса?</a:t>
                      </a:r>
                      <a:endParaRPr lang="ru-KZ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300" dirty="0">
                          <a:effectLst/>
                          <a:latin typeface="Times New Roman" panose="02020603050405020304" pitchFamily="18" charset="0"/>
                          <a:ea typeface="TimesNewRomanPSMT"/>
                          <a:cs typeface="Times New Roman" panose="02020603050405020304" pitchFamily="18" charset="0"/>
                        </a:rPr>
                        <a:t> </a:t>
                      </a:r>
                      <a:endParaRPr lang="ru-KZ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461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52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44118" y="-89271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2967971" y="260648"/>
            <a:ext cx="3297654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04CEB8-6381-4D3E-AD1F-5309C7945B25}"/>
              </a:ext>
            </a:extLst>
          </p:cNvPr>
          <p:cNvSpPr/>
          <p:nvPr/>
        </p:nvSpPr>
        <p:spPr>
          <a:xfrm>
            <a:off x="3921232" y="1632730"/>
            <a:ext cx="499335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любое из данных заданий.</a:t>
            </a:r>
          </a:p>
          <a:p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Подготовить доклад или презентацию об одном из семи чудес света по плану: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название;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время создания;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 нахождения;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создатели;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или разрушение и причина;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назначение сооружения.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 startAt="2"/>
              <a:tabLst>
                <a:tab pos="457200" algn="l"/>
              </a:tabLst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Подготовить список чудес света Казахстана.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 startAt="2"/>
              <a:tabLst>
                <a:tab pos="457200" algn="l"/>
              </a:tabLst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Нарисовать рисунок одного из семи чудес света.</a:t>
            </a:r>
            <a:endParaRPr lang="ru-K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60C191-10B3-4B8A-8E6F-80E59601C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71" y="2217879"/>
            <a:ext cx="3297654" cy="301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5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18048" y="-98507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fld id="{A5A27743-B97B-463B-B9D8-F7E71ABACDB7}" type="slidenum">
              <a:rPr kumimoji="0" lang="ru-RU" altLang="ru-RU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t>18</a:t>
            </a:fld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563933" y="260648"/>
            <a:ext cx="2105726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урока: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1A04876-5D39-4CF6-995E-C35179E6C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717541"/>
              </p:ext>
            </p:extLst>
          </p:nvPr>
        </p:nvGraphicFramePr>
        <p:xfrm>
          <a:off x="457200" y="1772820"/>
          <a:ext cx="8229600" cy="2364681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492998048"/>
                    </a:ext>
                  </a:extLst>
                </a:gridCol>
              </a:tblGrid>
              <a:tr h="2364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Сегодня на уроке мы: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kk-KZ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познакомились с произведением М.Джумагазиева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«Семь чудес света»;</a:t>
                      </a:r>
                      <a:endParaRPr kumimoji="0" lang="kk-KZ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kk-KZ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определили</a:t>
                      </a:r>
                      <a:r>
                        <a:rPr kumimoji="0" lang="kk-KZ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тему и основную мысль теста;</a:t>
                      </a:r>
                      <a:endParaRPr kumimoji="0" lang="ru-KZ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NewRomanPSMT"/>
                          <a:cs typeface="+mn-cs"/>
                        </a:rPr>
                        <a:t>составили простой вопросный план.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K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38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819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18048" y="-89271"/>
            <a:ext cx="9142242" cy="79695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668128" y="260648"/>
            <a:ext cx="1897335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1028" name="Picture 4" descr="Прием рефлексии в конце урока «Лестница успеха». Как его использовать? -  Методические приемы - Преподавание - Образование, воспитание и обучение -  Сообщество взаимопомощи учителей Педсовет.su">
            <a:extLst>
              <a:ext uri="{FF2B5EF4-FFF2-40B4-BE49-F238E27FC236}">
                <a16:creationId xmlns:a16="http://schemas.microsoft.com/office/drawing/2014/main" id="{C307D088-14C6-4EBD-9F0A-51420F860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" y="1052736"/>
            <a:ext cx="9142242" cy="673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25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848434" y="1151879"/>
            <a:ext cx="7517721" cy="3437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на уроке вы:</a:t>
            </a:r>
          </a:p>
          <a:p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познакомитесь с произведением М.Джумагазиева</a:t>
            </a:r>
          </a:p>
          <a:p>
            <a:pPr>
              <a:spcAft>
                <a:spcPts val="0"/>
              </a:spcAft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«Семь чудес света»;</a:t>
            </a:r>
          </a:p>
          <a:p>
            <a:pPr>
              <a:spcAft>
                <a:spcPts val="0"/>
              </a:spcAft>
            </a:pPr>
            <a:endParaRPr lang="kk-KZ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сможете определять тему и основную мысль теста.</a:t>
            </a:r>
            <a:endParaRPr lang="ru-K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TimesNewRomanPSMT"/>
              </a:rPr>
              <a:t>составлять простой вопросный план.</a:t>
            </a: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емь чудес света">
            <a:extLst>
              <a:ext uri="{FF2B5EF4-FFF2-40B4-BE49-F238E27FC236}">
                <a16:creationId xmlns:a16="http://schemas.microsoft.com/office/drawing/2014/main" id="{8CBBDD91-6E04-4C32-A79F-5787A29A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" y="0"/>
            <a:ext cx="91325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Прямоугольник 9"/>
          <p:cNvSpPr>
            <a:spLocks noChangeArrowheads="1"/>
          </p:cNvSpPr>
          <p:nvPr/>
        </p:nvSpPr>
        <p:spPr bwMode="auto">
          <a:xfrm>
            <a:off x="3750393" y="260648"/>
            <a:ext cx="1732803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</a:p>
        </p:txBody>
      </p:sp>
    </p:spTree>
    <p:extLst>
      <p:ext uri="{BB962C8B-B14F-4D97-AF65-F5344CB8AC3E}">
        <p14:creationId xmlns:p14="http://schemas.microsoft.com/office/powerpoint/2010/main" val="2304901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на урок">
            <a:hlinkClick r:id="" action="ppaction://media"/>
            <a:extLst>
              <a:ext uri="{FF2B5EF4-FFF2-40B4-BE49-F238E27FC236}">
                <a16:creationId xmlns:a16="http://schemas.microsoft.com/office/drawing/2014/main" id="{EDC1E371-8A8A-4AA8-B864-EC0B9071ABE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68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664062" y="217417"/>
            <a:ext cx="8090068" cy="6163987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</a:p>
          <a:p>
            <a:pPr algn="l"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Прослушайте стихотворение и попробуйте в своем воображении представить описанные поэтом чудеса, определите тему.</a:t>
            </a:r>
            <a:endParaRPr lang="kk-KZ" sz="1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</a:pPr>
            <a:endParaRPr lang="kk-KZ" sz="1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kk-KZ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СЕМЬ ЧУДЕС СВЕТА</a:t>
            </a:r>
          </a:p>
          <a:p>
            <a:pPr lvl="0" algn="l">
              <a:spcBef>
                <a:spcPts val="0"/>
              </a:spcBef>
            </a:pPr>
            <a:endParaRPr lang="ru-KZ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kk-KZ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kk-KZ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KZ" sz="11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kk-KZ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KZ" sz="1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ru-KZ" sz="1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24804E3-943D-4954-85D9-7661DA6D5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68780"/>
              </p:ext>
            </p:extLst>
          </p:nvPr>
        </p:nvGraphicFramePr>
        <p:xfrm>
          <a:off x="1619672" y="1844102"/>
          <a:ext cx="2321381" cy="4626572"/>
        </p:xfrm>
        <a:graphic>
          <a:graphicData uri="http://schemas.openxmlformats.org/drawingml/2006/table">
            <a:tbl>
              <a:tblPr/>
              <a:tblGrid>
                <a:gridCol w="2321381">
                  <a:extLst>
                    <a:ext uri="{9D8B030D-6E8A-4147-A177-3AD203B41FA5}">
                      <a16:colId xmlns:a16="http://schemas.microsoft.com/office/drawing/2014/main" val="2760705711"/>
                    </a:ext>
                  </a:extLst>
                </a:gridCol>
              </a:tblGrid>
              <a:tr h="4626572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Давным-давно до нашей эры,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Создали люди семь чудес.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эти чудные примеры 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 опишу сейчас Вам здесь</a:t>
                      </a:r>
                    </a:p>
                    <a:p>
                      <a:pPr lvl="0" algn="l">
                        <a:spcBef>
                          <a:spcPts val="0"/>
                        </a:spcBef>
                      </a:pPr>
                      <a:endParaRPr lang="kk-KZ" sz="1200" dirty="0">
                        <a:solidFill>
                          <a:prstClr val="black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Конечно, первое в Египте,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Оно осталось до сих пор.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Навеки в виде пирамиды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Оставил память фараон.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Потом сады Семирамиды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Построил древний Вавилон.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Висящие на небе кущи</a:t>
                      </a:r>
                      <a:endParaRPr lang="ru-KZ" sz="11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Обрушил наземь ход времен</a:t>
                      </a: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Эфесе Храм был Артемиды,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Богини с луком и стрелой.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Лета его не пощадили,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Одна осталась из колонн.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  <a:defRPr/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 что богиня Артемида,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  <a:defRPr/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Её отец всесильный Зевс,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  <a:defRPr/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Стоявший на верху Олимпа,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  <a:defRPr/>
                      </a:pPr>
                      <a:r>
                        <a:rPr lang="kk-KZ" sz="120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Был свергнут молнией с небес</a:t>
                      </a:r>
                      <a:endParaRPr lang="ru-KZ" sz="1200" dirty="0">
                        <a:solidFill>
                          <a:prstClr val="black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l">
                        <a:spcBef>
                          <a:spcPts val="0"/>
                        </a:spcBef>
                      </a:pP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145" marR="501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579147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8B89ECD-604D-43A4-AE27-9AC96915C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55882"/>
              </p:ext>
            </p:extLst>
          </p:nvPr>
        </p:nvGraphicFramePr>
        <p:xfrm>
          <a:off x="4616118" y="1920233"/>
          <a:ext cx="2548170" cy="4525963"/>
        </p:xfrm>
        <a:graphic>
          <a:graphicData uri="http://schemas.openxmlformats.org/drawingml/2006/table">
            <a:tbl>
              <a:tblPr/>
              <a:tblGrid>
                <a:gridCol w="2548170">
                  <a:extLst>
                    <a:ext uri="{9D8B030D-6E8A-4147-A177-3AD203B41FA5}">
                      <a16:colId xmlns:a16="http://schemas.microsoft.com/office/drawing/2014/main" val="2281334102"/>
                    </a:ext>
                  </a:extLst>
                </a:gridCol>
              </a:tblGrid>
              <a:tr h="452596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Галикарнасе есть гробница,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Где упокоен царь Мавсол.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Теперь там дискотек столица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Турецкий Бодрум всех завёл.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 рядом в гавани Родосской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Стоял известный всем Колосс.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 рухнул на земле он тряской,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Хоть Солнца бог был Гелиос.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наконец опять в Египет,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Где с незапамятных времён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Светил маяк Александрийский,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 средь песков, то среди волн.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тех пор прошли тысячелетья,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Мир перестроил Человек.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 дерзновенные творенья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душе оставили свой след.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Марат Джумагазиев       </a:t>
                      </a:r>
                      <a:endParaRPr lang="ru-K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524" marR="825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04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-63108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2022946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altLang="ru-RU" sz="2800" b="1" dirty="0">
                <a:solidFill>
                  <a:schemeClr val="bg1"/>
                </a:solidFill>
                <a:latin typeface="Century Gothic" pitchFamily="34" charset="0"/>
              </a:rPr>
              <a:t>Задание 2</a:t>
            </a:r>
            <a:endParaRPr lang="ru-RU" altLang="ru-RU" sz="2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8AFDDE-DBF8-4772-8068-82A532030B19}"/>
              </a:ext>
            </a:extLst>
          </p:cNvPr>
          <p:cNvSpPr/>
          <p:nvPr/>
        </p:nvSpPr>
        <p:spPr>
          <a:xfrm>
            <a:off x="1450497" y="1139301"/>
            <a:ext cx="7435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Познакомьтесь с карточкой-информатором к стихотворению.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FC33C45F-04FA-4E80-8B18-E63ADFE19863}"/>
              </a:ext>
            </a:extLst>
          </p:cNvPr>
          <p:cNvSpPr/>
          <p:nvPr/>
        </p:nvSpPr>
        <p:spPr>
          <a:xfrm>
            <a:off x="1192466" y="1682818"/>
            <a:ext cx="6961398" cy="4842526"/>
          </a:xfrm>
          <a:prstGeom prst="horizontalScroll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58A66A9B-7309-422D-BE70-96C3C987B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963752"/>
              </p:ext>
            </p:extLst>
          </p:nvPr>
        </p:nvGraphicFramePr>
        <p:xfrm>
          <a:off x="1907704" y="2330147"/>
          <a:ext cx="5976664" cy="3202432"/>
        </p:xfrm>
        <a:graphic>
          <a:graphicData uri="http://schemas.openxmlformats.org/drawingml/2006/table">
            <a:tbl>
              <a:tblPr/>
              <a:tblGrid>
                <a:gridCol w="5976664">
                  <a:extLst>
                    <a:ext uri="{9D8B030D-6E8A-4147-A177-3AD203B41FA5}">
                      <a16:colId xmlns:a16="http://schemas.microsoft.com/office/drawing/2014/main" val="990025183"/>
                    </a:ext>
                  </a:extLst>
                </a:gridCol>
              </a:tblGrid>
              <a:tr h="2814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Карточка- информатор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ку́щи-қалың ағаш</a:t>
                      </a:r>
                      <a:endParaRPr lang="ru-K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лета ́ его не пощади́ли- здесь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 состарили</a:t>
                      </a:r>
                      <a:endParaRPr lang="ru-K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све́ргнут-тақтан түскен</a:t>
                      </a:r>
                      <a:endParaRPr lang="ru-K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успоко́ен-жерленген</a:t>
                      </a:r>
                      <a:endParaRPr lang="ru-K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га́вань-теңіз жағасында кеменің келіп- кетуге қолайлы су айлағы</a:t>
                      </a:r>
                      <a:endParaRPr lang="ru-K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ру́хнул-күйреп құлады</a:t>
                      </a:r>
                      <a:endParaRPr lang="ru-K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дерзнове́нные творе́нья-батыл туынды</a:t>
                      </a:r>
                      <a:endParaRPr lang="ru-K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422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4F3E02-2A41-4195-AABF-E28DCFFE5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535" y="87928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</a:t>
            </a:r>
            <a:endParaRPr lang="ru-KZ" dirty="0">
              <a:solidFill>
                <a:schemeClr val="tx2"/>
              </a:solidFill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7A9F659-384D-46A3-A537-B3360BFBC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5" y="953344"/>
            <a:ext cx="8979015" cy="5904656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Рассмотрите фотографии. Применяя полученные знания из текста, 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заполните таблицу.</a:t>
            </a:r>
            <a:endParaRPr lang="ru-KZ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ÐÐ°Ð»Ð¸ÐºÐ°ÑÐ½Ð°ÑÑÐºÐ¸Ð¹ Ð¼Ð°Ð²Ð·Ð¾Ð»ÐµÐ¹">
            <a:extLst>
              <a:ext uri="{FF2B5EF4-FFF2-40B4-BE49-F238E27FC236}">
                <a16:creationId xmlns:a16="http://schemas.microsoft.com/office/drawing/2014/main" id="{5CAA204F-1AD1-4B50-AE2C-304CC450DD6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056" y="3211110"/>
            <a:ext cx="1757420" cy="156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Ð¸ÑÐ°Ð¼Ð¸Ð´Ð° Ð¥ÐµÐ¾Ð¿ÑÐ°">
            <a:extLst>
              <a:ext uri="{FF2B5EF4-FFF2-40B4-BE49-F238E27FC236}">
                <a16:creationId xmlns:a16="http://schemas.microsoft.com/office/drawing/2014/main" id="{2244E344-1E0A-4892-B946-A293F43C3B6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767706"/>
            <a:ext cx="1959615" cy="127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ÐÑÑÐµÐ¼Ð¸Ð´Ð° Ð­ÑÐµÑÑ">
            <a:extLst>
              <a:ext uri="{FF2B5EF4-FFF2-40B4-BE49-F238E27FC236}">
                <a16:creationId xmlns:a16="http://schemas.microsoft.com/office/drawing/2014/main" id="{8B8F76A0-7D03-45A9-8333-27E1FA826F5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8641" y="1805422"/>
            <a:ext cx="1621947" cy="127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Ð°ÑÐº Ð² ÐÐ»ÐµÐºÑÐ°Ð½Ð´ÑÐ¸Ð¸">
            <a:extLst>
              <a:ext uri="{FF2B5EF4-FFF2-40B4-BE49-F238E27FC236}">
                <a16:creationId xmlns:a16="http://schemas.microsoft.com/office/drawing/2014/main" id="{C399964A-2EF8-45A2-AD9B-57DA9F0D0B8A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4446" y="3211108"/>
            <a:ext cx="1621947" cy="159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53246426-4881-47CA-AC13-89319C80F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153714"/>
              </p:ext>
            </p:extLst>
          </p:nvPr>
        </p:nvGraphicFramePr>
        <p:xfrm>
          <a:off x="2131868" y="4938518"/>
          <a:ext cx="4816395" cy="1831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969">
                  <a:extLst>
                    <a:ext uri="{9D8B030D-6E8A-4147-A177-3AD203B41FA5}">
                      <a16:colId xmlns:a16="http://schemas.microsoft.com/office/drawing/2014/main" val="3983199303"/>
                    </a:ext>
                  </a:extLst>
                </a:gridCol>
                <a:gridCol w="2133477">
                  <a:extLst>
                    <a:ext uri="{9D8B030D-6E8A-4147-A177-3AD203B41FA5}">
                      <a16:colId xmlns:a16="http://schemas.microsoft.com/office/drawing/2014/main" val="3364236014"/>
                    </a:ext>
                  </a:extLst>
                </a:gridCol>
                <a:gridCol w="2212949">
                  <a:extLst>
                    <a:ext uri="{9D8B030D-6E8A-4147-A177-3AD203B41FA5}">
                      <a16:colId xmlns:a16="http://schemas.microsoft.com/office/drawing/2014/main" val="1529303234"/>
                    </a:ext>
                  </a:extLst>
                </a:gridCol>
              </a:tblGrid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№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Чудо света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Местонахождение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790028"/>
                  </a:ext>
                </a:extLst>
              </a:tr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1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0565084"/>
                  </a:ext>
                </a:extLst>
              </a:tr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240948"/>
                  </a:ext>
                </a:extLst>
              </a:tr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2201346"/>
                  </a:ext>
                </a:extLst>
              </a:tr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8454648"/>
                  </a:ext>
                </a:extLst>
              </a:tr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1548533"/>
                  </a:ext>
                </a:extLst>
              </a:tr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6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6257170"/>
                  </a:ext>
                </a:extLst>
              </a:tr>
              <a:tr h="2289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7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 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2725820"/>
                  </a:ext>
                </a:extLst>
              </a:tr>
            </a:tbl>
          </a:graphicData>
        </a:graphic>
      </p:graphicFrame>
      <p:pic>
        <p:nvPicPr>
          <p:cNvPr id="2050" name="Picture 2" descr="Статуя Зевса в Олимпии – чудо света">
            <a:extLst>
              <a:ext uri="{FF2B5EF4-FFF2-40B4-BE49-F238E27FC236}">
                <a16:creationId xmlns:a16="http://schemas.microsoft.com/office/drawing/2014/main" id="{5134AB17-9340-426C-80A5-C9AC018F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2" y="1795628"/>
            <a:ext cx="1809686" cy="12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емь чудес света древнего мира -список, фото, описание">
            <a:extLst>
              <a:ext uri="{FF2B5EF4-FFF2-40B4-BE49-F238E27FC236}">
                <a16:creationId xmlns:a16="http://schemas.microsoft.com/office/drawing/2014/main" id="{BB5FE163-16CB-4527-8982-5F74D9A5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38" y="3211108"/>
            <a:ext cx="1522050" cy="160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огда появились висячие сады Семирамиды?">
            <a:extLst>
              <a:ext uri="{FF2B5EF4-FFF2-40B4-BE49-F238E27FC236}">
                <a16:creationId xmlns:a16="http://schemas.microsoft.com/office/drawing/2014/main" id="{F9E6AF26-D0FE-4835-BA57-C36992C9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92" y="1742841"/>
            <a:ext cx="1771857" cy="132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9CFBB9-A576-4260-9B11-F28B358D9238}"/>
              </a:ext>
            </a:extLst>
          </p:cNvPr>
          <p:cNvSpPr/>
          <p:nvPr/>
        </p:nvSpPr>
        <p:spPr>
          <a:xfrm>
            <a:off x="2566561" y="2780927"/>
            <a:ext cx="225507" cy="266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  <a:endParaRPr lang="ru-KZ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941267-B5E9-446E-BEF2-734AE7F78342}"/>
              </a:ext>
            </a:extLst>
          </p:cNvPr>
          <p:cNvSpPr/>
          <p:nvPr/>
        </p:nvSpPr>
        <p:spPr>
          <a:xfrm>
            <a:off x="4640820" y="2780927"/>
            <a:ext cx="225507" cy="266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ru-KZ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4DA4013-EA32-4D69-936B-4A96F7701C2C}"/>
              </a:ext>
            </a:extLst>
          </p:cNvPr>
          <p:cNvSpPr/>
          <p:nvPr/>
        </p:nvSpPr>
        <p:spPr>
          <a:xfrm>
            <a:off x="3145847" y="4464406"/>
            <a:ext cx="202018" cy="310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  <a:endParaRPr lang="ru-KZ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42597DB-423F-407A-9CED-17D3CCCE5B24}"/>
              </a:ext>
            </a:extLst>
          </p:cNvPr>
          <p:cNvSpPr/>
          <p:nvPr/>
        </p:nvSpPr>
        <p:spPr>
          <a:xfrm>
            <a:off x="8743188" y="2708920"/>
            <a:ext cx="225507" cy="291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endParaRPr lang="ru-KZ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4D83BDF-DB77-475E-BB37-895A766FAAFF}"/>
              </a:ext>
            </a:extLst>
          </p:cNvPr>
          <p:cNvSpPr/>
          <p:nvPr/>
        </p:nvSpPr>
        <p:spPr>
          <a:xfrm>
            <a:off x="6610588" y="2827987"/>
            <a:ext cx="264219" cy="266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endParaRPr lang="ru-KZ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60BC141-73C3-4344-82D8-8C1C7BA5BDCC}"/>
              </a:ext>
            </a:extLst>
          </p:cNvPr>
          <p:cNvSpPr/>
          <p:nvPr/>
        </p:nvSpPr>
        <p:spPr>
          <a:xfrm>
            <a:off x="7522437" y="4464406"/>
            <a:ext cx="225507" cy="327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  <a:endParaRPr lang="ru-KZ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A269BB8-E76E-45D7-AC9A-A69905B9E9EB}"/>
              </a:ext>
            </a:extLst>
          </p:cNvPr>
          <p:cNvSpPr/>
          <p:nvPr/>
        </p:nvSpPr>
        <p:spPr>
          <a:xfrm>
            <a:off x="5336788" y="4464406"/>
            <a:ext cx="225507" cy="3414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819898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3145287" y="444913"/>
            <a:ext cx="3073682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ответы: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1E3072B-FFE7-4750-9F67-39F5C1289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843588"/>
              </p:ext>
            </p:extLst>
          </p:nvPr>
        </p:nvGraphicFramePr>
        <p:xfrm>
          <a:off x="0" y="974706"/>
          <a:ext cx="9144000" cy="5916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6430">
                  <a:extLst>
                    <a:ext uri="{9D8B030D-6E8A-4147-A177-3AD203B41FA5}">
                      <a16:colId xmlns:a16="http://schemas.microsoft.com/office/drawing/2014/main" val="3302801943"/>
                    </a:ext>
                  </a:extLst>
                </a:gridCol>
                <a:gridCol w="3845608">
                  <a:extLst>
                    <a:ext uri="{9D8B030D-6E8A-4147-A177-3AD203B41FA5}">
                      <a16:colId xmlns:a16="http://schemas.microsoft.com/office/drawing/2014/main" val="1085457165"/>
                    </a:ext>
                  </a:extLst>
                </a:gridCol>
                <a:gridCol w="3631962">
                  <a:extLst>
                    <a:ext uri="{9D8B030D-6E8A-4147-A177-3AD203B41FA5}">
                      <a16:colId xmlns:a16="http://schemas.microsoft.com/office/drawing/2014/main" val="1258536585"/>
                    </a:ext>
                  </a:extLst>
                </a:gridCol>
              </a:tblGrid>
              <a:tr h="5430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>
                          <a:effectLst/>
                        </a:rPr>
                        <a:t>№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Чудо света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Местонахождение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4061050"/>
                  </a:ext>
                </a:extLst>
              </a:tr>
              <a:tr h="790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1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Пирамида Хеопса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Египет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1663679"/>
                  </a:ext>
                </a:extLst>
              </a:tr>
              <a:tr h="891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2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Висячие сады Семирамиды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Вавилон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1043246"/>
                  </a:ext>
                </a:extLst>
              </a:tr>
              <a:tr h="8175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3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Храм Артемиды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Эфес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9441642"/>
                  </a:ext>
                </a:extLst>
              </a:tr>
              <a:tr h="718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4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Статуя Зевса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Олимпия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1977829"/>
                  </a:ext>
                </a:extLst>
              </a:tr>
              <a:tr h="718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5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Гробница царя Мавсола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Галикарнас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6083464"/>
                  </a:ext>
                </a:extLst>
              </a:tr>
              <a:tr h="718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6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Колосс Родосский</a:t>
                      </a:r>
                      <a:endParaRPr lang="ru-K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Родос</a:t>
                      </a:r>
                      <a:endParaRPr lang="ru-K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7951549"/>
                  </a:ext>
                </a:extLst>
              </a:tr>
              <a:tr h="718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200" dirty="0">
                          <a:effectLst/>
                        </a:rPr>
                        <a:t>7</a:t>
                      </a:r>
                      <a:endParaRPr lang="ru-KZ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Маяк Александрийский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Египет</a:t>
                      </a:r>
                      <a:endParaRPr lang="ru-KZ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166686"/>
                  </a:ext>
                </a:extLst>
              </a:tr>
            </a:tbl>
          </a:graphicData>
        </a:graphic>
      </p:graphicFrame>
      <p:pic>
        <p:nvPicPr>
          <p:cNvPr id="10" name="Рисунок 9" descr="ÐÐ¸ÑÐ°Ð¼Ð¸Ð´Ð° Ð¥ÐµÐ¾Ð¿ÑÐ°">
            <a:extLst>
              <a:ext uri="{FF2B5EF4-FFF2-40B4-BE49-F238E27FC236}">
                <a16:creationId xmlns:a16="http://schemas.microsoft.com/office/drawing/2014/main" id="{39D48135-8DFE-45BE-9805-05F333348580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583" y="1538280"/>
            <a:ext cx="1440017" cy="72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Ð¡Ð°Ð´Ñ Ð¡ÐµÐ¼Ð¸ÑÐ°Ð¼Ð¸Ð´Ñ">
            <a:extLst>
              <a:ext uri="{FF2B5EF4-FFF2-40B4-BE49-F238E27FC236}">
                <a16:creationId xmlns:a16="http://schemas.microsoft.com/office/drawing/2014/main" id="{02391898-5667-4277-99F2-FCB09FED489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873" y="2485441"/>
            <a:ext cx="1485662" cy="7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ÐÑÑÐµÐ¼Ð¸Ð´Ð° Ð­ÑÐµÑÑ">
            <a:extLst>
              <a:ext uri="{FF2B5EF4-FFF2-40B4-BE49-F238E27FC236}">
                <a16:creationId xmlns:a16="http://schemas.microsoft.com/office/drawing/2014/main" id="{33371D57-D384-4AFE-9074-0F0DCA1F465E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583" y="3299041"/>
            <a:ext cx="1457687" cy="7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ÐÐ°Ð»Ð¸ÐºÐ°ÑÐ½Ð°ÑÑÐºÐ¸Ð¹ Ð¼Ð°Ð²Ð·Ð¾Ð»ÐµÐ¹">
            <a:extLst>
              <a:ext uri="{FF2B5EF4-FFF2-40B4-BE49-F238E27FC236}">
                <a16:creationId xmlns:a16="http://schemas.microsoft.com/office/drawing/2014/main" id="{60C300B3-C418-4DE3-8A98-C52852913D46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069" y="4805813"/>
            <a:ext cx="1457687" cy="71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ÐÐ¾Ð»Ð¾ÑÑ ÑÑÐ´Ð¾ ">
            <a:extLst>
              <a:ext uri="{FF2B5EF4-FFF2-40B4-BE49-F238E27FC236}">
                <a16:creationId xmlns:a16="http://schemas.microsoft.com/office/drawing/2014/main" id="{707AE2A4-3DC3-48B8-9347-7E05B7E52B99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4896" y="5493867"/>
            <a:ext cx="1438374" cy="71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ÐÐ°ÑÐº Ð² ÐÐ»ÐµÐºÑÐ°Ð½Ð´ÑÐ¸Ð¸">
            <a:extLst>
              <a:ext uri="{FF2B5EF4-FFF2-40B4-BE49-F238E27FC236}">
                <a16:creationId xmlns:a16="http://schemas.microsoft.com/office/drawing/2014/main" id="{B9D724BB-65D6-4C9B-8B2A-6DC9A39ECC37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052" y="6244542"/>
            <a:ext cx="1496039" cy="61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Статуя Зевса в Олимпии – чудо света">
            <a:extLst>
              <a:ext uri="{FF2B5EF4-FFF2-40B4-BE49-F238E27FC236}">
                <a16:creationId xmlns:a16="http://schemas.microsoft.com/office/drawing/2014/main" id="{96A25855-E56F-494C-85A4-3E893FEE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873" y="4077994"/>
            <a:ext cx="1484218" cy="7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12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67634" y="-12176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5123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A5A27743-B97B-463B-B9D8-F7E71ABACDB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5124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5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7" name="Прямоугольник 9"/>
          <p:cNvSpPr>
            <a:spLocks noChangeArrowheads="1"/>
          </p:cNvSpPr>
          <p:nvPr/>
        </p:nvSpPr>
        <p:spPr bwMode="auto">
          <a:xfrm>
            <a:off x="3736091" y="414881"/>
            <a:ext cx="1760054" cy="4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chemeClr val="bg1"/>
                </a:solidFill>
                <a:latin typeface="Century Gothic" pitchFamily="34" charset="0"/>
              </a:rPr>
              <a:t>Задание 4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1778F7-07D3-40B7-8C33-8E331DC79CA1}"/>
              </a:ext>
            </a:extLst>
          </p:cNvPr>
          <p:cNvSpPr/>
          <p:nvPr/>
        </p:nvSpPr>
        <p:spPr>
          <a:xfrm>
            <a:off x="1463289" y="1244212"/>
            <a:ext cx="6363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тип вопросов и ответьте на них.</a:t>
            </a:r>
            <a:endParaRPr lang="ru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57AEAA-4DCD-4C19-AD59-8E455A15BB73}"/>
              </a:ext>
            </a:extLst>
          </p:cNvPr>
          <p:cNvSpPr/>
          <p:nvPr/>
        </p:nvSpPr>
        <p:spPr>
          <a:xfrm>
            <a:off x="827584" y="2420923"/>
            <a:ext cx="77768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1.Что произошло с памятниками? Сохранились ли они?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Почему в стихотворении семь чудес света называются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«дерзновенными творениями»?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097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1257</Words>
  <Application>Microsoft Office PowerPoint</Application>
  <PresentationFormat>Экран (4:3)</PresentationFormat>
  <Paragraphs>235</Paragraphs>
  <Slides>19</Slides>
  <Notes>18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Open Sans</vt:lpstr>
      <vt:lpstr>Tahoma</vt:lpstr>
      <vt:lpstr>Times New Roman</vt:lpstr>
      <vt:lpstr>TimesNewRomanPSMT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90</cp:revision>
  <dcterms:created xsi:type="dcterms:W3CDTF">2020-07-18T05:19:20Z</dcterms:created>
  <dcterms:modified xsi:type="dcterms:W3CDTF">2024-12-08T15:45:15Z</dcterms:modified>
</cp:coreProperties>
</file>