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73" r:id="rId4"/>
    <p:sldId id="289" r:id="rId5"/>
    <p:sldId id="272" r:id="rId6"/>
    <p:sldId id="259" r:id="rId7"/>
    <p:sldId id="274" r:id="rId8"/>
    <p:sldId id="291" r:id="rId9"/>
    <p:sldId id="293" r:id="rId10"/>
    <p:sldId id="285" r:id="rId11"/>
    <p:sldId id="296" r:id="rId12"/>
    <p:sldId id="287" r:id="rId13"/>
    <p:sldId id="307" r:id="rId14"/>
    <p:sldId id="298" r:id="rId15"/>
    <p:sldId id="300" r:id="rId16"/>
    <p:sldId id="276" r:id="rId17"/>
    <p:sldId id="264" r:id="rId18"/>
    <p:sldId id="302" r:id="rId19"/>
    <p:sldId id="269" r:id="rId20"/>
    <p:sldId id="306" r:id="rId21"/>
    <p:sldId id="30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Первыми были шумеры</a:t>
            </a:r>
            <a:endParaRPr lang="en-ID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и литература. 6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332451-7B8D-4692-A82F-B3A217644B21}"/>
              </a:ext>
            </a:extLst>
          </p:cNvPr>
          <p:cNvSpPr/>
          <p:nvPr/>
        </p:nvSpPr>
        <p:spPr>
          <a:xfrm>
            <a:off x="457471" y="1151879"/>
            <a:ext cx="80932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-А теперь, ребята, ответьте на вопросы: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Основная мысль текста?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Какая цель текста?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Какой частью речи являются выделенные слова?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https://otvet.imgsmail.ru/download/39424618_a519ea38bbf9effe71435f25832cb771_800.jpg">
            <a:extLst>
              <a:ext uri="{FF2B5EF4-FFF2-40B4-BE49-F238E27FC236}">
                <a16:creationId xmlns:a16="http://schemas.microsoft.com/office/drawing/2014/main" id="{CC3469FF-104D-4EE9-9D9D-D79A9DFE2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178485" cy="21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071802" y="357166"/>
            <a:ext cx="3516367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192" y="1988840"/>
            <a:ext cx="8333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3A99CC-2E4F-4ED1-9E32-73C55B9E9CFC}"/>
              </a:ext>
            </a:extLst>
          </p:cNvPr>
          <p:cNvSpPr/>
          <p:nvPr/>
        </p:nvSpPr>
        <p:spPr>
          <a:xfrm>
            <a:off x="457472" y="1340778"/>
            <a:ext cx="8074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Основная мысль текста: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Шумеры-одна из древнейших известных цивилизаций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Цель текста:</a:t>
            </a: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рассказать о древней цивилизации шумеров.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Выделенные в тексте слова являются наречиями.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9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8812" y="-4275"/>
            <a:ext cx="9235631" cy="6797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E570CF-44AD-4B00-BE3C-A0780CA423AC}"/>
              </a:ext>
            </a:extLst>
          </p:cNvPr>
          <p:cNvSpPr/>
          <p:nvPr/>
        </p:nvSpPr>
        <p:spPr>
          <a:xfrm>
            <a:off x="107504" y="1052736"/>
            <a:ext cx="8175635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Составьте кластер со словом 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шумеры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2780928"/>
            <a:ext cx="172819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6200" y="3573016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4725144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1727496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38504" y="3717032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2" idx="3"/>
          </p:cNvCxnSpPr>
          <p:nvPr/>
        </p:nvCxnSpPr>
        <p:spPr>
          <a:xfrm flipV="1">
            <a:off x="5436096" y="2591592"/>
            <a:ext cx="1738512" cy="6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15" idx="0"/>
          </p:cNvCxnSpPr>
          <p:nvPr/>
        </p:nvCxnSpPr>
        <p:spPr>
          <a:xfrm>
            <a:off x="5436096" y="3248980"/>
            <a:ext cx="1738512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1"/>
          </p:cNvCxnSpPr>
          <p:nvPr/>
        </p:nvCxnSpPr>
        <p:spPr>
          <a:xfrm flipH="1" flipV="1">
            <a:off x="1691680" y="2564904"/>
            <a:ext cx="2016224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728408" y="3248980"/>
            <a:ext cx="979496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2"/>
            <a:endCxn id="13" idx="0"/>
          </p:cNvCxnSpPr>
          <p:nvPr/>
        </p:nvCxnSpPr>
        <p:spPr>
          <a:xfrm>
            <a:off x="4572000" y="3717032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32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8812" y="41308"/>
            <a:ext cx="9235631" cy="6797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979712" y="339091"/>
            <a:ext cx="4536504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Примерные ответы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2780928"/>
            <a:ext cx="1728192" cy="936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2760" y="1700808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6200" y="3573016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древнее население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4725144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придумали письменность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1772816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занимались земледелием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38504" y="3717032"/>
            <a:ext cx="187220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изобретатели</a:t>
            </a:r>
          </a:p>
        </p:txBody>
      </p:sp>
      <p:cxnSp>
        <p:nvCxnSpPr>
          <p:cNvPr id="6" name="Прямая соединительная линия 5"/>
          <p:cNvCxnSpPr>
            <a:stCxn id="2" idx="3"/>
          </p:cNvCxnSpPr>
          <p:nvPr/>
        </p:nvCxnSpPr>
        <p:spPr>
          <a:xfrm flipV="1">
            <a:off x="5436096" y="2591592"/>
            <a:ext cx="1738512" cy="6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15" idx="0"/>
          </p:cNvCxnSpPr>
          <p:nvPr/>
        </p:nvCxnSpPr>
        <p:spPr>
          <a:xfrm>
            <a:off x="5436096" y="3248980"/>
            <a:ext cx="1738512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" idx="1"/>
          </p:cNvCxnSpPr>
          <p:nvPr/>
        </p:nvCxnSpPr>
        <p:spPr>
          <a:xfrm flipH="1" flipV="1">
            <a:off x="1691680" y="2564904"/>
            <a:ext cx="2016224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728408" y="3248980"/>
            <a:ext cx="979496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2"/>
            <a:endCxn id="13" idx="0"/>
          </p:cNvCxnSpPr>
          <p:nvPr/>
        </p:nvCxnSpPr>
        <p:spPr>
          <a:xfrm>
            <a:off x="4572000" y="3717032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0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6407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507012" y="384104"/>
            <a:ext cx="6129976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</a:t>
            </a: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2C421A-8442-43CB-ABA1-6EE327C420D1}"/>
              </a:ext>
            </a:extLst>
          </p:cNvPr>
          <p:cNvSpPr/>
          <p:nvPr/>
        </p:nvSpPr>
        <p:spPr>
          <a:xfrm>
            <a:off x="300004" y="1071545"/>
            <a:ext cx="8304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C23197B-0F02-4D1A-90A0-BCCF18B38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86252"/>
              </p:ext>
            </p:extLst>
          </p:nvPr>
        </p:nvGraphicFramePr>
        <p:xfrm>
          <a:off x="289870" y="1151879"/>
          <a:ext cx="8314578" cy="3734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9825">
                  <a:extLst>
                    <a:ext uri="{9D8B030D-6E8A-4147-A177-3AD203B41FA5}">
                      <a16:colId xmlns:a16="http://schemas.microsoft.com/office/drawing/2014/main" val="2608605115"/>
                    </a:ext>
                  </a:extLst>
                </a:gridCol>
                <a:gridCol w="5284753">
                  <a:extLst>
                    <a:ext uri="{9D8B030D-6E8A-4147-A177-3AD203B41FA5}">
                      <a16:colId xmlns:a16="http://schemas.microsoft.com/office/drawing/2014/main" val="3637858077"/>
                    </a:ext>
                  </a:extLst>
                </a:gridCol>
              </a:tblGrid>
              <a:tr h="345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Наречия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500">
                          <a:effectLst/>
                        </a:rPr>
                        <a:t>примеры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 anchor="ctr"/>
                </a:tc>
                <a:extLst>
                  <a:ext uri="{0D108BD9-81ED-4DB2-BD59-A6C34878D82A}">
                    <a16:rowId xmlns:a16="http://schemas.microsoft.com/office/drawing/2014/main" val="1951607372"/>
                  </a:ext>
                </a:extLst>
              </a:tr>
              <a:tr h="959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350" dirty="0">
                          <a:effectLst/>
                        </a:rPr>
                        <a:t>указательные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700" dirty="0">
                          <a:effectLst/>
                        </a:rPr>
                        <a:t>здесь, там, тут, оттуда, тогда, оттого, потому, туда, сюда, тогда, так, поэтому, затем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extLst>
                  <a:ext uri="{0D108BD9-81ED-4DB2-BD59-A6C34878D82A}">
                    <a16:rowId xmlns:a16="http://schemas.microsoft.com/office/drawing/2014/main" val="335214632"/>
                  </a:ext>
                </a:extLst>
              </a:tr>
              <a:tr h="668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350">
                          <a:effectLst/>
                        </a:rPr>
                        <a:t>вопросительно-относительные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700">
                          <a:effectLst/>
                        </a:rPr>
                        <a:t>где, куда, когда, зачем, как, почему, отчего, откуда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extLst>
                  <a:ext uri="{0D108BD9-81ED-4DB2-BD59-A6C34878D82A}">
                    <a16:rowId xmlns:a16="http://schemas.microsoft.com/office/drawing/2014/main" val="4014252379"/>
                  </a:ext>
                </a:extLst>
              </a:tr>
              <a:tr h="668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350">
                          <a:effectLst/>
                        </a:rPr>
                        <a:t>неопределённые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700">
                          <a:effectLst/>
                        </a:rPr>
                        <a:t>где-то, когда-то, кое-где, кое-как, куда-то, куда-нибудь, почему-либо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extLst>
                  <a:ext uri="{0D108BD9-81ED-4DB2-BD59-A6C34878D82A}">
                    <a16:rowId xmlns:a16="http://schemas.microsoft.com/office/drawing/2014/main" val="2811694073"/>
                  </a:ext>
                </a:extLst>
              </a:tr>
              <a:tr h="378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350">
                          <a:effectLst/>
                        </a:rPr>
                        <a:t>определительные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700">
                          <a:effectLst/>
                        </a:rPr>
                        <a:t>везде, всюду, всегда, иногда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extLst>
                  <a:ext uri="{0D108BD9-81ED-4DB2-BD59-A6C34878D82A}">
                    <a16:rowId xmlns:a16="http://schemas.microsoft.com/office/drawing/2014/main" val="4278496700"/>
                  </a:ext>
                </a:extLst>
              </a:tr>
              <a:tr h="7132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350">
                          <a:effectLst/>
                        </a:rPr>
                        <a:t>отрицательные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700" dirty="0">
                          <a:effectLst/>
                        </a:rPr>
                        <a:t>нигде, никуда, никогда, негде, ниоткуда, никак, некуда, некогда, неоткуда, незачем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725" marR="85725" marT="47625" marB="47625"/>
                </a:tc>
                <a:extLst>
                  <a:ext uri="{0D108BD9-81ED-4DB2-BD59-A6C34878D82A}">
                    <a16:rowId xmlns:a16="http://schemas.microsoft.com/office/drawing/2014/main" val="325281861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9E398F-B168-448A-8356-869C66639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4" y="5003251"/>
            <a:ext cx="8304444" cy="13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4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6407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C07ECC-F557-47CF-90C3-2CD63C7A9D44}"/>
              </a:ext>
            </a:extLst>
          </p:cNvPr>
          <p:cNvSpPr/>
          <p:nvPr/>
        </p:nvSpPr>
        <p:spPr>
          <a:xfrm>
            <a:off x="1475656" y="450673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предложениях найдите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B3F317-C20E-4365-94C6-9638BD438C11}"/>
              </a:ext>
            </a:extLst>
          </p:cNvPr>
          <p:cNvSpPr/>
          <p:nvPr/>
        </p:nvSpPr>
        <p:spPr>
          <a:xfrm>
            <a:off x="457472" y="1484788"/>
            <a:ext cx="648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боги, подобно людям,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Несли бремя и муки тяжкого труда,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Великим был тяжкий труд богов,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Трудной была работа, и велико было страдание.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889DE7-4F96-4B23-9C06-D96C80FCC29C}"/>
              </a:ext>
            </a:extLst>
          </p:cNvPr>
          <p:cNvSpPr/>
          <p:nvPr/>
        </p:nvSpPr>
        <p:spPr>
          <a:xfrm>
            <a:off x="2286000" y="1139117"/>
            <a:ext cx="7315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определите наречия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105805-633B-412B-96EB-B3E6F80AE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76" y="3914760"/>
            <a:ext cx="4737856" cy="24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2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20592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4282" y="1285860"/>
            <a:ext cx="89297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87448A-DC32-469E-A6D1-05315146D41C}"/>
              </a:ext>
            </a:extLst>
          </p:cNvPr>
          <p:cNvSpPr/>
          <p:nvPr/>
        </p:nvSpPr>
        <p:spPr>
          <a:xfrm>
            <a:off x="2483768" y="347001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Проверь</a:t>
            </a:r>
            <a:r>
              <a:rPr lang="kk-K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себя!</a:t>
            </a: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3CD6B0-7AEB-4C7D-912C-B98EF1FD80E2}"/>
              </a:ext>
            </a:extLst>
          </p:cNvPr>
          <p:cNvSpPr/>
          <p:nvPr/>
        </p:nvSpPr>
        <p:spPr>
          <a:xfrm>
            <a:off x="611559" y="1196603"/>
            <a:ext cx="81632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(вопросительное наречие)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подобно (наречие образа действия)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 (наречие образа действия)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Шынар\Desktop\Без названия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2828104" cy="28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100820" y="6407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179512" y="1556792"/>
            <a:ext cx="873507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 ключевым словом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цивилизация</a:t>
            </a:r>
          </a:p>
        </p:txBody>
      </p:sp>
      <p:pic>
        <p:nvPicPr>
          <p:cNvPr id="7170" name="Picture 2" descr="C:\Users\Шынар\Desktop\1581672935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F4F704-9D89-45B6-877F-E2E2FB7825BC}"/>
              </a:ext>
            </a:extLst>
          </p:cNvPr>
          <p:cNvSpPr/>
          <p:nvPr/>
        </p:nvSpPr>
        <p:spPr>
          <a:xfrm>
            <a:off x="1835696" y="448378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8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89344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991137" y="404664"/>
            <a:ext cx="3540413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Примерный ответ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556792"/>
            <a:ext cx="7435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385F61-BDD9-4E1A-A591-A0D192C3119D}"/>
              </a:ext>
            </a:extLst>
          </p:cNvPr>
          <p:cNvSpPr/>
          <p:nvPr/>
        </p:nvSpPr>
        <p:spPr>
          <a:xfrm>
            <a:off x="457472" y="1556791"/>
            <a:ext cx="8497184" cy="3179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Цивилизация</a:t>
            </a:r>
          </a:p>
          <a:p>
            <a:pPr marL="514350" indent="-514350">
              <a:lnSpc>
                <a:spcPct val="115000"/>
              </a:lnSpc>
              <a:spcBef>
                <a:spcPts val="290"/>
              </a:spcBef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Древняя, высокоразвитая</a:t>
            </a:r>
          </a:p>
          <a:p>
            <a:pPr marL="514350" indent="-514350">
              <a:lnSpc>
                <a:spcPct val="115000"/>
              </a:lnSpc>
              <a:spcBef>
                <a:spcPts val="290"/>
              </a:spcBef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Возрождается, развивается, прогрессирует</a:t>
            </a:r>
          </a:p>
          <a:p>
            <a:pPr marL="514350" indent="-514350">
              <a:lnSpc>
                <a:spcPct val="115000"/>
              </a:lnSpc>
              <a:spcBef>
                <a:spcPts val="290"/>
              </a:spcBef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цивилизация возникла там, где климат был менее суровым.</a:t>
            </a:r>
          </a:p>
          <a:p>
            <a:pPr marL="514350" indent="-514350">
              <a:lnSpc>
                <a:spcPct val="115000"/>
              </a:lnSpc>
              <a:spcBef>
                <a:spcPts val="290"/>
              </a:spcBef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347805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44118" y="124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626277" y="339090"/>
            <a:ext cx="2585215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 урока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075" y="2136339"/>
            <a:ext cx="8087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B1F0BF-462E-4C20-B53A-5918FC7D3BAC}"/>
              </a:ext>
            </a:extLst>
          </p:cNvPr>
          <p:cNvSpPr/>
          <p:nvPr/>
        </p:nvSpPr>
        <p:spPr>
          <a:xfrm>
            <a:off x="457472" y="1484786"/>
            <a:ext cx="8253562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узнали: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цивилизации шумеров;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определили основную мысль и цель  текста;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определили виды наречий;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ли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4958CA-D0C9-4467-8992-D5A6CA47CC9E}"/>
              </a:ext>
            </a:extLst>
          </p:cNvPr>
          <p:cNvSpPr/>
          <p:nvPr/>
        </p:nvSpPr>
        <p:spPr>
          <a:xfrm>
            <a:off x="827584" y="692697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Вы узнаете: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цивилизации шумеров;</a:t>
            </a:r>
          </a:p>
          <a:p>
            <a:pPr>
              <a:spcAft>
                <a:spcPts val="0"/>
              </a:spcAft>
            </a:pPr>
            <a:r>
              <a:rPr lang="kk-KZ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Вы </a:t>
            </a:r>
            <a:r>
              <a:rPr lang="kk-K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сможете</a:t>
            </a:r>
            <a:r>
              <a:rPr lang="kk-KZ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: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определить основную мысль и цель  текста;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определить виды наречий;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составить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синквейн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4" cstate="print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531667" y="339090"/>
            <a:ext cx="2151250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kk-KZ" altLang="ru-RU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alt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44145"/>
              </p:ext>
            </p:extLst>
          </p:nvPr>
        </p:nvGraphicFramePr>
        <p:xfrm>
          <a:off x="1635394" y="1484784"/>
          <a:ext cx="587321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Точечный рисунок" r:id="rId5" imgW="5276190" imgH="3438095" progId="PBrush">
                  <p:embed/>
                </p:oleObj>
              </mc:Choice>
              <mc:Fallback>
                <p:oleObj name="Точечный рисунок" r:id="rId5" imgW="5276190" imgH="3438095" progId="PBrus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394" y="1484784"/>
                        <a:ext cx="5873211" cy="4248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45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583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357166"/>
            <a:ext cx="8090068" cy="571504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44">
            <a:extLst>
              <a:ext uri="{FF2B5EF4-FFF2-40B4-BE49-F238E27FC236}">
                <a16:creationId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-68086" y="250619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ID" sz="2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64441"/>
            <a:ext cx="3419872" cy="28951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348" y="1142281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Перемена, перемена,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бегать и играть,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нельзя и забывать,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когда звенит звонок,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зовёт всех на урок.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опаздывать нельзя,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Побыстрее в ZOOM, друзья!</a:t>
            </a:r>
          </a:p>
        </p:txBody>
      </p:sp>
    </p:spTree>
    <p:extLst>
      <p:ext uri="{BB962C8B-B14F-4D97-AF65-F5344CB8AC3E}">
        <p14:creationId xmlns:p14="http://schemas.microsoft.com/office/powerpoint/2010/main" val="333634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204842" y="1141315"/>
            <a:ext cx="8735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827576-96EA-4BE8-B9E6-33FF5840161C}"/>
              </a:ext>
            </a:extLst>
          </p:cNvPr>
          <p:cNvSpPr/>
          <p:nvPr/>
        </p:nvSpPr>
        <p:spPr>
          <a:xfrm>
            <a:off x="457472" y="1340795"/>
            <a:ext cx="7733576" cy="325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Рисунки</a:t>
            </a:r>
          </a:p>
          <a:p>
            <a:pPr marL="457200" indent="-45720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Значки</a:t>
            </a:r>
          </a:p>
          <a:p>
            <a:pPr marL="457200" indent="-45720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Глиняная дощечка</a:t>
            </a:r>
          </a:p>
          <a:p>
            <a:pPr marL="457200" indent="-45720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Лук</a:t>
            </a:r>
          </a:p>
          <a:p>
            <a:pPr marL="457200" indent="-45720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Плуг</a:t>
            </a:r>
          </a:p>
          <a:p>
            <a:pPr marL="457200" indent="-457200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Колесо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78403"/>
            <a:ext cx="5081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Ключевые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слова и фразы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Шынар\Desktop\Без назва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53" y="1602980"/>
            <a:ext cx="3044353" cy="2873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0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17951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1" y="1154341"/>
            <a:ext cx="859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0" y="1628507"/>
            <a:ext cx="878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472" y="1154342"/>
            <a:ext cx="850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EC890-6217-4CF3-95D8-82061301A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8" y="1268760"/>
            <a:ext cx="3659057" cy="2049072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B7827B-9739-4C97-B45A-91766E272844}"/>
              </a:ext>
            </a:extLst>
          </p:cNvPr>
          <p:cNvSpPr/>
          <p:nvPr/>
        </p:nvSpPr>
        <p:spPr>
          <a:xfrm>
            <a:off x="372082" y="371024"/>
            <a:ext cx="781896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Спрогнозируйте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тему урока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753" y="3774176"/>
            <a:ext cx="6290558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такие шумеры?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зарождалась письменность?</a:t>
            </a:r>
          </a:p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чём говорят рисунки?</a:t>
            </a:r>
          </a:p>
        </p:txBody>
      </p:sp>
      <p:pic>
        <p:nvPicPr>
          <p:cNvPr id="3074" name="Picture 2" descr="C:\Users\Шынар\Desktop\Без названия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0809"/>
            <a:ext cx="3660998" cy="20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7146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34458" y="92867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58" y="1844824"/>
            <a:ext cx="7756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974329-6E2A-4508-9A5A-8053F2CA30F6}"/>
              </a:ext>
            </a:extLst>
          </p:cNvPr>
          <p:cNvSpPr/>
          <p:nvPr/>
        </p:nvSpPr>
        <p:spPr>
          <a:xfrm>
            <a:off x="364795" y="1500274"/>
            <a:ext cx="850264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kk-K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урока:«Первыми были шумеры»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003" y="378403"/>
            <a:ext cx="3648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Примерные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ответы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6721" y="2708920"/>
            <a:ext cx="6290558" cy="264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Шумеры – древнее население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первыми изобрели письменность?</a:t>
            </a:r>
          </a:p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Рисунки говорят о цивилизации?</a:t>
            </a:r>
          </a:p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098" name="Picture 2" descr="C:\Users\Шынар\Desktop\Без названия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78" y="4887318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20608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192" y="1988840"/>
            <a:ext cx="8333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0BA90B-0608-4113-822D-AED993ABFC8A}"/>
              </a:ext>
            </a:extLst>
          </p:cNvPr>
          <p:cNvSpPr/>
          <p:nvPr/>
        </p:nvSpPr>
        <p:spPr>
          <a:xfrm>
            <a:off x="1979712" y="310692"/>
            <a:ext cx="518457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 интересно!</a:t>
            </a:r>
            <a:endParaRPr lang="ru-RU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9E2CD9-CFCE-4E6E-A3F7-8EC978227BF7}"/>
              </a:ext>
            </a:extLst>
          </p:cNvPr>
          <p:cNvSpPr/>
          <p:nvPr/>
        </p:nvSpPr>
        <p:spPr>
          <a:xfrm>
            <a:off x="644252" y="1168235"/>
            <a:ext cx="7443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Шумеры </a:t>
            </a:r>
            <a:r>
              <a:rPr lang="ru-RU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древнее население Южной Месопотамии (современный Ирак), говорившее на шумерском языке. С шумерами традиционно связывается возникновение цивилизации, появление письменности.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https://ds44.edu.korolev.ru/wp-content/uploads/sites/91/2020/05/kidcomclub_20171216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4003054" cy="24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0" y="-7146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34458" y="92867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458" y="1844824"/>
            <a:ext cx="7756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E91DC9-0416-4C96-A4FF-C502BE36D172}"/>
              </a:ext>
            </a:extLst>
          </p:cNvPr>
          <p:cNvSpPr/>
          <p:nvPr/>
        </p:nvSpPr>
        <p:spPr>
          <a:xfrm>
            <a:off x="-328561" y="294946"/>
            <a:ext cx="8519609" cy="1056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Прочитайте. Определите</a:t>
            </a:r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основную </a:t>
            </a: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мысль</a:t>
            </a:r>
            <a:r>
              <a:rPr lang="kk-KZ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цель текста.</a:t>
            </a:r>
            <a:endParaRPr lang="ru-RU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A94D1BE-B2BC-4342-8444-CC2BE6AF905D}"/>
              </a:ext>
            </a:extLst>
          </p:cNvPr>
          <p:cNvSpPr/>
          <p:nvPr/>
        </p:nvSpPr>
        <p:spPr>
          <a:xfrm>
            <a:off x="619189" y="1552609"/>
            <a:ext cx="7900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Шумеры первыми придумали, как записать</a:t>
            </a:r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слова и мысли. </a:t>
            </a:r>
            <a:r>
              <a:rPr lang="ru-RU" sz="2400" b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Сначала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они делали это при помощи рисунков. Потом рисунки превратились в значки. Их наносили на сырую глиняную дощечку, и значки были похожи на маленькие клинышки. </a:t>
            </a:r>
            <a:r>
              <a:rPr lang="ru-RU" sz="2400" b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 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произошло название письма – клинопись. </a:t>
            </a:r>
            <a:r>
              <a:rPr lang="ru-RU" sz="2400" b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Скоро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учёным удалось прочесть дощечки с клинописью. Оказалось, что тысячи лет тому назад шумеры знали математику и астрономию. Их жрецы уже </a:t>
            </a:r>
            <a:r>
              <a:rPr lang="ru-RU" sz="2400" b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тогда 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наблюдали за солнцем и звёздами со священных башен-храмов – зиккуратов.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121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 cstate="print"/>
          <a:srcRect l="11757" r="11484"/>
          <a:stretch/>
        </p:blipFill>
        <p:spPr bwMode="auto">
          <a:xfrm>
            <a:off x="-26930" y="0"/>
            <a:ext cx="9160290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79511" y="1052736"/>
            <a:ext cx="85952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192" y="1988840"/>
            <a:ext cx="8333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BA78DB-7214-4C02-91EE-D31E9D33B125}"/>
              </a:ext>
            </a:extLst>
          </p:cNvPr>
          <p:cNvSpPr/>
          <p:nvPr/>
        </p:nvSpPr>
        <p:spPr>
          <a:xfrm>
            <a:off x="369235" y="1151878"/>
            <a:ext cx="8369645" cy="48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Шумеры </a:t>
            </a:r>
            <a:r>
              <a:rPr lang="ru-RU" sz="2400" b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посчитали, сколько в году дней. Они разделили год на двенадцать месяцев, неделю – на семь дней, </a:t>
            </a:r>
            <a:r>
              <a:rPr lang="ru-RU" sz="28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определили</a:t>
            </a:r>
            <a:r>
              <a:rPr lang="ru-RU" sz="24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в сутках двадцать четыре часа, а в часе шестьдесят минут.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9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Ученые нашли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шумерских текстов, содержание которых поразило историков.  Оказывается, именно шумеры изобрели лук, плуг и колесо. Они первыми начали выращивать пшеницу, лён, горох и виноград.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удивила учёных литература шумеров. Это шумеры придумали рассказ о сотворении человека из глины, о дереве познания добра и зла, они впервые описали и Всемирный потоп.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97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565</Words>
  <Application>Microsoft Office PowerPoint</Application>
  <PresentationFormat>Экран (4:3)</PresentationFormat>
  <Paragraphs>131</Paragraphs>
  <Slides>21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Comfortaa</vt:lpstr>
      <vt:lpstr>Open Sans</vt:lpstr>
      <vt:lpstr>Tahoma</vt:lpstr>
      <vt:lpstr>Times New Roman</vt:lpstr>
      <vt:lpstr>Wingdings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115</cp:revision>
  <dcterms:created xsi:type="dcterms:W3CDTF">2020-07-18T05:19:20Z</dcterms:created>
  <dcterms:modified xsi:type="dcterms:W3CDTF">2024-12-11T12:25:29Z</dcterms:modified>
</cp:coreProperties>
</file>