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99" r:id="rId3"/>
    <p:sldId id="291" r:id="rId4"/>
    <p:sldId id="303" r:id="rId5"/>
    <p:sldId id="312" r:id="rId6"/>
    <p:sldId id="306" r:id="rId7"/>
    <p:sldId id="317" r:id="rId8"/>
    <p:sldId id="318" r:id="rId9"/>
    <p:sldId id="320" r:id="rId10"/>
    <p:sldId id="316" r:id="rId11"/>
    <p:sldId id="323" r:id="rId12"/>
    <p:sldId id="307" r:id="rId13"/>
    <p:sldId id="308" r:id="rId14"/>
    <p:sldId id="309" r:id="rId15"/>
    <p:sldId id="310" r:id="rId16"/>
    <p:sldId id="259" r:id="rId17"/>
    <p:sldId id="301" r:id="rId18"/>
    <p:sldId id="315" r:id="rId19"/>
    <p:sldId id="324" r:id="rId20"/>
    <p:sldId id="321" r:id="rId21"/>
    <p:sldId id="297" r:id="rId22"/>
    <p:sldId id="298" r:id="rId23"/>
    <p:sldId id="313" r:id="rId24"/>
    <p:sldId id="26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>
        <p:scale>
          <a:sx n="94" d="100"/>
          <a:sy n="94" d="100"/>
        </p:scale>
        <p:origin x="93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CCCE6-EA77-472F-9228-89409517A32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97D3D889-16AF-4F6B-BE73-CA091D9AF8F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ЧАСТИЦА</a:t>
          </a:r>
          <a:endParaRPr lang="ru-KZ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5096A2-6D75-4DFE-834C-7A364D0122C7}" type="parTrans" cxnId="{1343F286-0B05-4D4C-8E01-DE9BBC67CCFD}">
      <dgm:prSet/>
      <dgm:spPr/>
      <dgm:t>
        <a:bodyPr/>
        <a:lstStyle/>
        <a:p>
          <a:endParaRPr lang="ru-KZ"/>
        </a:p>
      </dgm:t>
    </dgm:pt>
    <dgm:pt modelId="{7C02F01F-5FA4-4113-B72F-2ED8B792C25C}" type="sibTrans" cxnId="{1343F286-0B05-4D4C-8E01-DE9BBC67CCFD}">
      <dgm:prSet/>
      <dgm:spPr/>
      <dgm:t>
        <a:bodyPr/>
        <a:lstStyle/>
        <a:p>
          <a:endParaRPr lang="ru-KZ"/>
        </a:p>
      </dgm:t>
    </dgm:pt>
    <dgm:pt modelId="{6CE7C371-AD0E-4BA4-8CC0-28AE78796A1A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изменяется</a:t>
          </a:r>
          <a:endParaRPr lang="ru-KZ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4A0835-C7ED-47F6-813E-2B54749B08BD}" type="parTrans" cxnId="{1D1750E0-C65F-419B-A0BD-B0347ECE9718}">
      <dgm:prSet/>
      <dgm:spPr/>
      <dgm:t>
        <a:bodyPr/>
        <a:lstStyle/>
        <a:p>
          <a:endParaRPr lang="ru-KZ" dirty="0"/>
        </a:p>
      </dgm:t>
    </dgm:pt>
    <dgm:pt modelId="{03B143D4-10F7-4D0B-B84E-B9B050F5BAB5}" type="sibTrans" cxnId="{1D1750E0-C65F-419B-A0BD-B0347ECE9718}">
      <dgm:prSet/>
      <dgm:spPr/>
      <dgm:t>
        <a:bodyPr/>
        <a:lstStyle/>
        <a:p>
          <a:endParaRPr lang="ru-KZ"/>
        </a:p>
      </dgm:t>
    </dgm:pt>
    <dgm:pt modelId="{A539BF60-212E-4703-932F-36A2B45AF7D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является членом предложения</a:t>
          </a:r>
          <a:endParaRPr lang="ru-KZ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394564-2925-4ED7-B066-4A696CF71650}" type="parTrans" cxnId="{B0635E03-2B7E-4E10-8E45-22F54416DAF9}">
      <dgm:prSet/>
      <dgm:spPr/>
      <dgm:t>
        <a:bodyPr/>
        <a:lstStyle/>
        <a:p>
          <a:endParaRPr lang="ru-KZ" dirty="0"/>
        </a:p>
      </dgm:t>
    </dgm:pt>
    <dgm:pt modelId="{5E50FFC8-6C5F-4317-98E7-240932C9E537}" type="sibTrans" cxnId="{B0635E03-2B7E-4E10-8E45-22F54416DAF9}">
      <dgm:prSet/>
      <dgm:spPr/>
      <dgm:t>
        <a:bodyPr/>
        <a:lstStyle/>
        <a:p>
          <a:endParaRPr lang="ru-KZ"/>
        </a:p>
      </dgm:t>
    </dgm:pt>
    <dgm:pt modelId="{47BC76C5-1121-4072-BF01-B5BA661F5230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Нельзя поставить вопрос</a:t>
          </a:r>
          <a:endParaRPr lang="ru-KZ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305DE0-9E6E-4CF3-B2C7-1977A8529F33}" type="parTrans" cxnId="{ED9CB9A4-3912-4289-992A-9A44BD55D813}">
      <dgm:prSet/>
      <dgm:spPr/>
      <dgm:t>
        <a:bodyPr/>
        <a:lstStyle/>
        <a:p>
          <a:endParaRPr lang="ru-KZ" dirty="0"/>
        </a:p>
      </dgm:t>
    </dgm:pt>
    <dgm:pt modelId="{B8C07208-1855-4EE9-9B87-0462CF5F6E81}" type="sibTrans" cxnId="{ED9CB9A4-3912-4289-992A-9A44BD55D813}">
      <dgm:prSet/>
      <dgm:spPr/>
      <dgm:t>
        <a:bodyPr/>
        <a:lstStyle/>
        <a:p>
          <a:endParaRPr lang="ru-KZ"/>
        </a:p>
      </dgm:t>
    </dgm:pt>
    <dgm:pt modelId="{BC5C3998-6DDB-4039-B178-FE823474B1F7}">
      <dgm:prSet phldrT="[Текст]" phldr="1"/>
      <dgm:spPr/>
      <dgm:t>
        <a:bodyPr/>
        <a:lstStyle/>
        <a:p>
          <a:endParaRPr lang="ru-KZ"/>
        </a:p>
      </dgm:t>
    </dgm:pt>
    <dgm:pt modelId="{EE5D2FEF-D729-489D-8127-7447451DB281}" type="parTrans" cxnId="{4398F4B5-D19F-45BA-9724-92E301CDEC24}">
      <dgm:prSet/>
      <dgm:spPr/>
      <dgm:t>
        <a:bodyPr/>
        <a:lstStyle/>
        <a:p>
          <a:endParaRPr lang="ru-KZ"/>
        </a:p>
      </dgm:t>
    </dgm:pt>
    <dgm:pt modelId="{D4FBE1BD-5457-424E-8419-D7CF83A38BFF}" type="sibTrans" cxnId="{4398F4B5-D19F-45BA-9724-92E301CDEC24}">
      <dgm:prSet/>
      <dgm:spPr/>
      <dgm:t>
        <a:bodyPr/>
        <a:lstStyle/>
        <a:p>
          <a:endParaRPr lang="ru-KZ"/>
        </a:p>
      </dgm:t>
    </dgm:pt>
    <dgm:pt modelId="{59BBE805-0E22-43E5-894B-92702CA26D97}">
      <dgm:prSet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Придаёт различные оттенки значений словам, предложениям</a:t>
          </a:r>
          <a:endParaRPr lang="ru-KZ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14F701-A06E-40DE-8760-DCAEBBA5C601}" type="parTrans" cxnId="{22CDC6E3-58E6-46BA-A6F4-AE5C9A8687F8}">
      <dgm:prSet/>
      <dgm:spPr/>
      <dgm:t>
        <a:bodyPr/>
        <a:lstStyle/>
        <a:p>
          <a:endParaRPr lang="ru-KZ" dirty="0"/>
        </a:p>
      </dgm:t>
    </dgm:pt>
    <dgm:pt modelId="{A3DB0D32-57F3-44CD-A6B1-F75452636AD4}" type="sibTrans" cxnId="{22CDC6E3-58E6-46BA-A6F4-AE5C9A8687F8}">
      <dgm:prSet/>
      <dgm:spPr/>
      <dgm:t>
        <a:bodyPr/>
        <a:lstStyle/>
        <a:p>
          <a:endParaRPr lang="ru-KZ"/>
        </a:p>
      </dgm:t>
    </dgm:pt>
    <dgm:pt modelId="{C6EF2130-3A97-4474-9485-95D08D843DA5}">
      <dgm:prSet/>
      <dgm:spPr/>
      <dgm:t>
        <a:bodyPr/>
        <a:lstStyle/>
        <a:p>
          <a:endParaRPr lang="ru-RU"/>
        </a:p>
      </dgm:t>
    </dgm:pt>
    <dgm:pt modelId="{1E8A0BB0-5EAC-4C76-A116-BB2D2660EEA1}" type="parTrans" cxnId="{53971BF1-007B-40FE-A7C1-490D860C6CEE}">
      <dgm:prSet/>
      <dgm:spPr/>
      <dgm:t>
        <a:bodyPr/>
        <a:lstStyle/>
        <a:p>
          <a:endParaRPr lang="ru-KZ"/>
        </a:p>
      </dgm:t>
    </dgm:pt>
    <dgm:pt modelId="{E565D8E6-5811-4BD3-8CD1-73646C998545}" type="sibTrans" cxnId="{53971BF1-007B-40FE-A7C1-490D860C6CEE}">
      <dgm:prSet/>
      <dgm:spPr/>
      <dgm:t>
        <a:bodyPr/>
        <a:lstStyle/>
        <a:p>
          <a:endParaRPr lang="ru-KZ"/>
        </a:p>
      </dgm:t>
    </dgm:pt>
    <dgm:pt modelId="{F8583AE3-55CA-4019-88C1-060A5DBE54F7}">
      <dgm:prSet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Служебная часть речи</a:t>
          </a:r>
        </a:p>
      </dgm:t>
    </dgm:pt>
    <dgm:pt modelId="{80DEC13A-AEDC-4AB2-94FF-E0FC8B96ABBB}" type="parTrans" cxnId="{12201C2C-2E1F-479B-93DF-FDE3B6B69BC2}">
      <dgm:prSet/>
      <dgm:spPr/>
      <dgm:t>
        <a:bodyPr/>
        <a:lstStyle/>
        <a:p>
          <a:endParaRPr lang="ru-KZ" dirty="0"/>
        </a:p>
      </dgm:t>
    </dgm:pt>
    <dgm:pt modelId="{C6ADE97A-8F15-4D86-BB59-679C5FCCF937}" type="sibTrans" cxnId="{12201C2C-2E1F-479B-93DF-FDE3B6B69BC2}">
      <dgm:prSet/>
      <dgm:spPr/>
      <dgm:t>
        <a:bodyPr/>
        <a:lstStyle/>
        <a:p>
          <a:endParaRPr lang="ru-KZ"/>
        </a:p>
      </dgm:t>
    </dgm:pt>
    <dgm:pt modelId="{FD13E980-2CCF-434B-8C85-4A187A39AD8D}" type="pres">
      <dgm:prSet presAssocID="{321CCCE6-EA77-472F-9228-89409517A32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240457-DA96-4A99-B993-E2E612ABBCB2}" type="pres">
      <dgm:prSet presAssocID="{97D3D889-16AF-4F6B-BE73-CA091D9AF8F4}" presName="centerShape" presStyleLbl="node0" presStyleIdx="0" presStyleCnt="1"/>
      <dgm:spPr/>
      <dgm:t>
        <a:bodyPr/>
        <a:lstStyle/>
        <a:p>
          <a:endParaRPr lang="ru-RU"/>
        </a:p>
      </dgm:t>
    </dgm:pt>
    <dgm:pt modelId="{48EE3773-3952-4E29-A2F6-CDB40A3C92B5}" type="pres">
      <dgm:prSet presAssocID="{0A4A0835-C7ED-47F6-813E-2B54749B08BD}" presName="Name9" presStyleLbl="parChTrans1D2" presStyleIdx="0" presStyleCnt="5"/>
      <dgm:spPr/>
      <dgm:t>
        <a:bodyPr/>
        <a:lstStyle/>
        <a:p>
          <a:endParaRPr lang="ru-RU"/>
        </a:p>
      </dgm:t>
    </dgm:pt>
    <dgm:pt modelId="{AE3958B0-796D-480A-AC01-4EAF000B9A06}" type="pres">
      <dgm:prSet presAssocID="{0A4A0835-C7ED-47F6-813E-2B54749B08BD}" presName="connTx" presStyleLbl="parChTrans1D2" presStyleIdx="0" presStyleCnt="5"/>
      <dgm:spPr/>
      <dgm:t>
        <a:bodyPr/>
        <a:lstStyle/>
        <a:p>
          <a:endParaRPr lang="ru-RU"/>
        </a:p>
      </dgm:t>
    </dgm:pt>
    <dgm:pt modelId="{CF196C2D-6F13-4E71-8ED5-712DBCA7C6EA}" type="pres">
      <dgm:prSet presAssocID="{6CE7C371-AD0E-4BA4-8CC0-28AE78796A1A}" presName="node" presStyleLbl="node1" presStyleIdx="0" presStyleCnt="5" custScaleX="125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7021B-A080-4DEF-9B14-E2FFE4DDF92B}" type="pres">
      <dgm:prSet presAssocID="{57394564-2925-4ED7-B066-4A696CF71650}" presName="Name9" presStyleLbl="parChTrans1D2" presStyleIdx="1" presStyleCnt="5"/>
      <dgm:spPr/>
      <dgm:t>
        <a:bodyPr/>
        <a:lstStyle/>
        <a:p>
          <a:endParaRPr lang="ru-RU"/>
        </a:p>
      </dgm:t>
    </dgm:pt>
    <dgm:pt modelId="{0DA4F5B9-72E0-496D-AB2D-4F395EAEA3A5}" type="pres">
      <dgm:prSet presAssocID="{57394564-2925-4ED7-B066-4A696CF71650}" presName="connTx" presStyleLbl="parChTrans1D2" presStyleIdx="1" presStyleCnt="5"/>
      <dgm:spPr/>
      <dgm:t>
        <a:bodyPr/>
        <a:lstStyle/>
        <a:p>
          <a:endParaRPr lang="ru-RU"/>
        </a:p>
      </dgm:t>
    </dgm:pt>
    <dgm:pt modelId="{7F5DB552-5450-417D-A7FD-633BD23EB942}" type="pres">
      <dgm:prSet presAssocID="{A539BF60-212E-4703-932F-36A2B45AF7D4}" presName="node" presStyleLbl="node1" presStyleIdx="1" presStyleCnt="5" custScaleX="1497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F72CA-23B3-4124-886C-4984D39ED170}" type="pres">
      <dgm:prSet presAssocID="{0814F701-A06E-40DE-8760-DCAEBBA5C601}" presName="Name9" presStyleLbl="parChTrans1D2" presStyleIdx="2" presStyleCnt="5"/>
      <dgm:spPr/>
      <dgm:t>
        <a:bodyPr/>
        <a:lstStyle/>
        <a:p>
          <a:endParaRPr lang="ru-RU"/>
        </a:p>
      </dgm:t>
    </dgm:pt>
    <dgm:pt modelId="{0402129A-77CF-4635-911C-6636C84E6C62}" type="pres">
      <dgm:prSet presAssocID="{0814F701-A06E-40DE-8760-DCAEBBA5C601}" presName="connTx" presStyleLbl="parChTrans1D2" presStyleIdx="2" presStyleCnt="5"/>
      <dgm:spPr/>
      <dgm:t>
        <a:bodyPr/>
        <a:lstStyle/>
        <a:p>
          <a:endParaRPr lang="ru-RU"/>
        </a:p>
      </dgm:t>
    </dgm:pt>
    <dgm:pt modelId="{8E67E3BC-88ED-4CAB-AB5F-AE8BE5C4FD30}" type="pres">
      <dgm:prSet presAssocID="{59BBE805-0E22-43E5-894B-92702CA26D97}" presName="node" presStyleLbl="node1" presStyleIdx="2" presStyleCnt="5" custScaleX="145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13D030-E369-47CC-A740-0629314F4FD8}" type="pres">
      <dgm:prSet presAssocID="{C1305DE0-9E6E-4CF3-B2C7-1977A8529F33}" presName="Name9" presStyleLbl="parChTrans1D2" presStyleIdx="3" presStyleCnt="5"/>
      <dgm:spPr/>
      <dgm:t>
        <a:bodyPr/>
        <a:lstStyle/>
        <a:p>
          <a:endParaRPr lang="ru-RU"/>
        </a:p>
      </dgm:t>
    </dgm:pt>
    <dgm:pt modelId="{8113BFE0-7B85-43E2-B40C-A6EF91B3C185}" type="pres">
      <dgm:prSet presAssocID="{C1305DE0-9E6E-4CF3-B2C7-1977A8529F33}" presName="connTx" presStyleLbl="parChTrans1D2" presStyleIdx="3" presStyleCnt="5"/>
      <dgm:spPr/>
      <dgm:t>
        <a:bodyPr/>
        <a:lstStyle/>
        <a:p>
          <a:endParaRPr lang="ru-RU"/>
        </a:p>
      </dgm:t>
    </dgm:pt>
    <dgm:pt modelId="{7B1A1F0F-F88C-4FC4-BB01-2DDBE04A973F}" type="pres">
      <dgm:prSet presAssocID="{47BC76C5-1121-4072-BF01-B5BA661F5230}" presName="node" presStyleLbl="node1" presStyleIdx="3" presStyleCnt="5" custScaleX="138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54A7F-9967-4D5F-A45D-A07393901D28}" type="pres">
      <dgm:prSet presAssocID="{80DEC13A-AEDC-4AB2-94FF-E0FC8B96ABBB}" presName="Name9" presStyleLbl="parChTrans1D2" presStyleIdx="4" presStyleCnt="5"/>
      <dgm:spPr/>
      <dgm:t>
        <a:bodyPr/>
        <a:lstStyle/>
        <a:p>
          <a:endParaRPr lang="ru-RU"/>
        </a:p>
      </dgm:t>
    </dgm:pt>
    <dgm:pt modelId="{307B8CCA-33A2-4E77-A8C3-0654C3EB28CC}" type="pres">
      <dgm:prSet presAssocID="{80DEC13A-AEDC-4AB2-94FF-E0FC8B96ABBB}" presName="connTx" presStyleLbl="parChTrans1D2" presStyleIdx="4" presStyleCnt="5"/>
      <dgm:spPr/>
      <dgm:t>
        <a:bodyPr/>
        <a:lstStyle/>
        <a:p>
          <a:endParaRPr lang="ru-RU"/>
        </a:p>
      </dgm:t>
    </dgm:pt>
    <dgm:pt modelId="{84A88FC7-F235-48C6-9948-C4BA6E856CBA}" type="pres">
      <dgm:prSet presAssocID="{F8583AE3-55CA-4019-88C1-060A5DBE54F7}" presName="node" presStyleLbl="node1" presStyleIdx="4" presStyleCnt="5" custScaleX="154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225005-0249-4D04-9DCB-D974E2F92469}" type="presOf" srcId="{321CCCE6-EA77-472F-9228-89409517A32D}" destId="{FD13E980-2CCF-434B-8C85-4A187A39AD8D}" srcOrd="0" destOrd="0" presId="urn:microsoft.com/office/officeart/2005/8/layout/radial1"/>
    <dgm:cxn modelId="{0208D9A5-B1F3-4DC6-9D77-BF5CDDF9EFA4}" type="presOf" srcId="{6CE7C371-AD0E-4BA4-8CC0-28AE78796A1A}" destId="{CF196C2D-6F13-4E71-8ED5-712DBCA7C6EA}" srcOrd="0" destOrd="0" presId="urn:microsoft.com/office/officeart/2005/8/layout/radial1"/>
    <dgm:cxn modelId="{53E2635D-8ED9-4879-9CA9-32DB3C1074FC}" type="presOf" srcId="{59BBE805-0E22-43E5-894B-92702CA26D97}" destId="{8E67E3BC-88ED-4CAB-AB5F-AE8BE5C4FD30}" srcOrd="0" destOrd="0" presId="urn:microsoft.com/office/officeart/2005/8/layout/radial1"/>
    <dgm:cxn modelId="{21EC96B9-E612-4611-B385-AC0608450B62}" type="presOf" srcId="{80DEC13A-AEDC-4AB2-94FF-E0FC8B96ABBB}" destId="{FAC54A7F-9967-4D5F-A45D-A07393901D28}" srcOrd="0" destOrd="0" presId="urn:microsoft.com/office/officeart/2005/8/layout/radial1"/>
    <dgm:cxn modelId="{B0635E03-2B7E-4E10-8E45-22F54416DAF9}" srcId="{97D3D889-16AF-4F6B-BE73-CA091D9AF8F4}" destId="{A539BF60-212E-4703-932F-36A2B45AF7D4}" srcOrd="1" destOrd="0" parTransId="{57394564-2925-4ED7-B066-4A696CF71650}" sibTransId="{5E50FFC8-6C5F-4317-98E7-240932C9E537}"/>
    <dgm:cxn modelId="{FFE19E58-EA12-4F80-A3B9-82FF6DF707AE}" type="presOf" srcId="{0A4A0835-C7ED-47F6-813E-2B54749B08BD}" destId="{48EE3773-3952-4E29-A2F6-CDB40A3C92B5}" srcOrd="0" destOrd="0" presId="urn:microsoft.com/office/officeart/2005/8/layout/radial1"/>
    <dgm:cxn modelId="{1D1750E0-C65F-419B-A0BD-B0347ECE9718}" srcId="{97D3D889-16AF-4F6B-BE73-CA091D9AF8F4}" destId="{6CE7C371-AD0E-4BA4-8CC0-28AE78796A1A}" srcOrd="0" destOrd="0" parTransId="{0A4A0835-C7ED-47F6-813E-2B54749B08BD}" sibTransId="{03B143D4-10F7-4D0B-B84E-B9B050F5BAB5}"/>
    <dgm:cxn modelId="{4A485BEE-92BA-4846-8D92-BBF4CD7070C6}" type="presOf" srcId="{47BC76C5-1121-4072-BF01-B5BA661F5230}" destId="{7B1A1F0F-F88C-4FC4-BB01-2DDBE04A973F}" srcOrd="0" destOrd="0" presId="urn:microsoft.com/office/officeart/2005/8/layout/radial1"/>
    <dgm:cxn modelId="{951AE994-AD95-4473-B8AE-E71A7BADAB04}" type="presOf" srcId="{57394564-2925-4ED7-B066-4A696CF71650}" destId="{9EE7021B-A080-4DEF-9B14-E2FFE4DDF92B}" srcOrd="0" destOrd="0" presId="urn:microsoft.com/office/officeart/2005/8/layout/radial1"/>
    <dgm:cxn modelId="{12201C2C-2E1F-479B-93DF-FDE3B6B69BC2}" srcId="{97D3D889-16AF-4F6B-BE73-CA091D9AF8F4}" destId="{F8583AE3-55CA-4019-88C1-060A5DBE54F7}" srcOrd="4" destOrd="0" parTransId="{80DEC13A-AEDC-4AB2-94FF-E0FC8B96ABBB}" sibTransId="{C6ADE97A-8F15-4D86-BB59-679C5FCCF937}"/>
    <dgm:cxn modelId="{60E29F9C-2190-4917-BFD5-75C7290D8842}" type="presOf" srcId="{97D3D889-16AF-4F6B-BE73-CA091D9AF8F4}" destId="{22240457-DA96-4A99-B993-E2E612ABBCB2}" srcOrd="0" destOrd="0" presId="urn:microsoft.com/office/officeart/2005/8/layout/radial1"/>
    <dgm:cxn modelId="{64913429-CAA7-4E99-BA9F-7D261F710D58}" type="presOf" srcId="{F8583AE3-55CA-4019-88C1-060A5DBE54F7}" destId="{84A88FC7-F235-48C6-9948-C4BA6E856CBA}" srcOrd="0" destOrd="0" presId="urn:microsoft.com/office/officeart/2005/8/layout/radial1"/>
    <dgm:cxn modelId="{86DA67A8-51A4-47E3-B284-1643FFB026AF}" type="presOf" srcId="{0A4A0835-C7ED-47F6-813E-2B54749B08BD}" destId="{AE3958B0-796D-480A-AC01-4EAF000B9A06}" srcOrd="1" destOrd="0" presId="urn:microsoft.com/office/officeart/2005/8/layout/radial1"/>
    <dgm:cxn modelId="{D51329B6-6570-4F9C-996D-CC00A9412421}" type="presOf" srcId="{0814F701-A06E-40DE-8760-DCAEBBA5C601}" destId="{2B7F72CA-23B3-4124-886C-4984D39ED170}" srcOrd="0" destOrd="0" presId="urn:microsoft.com/office/officeart/2005/8/layout/radial1"/>
    <dgm:cxn modelId="{4398F4B5-D19F-45BA-9724-92E301CDEC24}" srcId="{321CCCE6-EA77-472F-9228-89409517A32D}" destId="{BC5C3998-6DDB-4039-B178-FE823474B1F7}" srcOrd="2" destOrd="0" parTransId="{EE5D2FEF-D729-489D-8127-7447451DB281}" sibTransId="{D4FBE1BD-5457-424E-8419-D7CF83A38BFF}"/>
    <dgm:cxn modelId="{1343F286-0B05-4D4C-8E01-DE9BBC67CCFD}" srcId="{321CCCE6-EA77-472F-9228-89409517A32D}" destId="{97D3D889-16AF-4F6B-BE73-CA091D9AF8F4}" srcOrd="0" destOrd="0" parTransId="{215096A2-6D75-4DFE-834C-7A364D0122C7}" sibTransId="{7C02F01F-5FA4-4113-B72F-2ED8B792C25C}"/>
    <dgm:cxn modelId="{14EE043C-791F-4C67-8644-188AF56F74A8}" type="presOf" srcId="{0814F701-A06E-40DE-8760-DCAEBBA5C601}" destId="{0402129A-77CF-4635-911C-6636C84E6C62}" srcOrd="1" destOrd="0" presId="urn:microsoft.com/office/officeart/2005/8/layout/radial1"/>
    <dgm:cxn modelId="{ED9CB9A4-3912-4289-992A-9A44BD55D813}" srcId="{97D3D889-16AF-4F6B-BE73-CA091D9AF8F4}" destId="{47BC76C5-1121-4072-BF01-B5BA661F5230}" srcOrd="3" destOrd="0" parTransId="{C1305DE0-9E6E-4CF3-B2C7-1977A8529F33}" sibTransId="{B8C07208-1855-4EE9-9B87-0462CF5F6E81}"/>
    <dgm:cxn modelId="{53B50D50-AD5F-4F63-A62B-CEBD70C42563}" type="presOf" srcId="{57394564-2925-4ED7-B066-4A696CF71650}" destId="{0DA4F5B9-72E0-496D-AB2D-4F395EAEA3A5}" srcOrd="1" destOrd="0" presId="urn:microsoft.com/office/officeart/2005/8/layout/radial1"/>
    <dgm:cxn modelId="{3A3CC9E1-6941-4FB9-BAFD-FAA8CBE93F1B}" type="presOf" srcId="{C1305DE0-9E6E-4CF3-B2C7-1977A8529F33}" destId="{8113BFE0-7B85-43E2-B40C-A6EF91B3C185}" srcOrd="1" destOrd="0" presId="urn:microsoft.com/office/officeart/2005/8/layout/radial1"/>
    <dgm:cxn modelId="{924BB438-12AA-4FC4-85C3-E90BFB47E4CD}" type="presOf" srcId="{80DEC13A-AEDC-4AB2-94FF-E0FC8B96ABBB}" destId="{307B8CCA-33A2-4E77-A8C3-0654C3EB28CC}" srcOrd="1" destOrd="0" presId="urn:microsoft.com/office/officeart/2005/8/layout/radial1"/>
    <dgm:cxn modelId="{3DF4D894-0408-45C1-9490-A827DB49BBC2}" type="presOf" srcId="{C1305DE0-9E6E-4CF3-B2C7-1977A8529F33}" destId="{D813D030-E369-47CC-A740-0629314F4FD8}" srcOrd="0" destOrd="0" presId="urn:microsoft.com/office/officeart/2005/8/layout/radial1"/>
    <dgm:cxn modelId="{22CDC6E3-58E6-46BA-A6F4-AE5C9A8687F8}" srcId="{97D3D889-16AF-4F6B-BE73-CA091D9AF8F4}" destId="{59BBE805-0E22-43E5-894B-92702CA26D97}" srcOrd="2" destOrd="0" parTransId="{0814F701-A06E-40DE-8760-DCAEBBA5C601}" sibTransId="{A3DB0D32-57F3-44CD-A6B1-F75452636AD4}"/>
    <dgm:cxn modelId="{00CDCEE9-6273-4448-9C28-EFE6EFD33E29}" type="presOf" srcId="{A539BF60-212E-4703-932F-36A2B45AF7D4}" destId="{7F5DB552-5450-417D-A7FD-633BD23EB942}" srcOrd="0" destOrd="0" presId="urn:microsoft.com/office/officeart/2005/8/layout/radial1"/>
    <dgm:cxn modelId="{53971BF1-007B-40FE-A7C1-490D860C6CEE}" srcId="{321CCCE6-EA77-472F-9228-89409517A32D}" destId="{C6EF2130-3A97-4474-9485-95D08D843DA5}" srcOrd="1" destOrd="0" parTransId="{1E8A0BB0-5EAC-4C76-A116-BB2D2660EEA1}" sibTransId="{E565D8E6-5811-4BD3-8CD1-73646C998545}"/>
    <dgm:cxn modelId="{28C4A56C-B5CA-4C25-9065-9775804015F8}" type="presParOf" srcId="{FD13E980-2CCF-434B-8C85-4A187A39AD8D}" destId="{22240457-DA96-4A99-B993-E2E612ABBCB2}" srcOrd="0" destOrd="0" presId="urn:microsoft.com/office/officeart/2005/8/layout/radial1"/>
    <dgm:cxn modelId="{C6DF3EFE-CCF3-4893-A66B-58AF0DF926E6}" type="presParOf" srcId="{FD13E980-2CCF-434B-8C85-4A187A39AD8D}" destId="{48EE3773-3952-4E29-A2F6-CDB40A3C92B5}" srcOrd="1" destOrd="0" presId="urn:microsoft.com/office/officeart/2005/8/layout/radial1"/>
    <dgm:cxn modelId="{91D4B0F1-102A-4654-9F35-86F3A22C0B7E}" type="presParOf" srcId="{48EE3773-3952-4E29-A2F6-CDB40A3C92B5}" destId="{AE3958B0-796D-480A-AC01-4EAF000B9A06}" srcOrd="0" destOrd="0" presId="urn:microsoft.com/office/officeart/2005/8/layout/radial1"/>
    <dgm:cxn modelId="{344880F9-F546-4361-824F-2D6E28A67A6A}" type="presParOf" srcId="{FD13E980-2CCF-434B-8C85-4A187A39AD8D}" destId="{CF196C2D-6F13-4E71-8ED5-712DBCA7C6EA}" srcOrd="2" destOrd="0" presId="urn:microsoft.com/office/officeart/2005/8/layout/radial1"/>
    <dgm:cxn modelId="{D878F5D8-2F64-4300-B403-BACB315E534A}" type="presParOf" srcId="{FD13E980-2CCF-434B-8C85-4A187A39AD8D}" destId="{9EE7021B-A080-4DEF-9B14-E2FFE4DDF92B}" srcOrd="3" destOrd="0" presId="urn:microsoft.com/office/officeart/2005/8/layout/radial1"/>
    <dgm:cxn modelId="{5523DF08-41B3-4B5A-BFF4-50F855C75B6F}" type="presParOf" srcId="{9EE7021B-A080-4DEF-9B14-E2FFE4DDF92B}" destId="{0DA4F5B9-72E0-496D-AB2D-4F395EAEA3A5}" srcOrd="0" destOrd="0" presId="urn:microsoft.com/office/officeart/2005/8/layout/radial1"/>
    <dgm:cxn modelId="{F464EC7B-3C1C-432C-9213-DA0A8709C052}" type="presParOf" srcId="{FD13E980-2CCF-434B-8C85-4A187A39AD8D}" destId="{7F5DB552-5450-417D-A7FD-633BD23EB942}" srcOrd="4" destOrd="0" presId="urn:microsoft.com/office/officeart/2005/8/layout/radial1"/>
    <dgm:cxn modelId="{20F6AE30-9117-42DF-90A3-EFCD83D67C97}" type="presParOf" srcId="{FD13E980-2CCF-434B-8C85-4A187A39AD8D}" destId="{2B7F72CA-23B3-4124-886C-4984D39ED170}" srcOrd="5" destOrd="0" presId="urn:microsoft.com/office/officeart/2005/8/layout/radial1"/>
    <dgm:cxn modelId="{6AA3D0A5-543D-4274-AF06-2FC9C881542E}" type="presParOf" srcId="{2B7F72CA-23B3-4124-886C-4984D39ED170}" destId="{0402129A-77CF-4635-911C-6636C84E6C62}" srcOrd="0" destOrd="0" presId="urn:microsoft.com/office/officeart/2005/8/layout/radial1"/>
    <dgm:cxn modelId="{F8454A20-E584-4CBB-AAC8-E3256CCC907F}" type="presParOf" srcId="{FD13E980-2CCF-434B-8C85-4A187A39AD8D}" destId="{8E67E3BC-88ED-4CAB-AB5F-AE8BE5C4FD30}" srcOrd="6" destOrd="0" presId="urn:microsoft.com/office/officeart/2005/8/layout/radial1"/>
    <dgm:cxn modelId="{E56237F1-3CAD-4D14-B3CE-17456BF4A15A}" type="presParOf" srcId="{FD13E980-2CCF-434B-8C85-4A187A39AD8D}" destId="{D813D030-E369-47CC-A740-0629314F4FD8}" srcOrd="7" destOrd="0" presId="urn:microsoft.com/office/officeart/2005/8/layout/radial1"/>
    <dgm:cxn modelId="{5DD73E7A-BB6A-4D76-A310-53DDD3C8EE73}" type="presParOf" srcId="{D813D030-E369-47CC-A740-0629314F4FD8}" destId="{8113BFE0-7B85-43E2-B40C-A6EF91B3C185}" srcOrd="0" destOrd="0" presId="urn:microsoft.com/office/officeart/2005/8/layout/radial1"/>
    <dgm:cxn modelId="{3B525A36-9B12-487D-94B5-0B92E75FEC12}" type="presParOf" srcId="{FD13E980-2CCF-434B-8C85-4A187A39AD8D}" destId="{7B1A1F0F-F88C-4FC4-BB01-2DDBE04A973F}" srcOrd="8" destOrd="0" presId="urn:microsoft.com/office/officeart/2005/8/layout/radial1"/>
    <dgm:cxn modelId="{9DFE2FDC-FC3D-4739-96F8-A042F1C88C10}" type="presParOf" srcId="{FD13E980-2CCF-434B-8C85-4A187A39AD8D}" destId="{FAC54A7F-9967-4D5F-A45D-A07393901D28}" srcOrd="9" destOrd="0" presId="urn:microsoft.com/office/officeart/2005/8/layout/radial1"/>
    <dgm:cxn modelId="{D5AC2F7E-060B-42D7-AC8B-C5FF689EE628}" type="presParOf" srcId="{FAC54A7F-9967-4D5F-A45D-A07393901D28}" destId="{307B8CCA-33A2-4E77-A8C3-0654C3EB28CC}" srcOrd="0" destOrd="0" presId="urn:microsoft.com/office/officeart/2005/8/layout/radial1"/>
    <dgm:cxn modelId="{706E1DA8-788A-4F27-A4F5-A8D0156BFD79}" type="presParOf" srcId="{FD13E980-2CCF-434B-8C85-4A187A39AD8D}" destId="{84A88FC7-F235-48C6-9948-C4BA6E856CB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40457-DA96-4A99-B993-E2E612ABBCB2}">
      <dsp:nvSpPr>
        <dsp:cNvPr id="0" name=""/>
        <dsp:cNvSpPr/>
      </dsp:nvSpPr>
      <dsp:spPr>
        <a:xfrm>
          <a:off x="2843660" y="1831438"/>
          <a:ext cx="1392537" cy="139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ЧАСТИЦА</a:t>
          </a:r>
          <a:endParaRPr lang="ru-KZ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7592" y="2035370"/>
        <a:ext cx="984673" cy="984673"/>
      </dsp:txXfrm>
    </dsp:sp>
    <dsp:sp modelId="{48EE3773-3952-4E29-A2F6-CDB40A3C92B5}">
      <dsp:nvSpPr>
        <dsp:cNvPr id="0" name=""/>
        <dsp:cNvSpPr/>
      </dsp:nvSpPr>
      <dsp:spPr>
        <a:xfrm rot="16200000">
          <a:off x="3329330" y="1603051"/>
          <a:ext cx="421195" cy="35579"/>
        </a:xfrm>
        <a:custGeom>
          <a:avLst/>
          <a:gdLst/>
          <a:ahLst/>
          <a:cxnLst/>
          <a:rect l="0" t="0" r="0" b="0"/>
          <a:pathLst>
            <a:path>
              <a:moveTo>
                <a:pt x="0" y="17789"/>
              </a:moveTo>
              <a:lnTo>
                <a:pt x="421195" y="17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 dirty="0"/>
        </a:p>
      </dsp:txBody>
      <dsp:txXfrm>
        <a:off x="3529398" y="1610311"/>
        <a:ext cx="21059" cy="21059"/>
      </dsp:txXfrm>
    </dsp:sp>
    <dsp:sp modelId="{CF196C2D-6F13-4E71-8ED5-712DBCA7C6EA}">
      <dsp:nvSpPr>
        <dsp:cNvPr id="0" name=""/>
        <dsp:cNvSpPr/>
      </dsp:nvSpPr>
      <dsp:spPr>
        <a:xfrm>
          <a:off x="2664294" y="17706"/>
          <a:ext cx="1751268" cy="139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изменяется</a:t>
          </a:r>
          <a:endParaRPr lang="ru-KZ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20761" y="221638"/>
        <a:ext cx="1238334" cy="984673"/>
      </dsp:txXfrm>
    </dsp:sp>
    <dsp:sp modelId="{9EE7021B-A080-4DEF-9B14-E2FFE4DDF92B}">
      <dsp:nvSpPr>
        <dsp:cNvPr id="0" name=""/>
        <dsp:cNvSpPr/>
      </dsp:nvSpPr>
      <dsp:spPr>
        <a:xfrm rot="20520000">
          <a:off x="4198897" y="2274416"/>
          <a:ext cx="131662" cy="35579"/>
        </a:xfrm>
        <a:custGeom>
          <a:avLst/>
          <a:gdLst/>
          <a:ahLst/>
          <a:cxnLst/>
          <a:rect l="0" t="0" r="0" b="0"/>
          <a:pathLst>
            <a:path>
              <a:moveTo>
                <a:pt x="0" y="17789"/>
              </a:moveTo>
              <a:lnTo>
                <a:pt x="131662" y="17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 dirty="0"/>
        </a:p>
      </dsp:txBody>
      <dsp:txXfrm>
        <a:off x="4261437" y="2288914"/>
        <a:ext cx="6583" cy="6583"/>
      </dsp:txXfrm>
    </dsp:sp>
    <dsp:sp modelId="{7F5DB552-5450-417D-A7FD-633BD23EB942}">
      <dsp:nvSpPr>
        <dsp:cNvPr id="0" name=""/>
        <dsp:cNvSpPr/>
      </dsp:nvSpPr>
      <dsp:spPr>
        <a:xfrm>
          <a:off x="4222249" y="1270964"/>
          <a:ext cx="2085282" cy="139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является членом предложения</a:t>
          </a:r>
          <a:endParaRPr lang="ru-KZ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27631" y="1474896"/>
        <a:ext cx="1474518" cy="984673"/>
      </dsp:txXfrm>
    </dsp:sp>
    <dsp:sp modelId="{2B7F72CA-23B3-4124-886C-4984D39ED170}">
      <dsp:nvSpPr>
        <dsp:cNvPr id="0" name=""/>
        <dsp:cNvSpPr/>
      </dsp:nvSpPr>
      <dsp:spPr>
        <a:xfrm rot="3240000">
          <a:off x="3877488" y="3213923"/>
          <a:ext cx="347861" cy="35579"/>
        </a:xfrm>
        <a:custGeom>
          <a:avLst/>
          <a:gdLst/>
          <a:ahLst/>
          <a:cxnLst/>
          <a:rect l="0" t="0" r="0" b="0"/>
          <a:pathLst>
            <a:path>
              <a:moveTo>
                <a:pt x="0" y="17789"/>
              </a:moveTo>
              <a:lnTo>
                <a:pt x="347861" y="17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 dirty="0"/>
        </a:p>
      </dsp:txBody>
      <dsp:txXfrm>
        <a:off x="4042722" y="3223016"/>
        <a:ext cx="17393" cy="17393"/>
      </dsp:txXfrm>
    </dsp:sp>
    <dsp:sp modelId="{8E67E3BC-88ED-4CAB-AB5F-AE8BE5C4FD30}">
      <dsp:nvSpPr>
        <dsp:cNvPr id="0" name=""/>
        <dsp:cNvSpPr/>
      </dsp:nvSpPr>
      <dsp:spPr>
        <a:xfrm>
          <a:off x="3595408" y="3298779"/>
          <a:ext cx="2021212" cy="139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Придаёт различные оттенки значений словам, предложениям</a:t>
          </a:r>
          <a:endParaRPr lang="ru-KZ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91408" y="3502711"/>
        <a:ext cx="1429212" cy="984673"/>
      </dsp:txXfrm>
    </dsp:sp>
    <dsp:sp modelId="{D813D030-E369-47CC-A740-0629314F4FD8}">
      <dsp:nvSpPr>
        <dsp:cNvPr id="0" name=""/>
        <dsp:cNvSpPr/>
      </dsp:nvSpPr>
      <dsp:spPr>
        <a:xfrm rot="7560000">
          <a:off x="2848218" y="3217128"/>
          <a:ext cx="355782" cy="35579"/>
        </a:xfrm>
        <a:custGeom>
          <a:avLst/>
          <a:gdLst/>
          <a:ahLst/>
          <a:cxnLst/>
          <a:rect l="0" t="0" r="0" b="0"/>
          <a:pathLst>
            <a:path>
              <a:moveTo>
                <a:pt x="0" y="17789"/>
              </a:moveTo>
              <a:lnTo>
                <a:pt x="355782" y="17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 dirty="0"/>
        </a:p>
      </dsp:txBody>
      <dsp:txXfrm rot="10800000">
        <a:off x="3017215" y="3226023"/>
        <a:ext cx="17789" cy="17789"/>
      </dsp:txXfrm>
    </dsp:sp>
    <dsp:sp modelId="{7B1A1F0F-F88C-4FC4-BB01-2DDBE04A973F}">
      <dsp:nvSpPr>
        <dsp:cNvPr id="0" name=""/>
        <dsp:cNvSpPr/>
      </dsp:nvSpPr>
      <dsp:spPr>
        <a:xfrm>
          <a:off x="1512170" y="3298779"/>
          <a:ext cx="1923344" cy="139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Нельзя поставить вопрос</a:t>
          </a:r>
          <a:endParaRPr lang="ru-KZ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93837" y="3502711"/>
        <a:ext cx="1360010" cy="984673"/>
      </dsp:txXfrm>
    </dsp:sp>
    <dsp:sp modelId="{FAC54A7F-9967-4D5F-A45D-A07393901D28}">
      <dsp:nvSpPr>
        <dsp:cNvPr id="0" name=""/>
        <dsp:cNvSpPr/>
      </dsp:nvSpPr>
      <dsp:spPr>
        <a:xfrm rot="11880000">
          <a:off x="2775022" y="2278490"/>
          <a:ext cx="105292" cy="35579"/>
        </a:xfrm>
        <a:custGeom>
          <a:avLst/>
          <a:gdLst/>
          <a:ahLst/>
          <a:cxnLst/>
          <a:rect l="0" t="0" r="0" b="0"/>
          <a:pathLst>
            <a:path>
              <a:moveTo>
                <a:pt x="0" y="17789"/>
              </a:moveTo>
              <a:lnTo>
                <a:pt x="105292" y="17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KZ" sz="500" kern="1200" dirty="0"/>
        </a:p>
      </dsp:txBody>
      <dsp:txXfrm rot="10800000">
        <a:off x="2825036" y="2293647"/>
        <a:ext cx="5264" cy="5264"/>
      </dsp:txXfrm>
    </dsp:sp>
    <dsp:sp modelId="{84A88FC7-F235-48C6-9948-C4BA6E856CBA}">
      <dsp:nvSpPr>
        <dsp:cNvPr id="0" name=""/>
        <dsp:cNvSpPr/>
      </dsp:nvSpPr>
      <dsp:spPr>
        <a:xfrm>
          <a:off x="737497" y="1270964"/>
          <a:ext cx="2154937" cy="13925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Служебная часть речи</a:t>
          </a:r>
        </a:p>
      </dsp:txBody>
      <dsp:txXfrm>
        <a:off x="1053080" y="1474896"/>
        <a:ext cx="1523771" cy="9846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121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91452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665162"/>
            <a:ext cx="7711857" cy="183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ru-RU" sz="25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Тема:</a:t>
            </a:r>
            <a:r>
              <a:rPr lang="kk-KZ" sz="2800" b="1" dirty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служебное слово может изменить </a:t>
            </a:r>
          </a:p>
          <a:p>
            <a:pPr algn="ctr">
              <a:buClr>
                <a:srgbClr val="000000"/>
              </a:buClr>
            </a:pP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   предложения?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язык и литература. 6 класс</a:t>
            </a: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12682" y="5661248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35308" y="580526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66"/>
    </mc:Choice>
    <mc:Fallback xmlns="">
      <p:transition spd="slow" advTm="184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20688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          </a:t>
            </a:r>
            <a:endParaRPr lang="ru-RU" dirty="0"/>
          </a:p>
        </p:txBody>
      </p:sp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32B3BF0-862E-4411-80AC-CF3EEEF797CF}"/>
              </a:ext>
            </a:extLst>
          </p:cNvPr>
          <p:cNvSpPr/>
          <p:nvPr/>
        </p:nvSpPr>
        <p:spPr>
          <a:xfrm>
            <a:off x="1619672" y="347003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        </a:t>
            </a:r>
            <a:r>
              <a:rPr lang="kk-KZ" sz="3200" b="1" dirty="0">
                <a:solidFill>
                  <a:prstClr val="white"/>
                </a:solidFill>
                <a:latin typeface="Times New Roman"/>
              </a:rPr>
              <a:t>Проверь себя!:</a:t>
            </a:r>
            <a:endParaRPr lang="ru-RU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0C626D7-8D94-4304-856D-8A085396D41C}"/>
              </a:ext>
            </a:extLst>
          </p:cNvPr>
          <p:cNvSpPr/>
          <p:nvPr/>
        </p:nvSpPr>
        <p:spPr>
          <a:xfrm>
            <a:off x="926468" y="1500609"/>
            <a:ext cx="757462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defRPr/>
            </a:pPr>
            <a:endParaRPr lang="ru-RU" sz="2400" dirty="0">
              <a:solidFill>
                <a:prstClr val="black"/>
              </a:solidFill>
              <a:latin typeface="Century Schoolbook"/>
            </a:endParaRPr>
          </a:p>
          <a:p>
            <a:pPr marL="742950" lvl="0" indent="-74295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 typeface="Wingdings" panose="05000000000000000000" pitchFamily="2" charset="2"/>
              <a:buChar char=""/>
              <a:defRPr/>
            </a:pPr>
            <a:endParaRPr lang="ru-RU" sz="2400" dirty="0">
              <a:solidFill>
                <a:prstClr val="black"/>
              </a:solidFill>
              <a:latin typeface="Times New Roman Cyr" pitchFamily="18" charset="-52"/>
            </a:endParaRPr>
          </a:p>
          <a:p>
            <a:pPr marL="273050" lvl="0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defRPr/>
            </a:pPr>
            <a:r>
              <a:rPr lang="ru-RU" sz="2400" dirty="0">
                <a:solidFill>
                  <a:prstClr val="black"/>
                </a:solidFill>
                <a:latin typeface="Century Schoolbook"/>
              </a:rPr>
              <a:t>   Обилие частиц в разговорной речи объясняется тем, что в условиях общения нужно не просто передать определенную информацию, а выразить свое отношение к ней и собеседнику сжато и эмоционально. Эту роль хорошо исполняют частицы.</a:t>
            </a:r>
          </a:p>
        </p:txBody>
      </p:sp>
    </p:spTree>
    <p:extLst>
      <p:ext uri="{BB962C8B-B14F-4D97-AF65-F5344CB8AC3E}">
        <p14:creationId xmlns:p14="http://schemas.microsoft.com/office/powerpoint/2010/main" val="267889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72" y="1"/>
            <a:ext cx="9084680" cy="6684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620688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          </a:t>
            </a:r>
            <a:endParaRPr lang="ru-RU" dirty="0"/>
          </a:p>
        </p:txBody>
      </p:sp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32B3BF0-862E-4411-80AC-CF3EEEF797CF}"/>
              </a:ext>
            </a:extLst>
          </p:cNvPr>
          <p:cNvSpPr/>
          <p:nvPr/>
        </p:nvSpPr>
        <p:spPr>
          <a:xfrm>
            <a:off x="1619672" y="347003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        </a:t>
            </a:r>
            <a:r>
              <a:rPr lang="kk-KZ" sz="3200" b="1" dirty="0">
                <a:solidFill>
                  <a:prstClr val="white"/>
                </a:solidFill>
                <a:latin typeface="Times New Roman"/>
              </a:rPr>
              <a:t>Проверь себя!:</a:t>
            </a:r>
            <a:endParaRPr lang="ru-RU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0C626D7-8D94-4304-856D-8A085396D41C}"/>
              </a:ext>
            </a:extLst>
          </p:cNvPr>
          <p:cNvSpPr/>
          <p:nvPr/>
        </p:nvSpPr>
        <p:spPr>
          <a:xfrm>
            <a:off x="926468" y="1500609"/>
            <a:ext cx="757462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defRPr/>
            </a:pPr>
            <a:endParaRPr lang="ru-RU" sz="2400" dirty="0">
              <a:solidFill>
                <a:prstClr val="black"/>
              </a:solidFill>
              <a:latin typeface="Century Schoolbook"/>
            </a:endParaRPr>
          </a:p>
          <a:p>
            <a:pPr marL="742950" lvl="0" indent="-74295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 typeface="Wingdings" panose="05000000000000000000" pitchFamily="2" charset="2"/>
              <a:buChar char=""/>
              <a:defRPr/>
            </a:pPr>
            <a:endParaRPr lang="ru-RU" sz="2400" dirty="0">
              <a:solidFill>
                <a:prstClr val="black"/>
              </a:solidFill>
              <a:latin typeface="Times New Roman Cyr" pitchFamily="18" charset="-52"/>
            </a:endParaRPr>
          </a:p>
          <a:p>
            <a:pPr marL="273050" lvl="0" indent="-27305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defRPr/>
            </a:pPr>
            <a:r>
              <a:rPr lang="ru-RU" sz="2400" dirty="0">
                <a:solidFill>
                  <a:prstClr val="black"/>
                </a:solidFill>
                <a:latin typeface="Century Schoolbook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9624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4320" y="393786"/>
            <a:ext cx="6385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  <a:ea typeface="Times New Roman"/>
              </a:rPr>
              <a:t>                    </a:t>
            </a:r>
            <a:r>
              <a:rPr lang="kk-KZ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</a:t>
            </a:r>
            <a:r>
              <a:rPr lang="kk-KZ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адание №3</a:t>
            </a:r>
            <a:endParaRPr lang="ru-RU" alt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200" dirty="0">
                <a:solidFill>
                  <a:prstClr val="white"/>
                </a:solidFill>
                <a:latin typeface="Times New Roman"/>
                <a:ea typeface="Times New Roman"/>
              </a:rPr>
              <a:t>адание 1</a:t>
            </a:r>
            <a:endParaRPr lang="ru-RU" dirty="0"/>
          </a:p>
        </p:txBody>
      </p:sp>
      <p:sp>
        <p:nvSpPr>
          <p:cNvPr id="6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143644"/>
            <a:ext cx="642910" cy="2928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6E456E2E-FE6F-43DA-906F-EEF820DF7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834" y="1268767"/>
            <a:ext cx="8614582" cy="517064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.… у птиц встречаются забавные имена . … поверишь, что водится птица поганка. Поганка … рогатая. … и птичка завирушка есть. Или … юла.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… совсем милые имена: овсянка, просянка, коноплянка, малиновка и даже чечевица. А … плохое название чиж или чечётка? … непонятными будут для вас имена: зеленушка, синехвостка,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белолобик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... названия-прозвища лучше всего!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… могут птицы быть «обыкновенными»!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Живое … бывает обыкновенным.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Слова, которые нужно вставить: именно, да еще и, едва ли, вот, не, ведь, просто, разве, все - таки</a:t>
            </a:r>
          </a:p>
        </p:txBody>
      </p:sp>
    </p:spTree>
    <p:extLst>
      <p:ext uri="{BB962C8B-B14F-4D97-AF65-F5344CB8AC3E}">
        <p14:creationId xmlns:p14="http://schemas.microsoft.com/office/powerpoint/2010/main" val="198318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"/>
    </mc:Choice>
    <mc:Fallback xmlns="">
      <p:transition spd="slow" advTm="420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428604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>
                <a:solidFill>
                  <a:prstClr val="white"/>
                </a:solidFill>
                <a:latin typeface="Times New Roman"/>
                <a:ea typeface="Times New Roman"/>
              </a:rPr>
              <a:t>                   дескриптор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1928802"/>
            <a:ext cx="7286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2400" dirty="0">
              <a:solidFill>
                <a:schemeClr val="tx2">
                  <a:lumMod val="50000"/>
                </a:schemeClr>
              </a:solidFill>
              <a:latin typeface="Times New Roman"/>
            </a:endParaRPr>
          </a:p>
          <a:p>
            <a:pPr lvl="1">
              <a:buFontTx/>
              <a:buChar char="-"/>
            </a:pPr>
            <a:r>
              <a:rPr lang="kk-KZ" sz="2400" dirty="0">
                <a:solidFill>
                  <a:schemeClr val="tx2">
                    <a:lumMod val="50000"/>
                  </a:schemeClr>
                </a:solidFill>
                <a:latin typeface="Times New Roman"/>
              </a:rPr>
              <a:t>Подбирает подходящие по смыслу слова</a:t>
            </a:r>
          </a:p>
          <a:p>
            <a:pPr>
              <a:buFontTx/>
              <a:buChar char="-"/>
            </a:pPr>
            <a:endParaRPr lang="kk-KZ" sz="2400" dirty="0">
              <a:solidFill>
                <a:schemeClr val="tx2">
                  <a:lumMod val="50000"/>
                </a:schemeClr>
              </a:solidFill>
              <a:latin typeface="Times New Roman"/>
            </a:endParaRP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07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9"/>
    </mc:Choice>
    <mc:Fallback xmlns="">
      <p:transition spd="slow" advTm="516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0981" y="313281"/>
            <a:ext cx="5021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>
                <a:solidFill>
                  <a:prstClr val="white"/>
                </a:solidFill>
                <a:latin typeface="Times New Roman"/>
              </a:rPr>
              <a:t>    </a:t>
            </a:r>
            <a:r>
              <a:rPr lang="kk-KZ" sz="3200" b="1" dirty="0">
                <a:solidFill>
                  <a:prstClr val="white"/>
                </a:solidFill>
                <a:latin typeface="Times New Roman"/>
              </a:rPr>
              <a:t>Проверь себя!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6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B13CF6DE-7B3C-473A-8D91-DA0467317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031" y="1211336"/>
            <a:ext cx="804361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птиц встречаются забавные имена.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Едва ли 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поверишь, что водится птица поганка. Поганка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еще 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рогатая.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Ведь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птичка завирушка есть. Или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юла.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совсем милые имена: овсянка, просянка, коноплянка, малиновка и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даже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чечевица. А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плохое название чиж или чечётка?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Неужели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непонятными будут для вас имена: зеленушка, синехвостка, </a:t>
            </a:r>
            <a:r>
              <a:rPr lang="ru-RU" altLang="ru-RU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белолобик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Все-таки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названия-прозвища лучше всего!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птицы быть «обыкновенными»!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alt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бывает обыкновенным </a:t>
            </a:r>
          </a:p>
        </p:txBody>
      </p:sp>
    </p:spTree>
    <p:extLst>
      <p:ext uri="{BB962C8B-B14F-4D97-AF65-F5344CB8AC3E}">
        <p14:creationId xmlns:p14="http://schemas.microsoft.com/office/powerpoint/2010/main" val="296351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6"/>
    </mc:Choice>
    <mc:Fallback xmlns="">
      <p:transition spd="slow" advTm="373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00166" y="214290"/>
            <a:ext cx="5304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alt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задание №4</a:t>
            </a:r>
            <a:endParaRPr lang="ru-RU" sz="3200" dirty="0"/>
          </a:p>
        </p:txBody>
      </p:sp>
      <p:sp>
        <p:nvSpPr>
          <p:cNvPr id="8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B6077D-57B2-4D48-9494-B69A58F93264}"/>
              </a:ext>
            </a:extLst>
          </p:cNvPr>
          <p:cNvSpPr txBox="1"/>
          <p:nvPr/>
        </p:nvSpPr>
        <p:spPr>
          <a:xfrm>
            <a:off x="-17935" y="1016010"/>
            <a:ext cx="8792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 текст . Найдите частицы.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ADCEC69-B740-4FF8-806D-337983567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714467"/>
              </p:ext>
            </p:extLst>
          </p:nvPr>
        </p:nvGraphicFramePr>
        <p:xfrm>
          <a:off x="179512" y="2070807"/>
          <a:ext cx="8626954" cy="3840480"/>
        </p:xfrm>
        <a:graphic>
          <a:graphicData uri="http://schemas.openxmlformats.org/drawingml/2006/table">
            <a:tbl>
              <a:tblPr/>
              <a:tblGrid>
                <a:gridCol w="8626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8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Вот спорый дождь. По всей реке стоит стеклянный звон. Именно по высоте этого звона догадываешься, набирает ли дождь силу или стихает.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А мелкий грибной дождь не звенит, лишь шепчет что-то своё, усыпительное.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О слепом дожде идущем при солнце в народе говорят Царевна плачет. А кому же плакать такими сияющими слезами горя или радости? Именно сказочной красавице- царевне.</a:t>
                      </a:r>
                    </a:p>
                  </a:txBody>
                  <a:tcPr marL="114299" marR="114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53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12"/>
    </mc:Choice>
    <mc:Fallback xmlns="">
      <p:transition spd="slow" advTm="71312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39551" y="1041152"/>
            <a:ext cx="842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458" y="1844824"/>
            <a:ext cx="7756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471" y="1487258"/>
            <a:ext cx="68508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 Находит частицы.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404664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>
                <a:solidFill>
                  <a:prstClr val="white"/>
                </a:solidFill>
                <a:latin typeface="Times New Roman"/>
                <a:ea typeface="Times New Roman"/>
              </a:rPr>
              <a:t>дескриптор </a:t>
            </a:r>
            <a:endParaRPr lang="ru-RU" sz="3200" dirty="0">
              <a:solidFill>
                <a:prstClr val="black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70"/>
    </mc:Choice>
    <mc:Fallback xmlns="">
      <p:transition spd="slow" advTm="4887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39551" y="1041152"/>
            <a:ext cx="842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458" y="1844824"/>
            <a:ext cx="7756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09193" y="148725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404664"/>
            <a:ext cx="424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Проверь себя! 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7254695" y="2617076"/>
            <a:ext cx="391581" cy="157655"/>
          </a:xfrm>
          <a:custGeom>
            <a:avLst/>
            <a:gdLst>
              <a:gd name="connsiteX0" fmla="*/ 0 w 378373"/>
              <a:gd name="connsiteY0" fmla="*/ 0 h 157655"/>
              <a:gd name="connsiteX1" fmla="*/ 378373 w 378373"/>
              <a:gd name="connsiteY1" fmla="*/ 0 h 157655"/>
              <a:gd name="connsiteX2" fmla="*/ 378373 w 378373"/>
              <a:gd name="connsiteY2" fmla="*/ 157655 h 157655"/>
              <a:gd name="connsiteX3" fmla="*/ 378373 w 378373"/>
              <a:gd name="connsiteY3" fmla="*/ 141890 h 15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373" h="157655">
                <a:moveTo>
                  <a:pt x="0" y="0"/>
                </a:moveTo>
                <a:lnTo>
                  <a:pt x="378373" y="0"/>
                </a:lnTo>
                <a:lnTo>
                  <a:pt x="378373" y="157655"/>
                </a:lnTo>
                <a:lnTo>
                  <a:pt x="378373" y="14189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Содержимое 2">
            <a:extLst>
              <a:ext uri="{FF2B5EF4-FFF2-40B4-BE49-F238E27FC236}">
                <a16:creationId xmlns:a16="http://schemas.microsoft.com/office/drawing/2014/main" id="{BAA9CED1-BAF9-46AC-8BD2-084304E597FC}"/>
              </a:ext>
            </a:extLst>
          </p:cNvPr>
          <p:cNvSpPr txBox="1">
            <a:spLocks/>
          </p:cNvSpPr>
          <p:nvPr/>
        </p:nvSpPr>
        <p:spPr>
          <a:xfrm>
            <a:off x="97900" y="1181362"/>
            <a:ext cx="8964488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>
              <a:buFont typeface="Arial" pitchFamily="34" charset="0"/>
              <a:buNone/>
            </a:pPr>
            <a:r>
              <a:rPr lang="ru-RU" altLang="ru-KZ" b="1" dirty="0">
                <a:solidFill>
                  <a:srgbClr val="8D0D22"/>
                </a:solidFill>
              </a:rPr>
              <a:t>    </a:t>
            </a:r>
            <a:r>
              <a:rPr lang="ru-RU" altLang="ru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спорый дождь. По всей реке стоит стеклянный звон.</a:t>
            </a:r>
            <a:r>
              <a:rPr lang="ru-RU" altLang="ru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</a:t>
            </a:r>
            <a:r>
              <a:rPr lang="ru-RU" altLang="ru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высоте этого звона догадываешься, набирает </a:t>
            </a:r>
            <a:r>
              <a:rPr lang="ru-RU" altLang="ru-KZ" dirty="0">
                <a:solidFill>
                  <a:srgbClr val="8D0D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дождь силу или стихает.   А мелкий грибной дождь </a:t>
            </a:r>
            <a:r>
              <a:rPr lang="ru-RU" altLang="ru-KZ" dirty="0">
                <a:solidFill>
                  <a:srgbClr val="8D0D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звенит, </a:t>
            </a:r>
            <a:r>
              <a:rPr lang="ru-RU" altLang="ru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лишь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шепчет что-то своё, усыпительное.  О слепом дожде, идущем при солнце, в народе говорят: «Царевна плачет». А кому </a:t>
            </a:r>
            <a:r>
              <a:rPr lang="ru-RU" altLang="ru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плакать такими сияющими слезами горя или радости? </a:t>
            </a:r>
            <a:r>
              <a:rPr lang="ru-RU" altLang="ru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</a:t>
            </a:r>
            <a:r>
              <a:rPr lang="ru-RU" altLang="ru-KZ" sz="2800" dirty="0">
                <a:solidFill>
                  <a:srgbClr val="8D0D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сказочной красавице- царевне.</a:t>
            </a:r>
          </a:p>
          <a:p>
            <a:pPr fontAlgn="t">
              <a:buFont typeface="Arial" pitchFamily="34" charset="0"/>
              <a:buNone/>
            </a:pPr>
            <a:r>
              <a:rPr lang="ru-RU" altLang="ru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altLang="ru-K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К.Г.Паустовский</a:t>
            </a:r>
            <a:endParaRPr lang="ru-RU" alt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KZ" dirty="0"/>
          </a:p>
        </p:txBody>
      </p:sp>
    </p:spTree>
    <p:extLst>
      <p:ext uri="{BB962C8B-B14F-4D97-AF65-F5344CB8AC3E}">
        <p14:creationId xmlns:p14="http://schemas.microsoft.com/office/powerpoint/2010/main" val="159968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40"/>
    </mc:Choice>
    <mc:Fallback xmlns="">
      <p:transition spd="slow" advTm="3554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5789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453625" y="357166"/>
            <a:ext cx="2273015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№ 5 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3" y="1142984"/>
            <a:ext cx="82747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Частицы не называют явлений действительности.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Частица-самостоятельная часть речи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В предложении «Вон в той школе я учился» употреблена указательная частица.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Частицы  не являются членами предложения.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 Частицы НЕ и НИ –отрицательные.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21991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1"/>
    </mc:Choice>
    <mc:Fallback xmlns="">
      <p:transition spd="slow" advTm="3269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5789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526756" y="357166"/>
            <a:ext cx="2126756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дескриптор 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5559" y="2333432"/>
            <a:ext cx="8274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-находит верные и неверные утверждения</a:t>
            </a:r>
          </a:p>
        </p:txBody>
      </p:sp>
    </p:spTree>
    <p:extLst>
      <p:ext uri="{BB962C8B-B14F-4D97-AF65-F5344CB8AC3E}">
        <p14:creationId xmlns:p14="http://schemas.microsoft.com/office/powerpoint/2010/main" val="3177618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1"/>
    </mc:Choice>
    <mc:Fallback xmlns="">
      <p:transition spd="slow" advTm="3269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узнаете:</a:t>
            </a:r>
          </a:p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частице как служебной части речи;</a:t>
            </a:r>
          </a:p>
          <a:p>
            <a:pPr lvl="0"/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609600" indent="-609600">
              <a:defRPr/>
            </a:pP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научитесь:</a:t>
            </a:r>
          </a:p>
          <a:p>
            <a:pPr marL="609600" indent="-609600">
              <a:defRPr/>
            </a:pP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частицы по значению;</a:t>
            </a:r>
          </a:p>
          <a:p>
            <a:pPr marL="609600" indent="-609600"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-правильно употреблять их в письменной речи; </a:t>
            </a:r>
          </a:p>
          <a:p>
            <a:pPr marL="609600" indent="-609600">
              <a:defRPr/>
            </a:pP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-выделять в тексте информацию по теме урока.</a:t>
            </a:r>
            <a:r>
              <a:rPr lang="kk-KZ" sz="4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kk-KZ" sz="4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ru-RU" sz="4800" dirty="0">
              <a:solidFill>
                <a:schemeClr val="tx2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lvl="0"/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9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01"/>
    </mc:Choice>
    <mc:Fallback xmlns="">
      <p:transition spd="slow" advTm="2400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5789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230327" y="357166"/>
            <a:ext cx="2719611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Проверь себя! 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1142984"/>
            <a:ext cx="70723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Частицы не называют явлений действительности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Частица-самостоятельная часть речи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В предложении «Вон в той школе я учился» употреблена указательная частица.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Частицы  не являются членами предложения.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 Частицы НЕ и НИ –отрицательные.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121311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1"/>
    </mc:Choice>
    <mc:Fallback xmlns="">
      <p:transition spd="slow" advTm="3269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377726" y="5929330"/>
            <a:ext cx="766274" cy="33512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28596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378953" y="339090"/>
            <a:ext cx="2456718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7224" y="571480"/>
            <a:ext cx="7219448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endParaRPr lang="ru-RU" sz="28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</a:pPr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“Дерево успеха ”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/>
          <a:srcRect t="4178"/>
          <a:stretch>
            <a:fillRect/>
          </a:stretch>
        </p:blipFill>
        <p:spPr bwMode="auto">
          <a:xfrm>
            <a:off x="500034" y="2071678"/>
            <a:ext cx="3460679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6143636" y="2214554"/>
            <a:ext cx="2131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Доволен собой 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57884" y="3643314"/>
            <a:ext cx="3032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 всегда получалось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43570" y="5214950"/>
            <a:ext cx="3175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следующий раз надо </a:t>
            </a:r>
          </a:p>
          <a:p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постараться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591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38"/>
    </mc:Choice>
    <mc:Fallback xmlns="">
      <p:transition spd="slow" advTm="27338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449164" y="5929330"/>
            <a:ext cx="694836" cy="38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92110" y="339090"/>
            <a:ext cx="2920179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 УРОКА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340768"/>
            <a:ext cx="850112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узнали:</a:t>
            </a:r>
          </a:p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частице как служебной части речи;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научились: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609600" indent="-609600">
              <a:defRPr/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различать частицы по значению;</a:t>
            </a:r>
          </a:p>
          <a:p>
            <a:pPr marL="609600" indent="-609600"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-правильно употреблять их в письменной речи; </a:t>
            </a:r>
          </a:p>
          <a:p>
            <a:pPr marL="609600" indent="-609600">
              <a:defRPr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-выделять в тексте информацию по теме урока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>
              <a:buFontTx/>
              <a:buChar char="-"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7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95"/>
    </mc:Choice>
    <mc:Fallback xmlns="">
      <p:transition spd="slow" advTm="27295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449164" y="6072206"/>
            <a:ext cx="694836" cy="38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kk-KZ" altLang="ru-RU" sz="1200" b="1" dirty="0">
                <a:solidFill>
                  <a:srgbClr val="002060"/>
                </a:solidFill>
              </a:rPr>
              <a:t>20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357166"/>
            <a:ext cx="55719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учебное задание: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64386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 Выпишите из прочитанных литературных произведений 5 предложений с частицами. Определите , какие оттенки значения они придают предложениям.</a:t>
            </a:r>
          </a:p>
        </p:txBody>
      </p: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kk-KZ" altLang="ru-RU" sz="1200" b="1" dirty="0">
                <a:solidFill>
                  <a:srgbClr val="002060"/>
                </a:solidFill>
              </a:rPr>
              <a:t>21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65"/>
    </mc:Choice>
    <mc:Fallback xmlns="">
      <p:transition spd="slow" advTm="98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/>
          <a:srcRect l="11757" r="11484"/>
          <a:stretch/>
        </p:blipFill>
        <p:spPr bwMode="auto">
          <a:xfrm>
            <a:off x="0" y="311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705598" y="384104"/>
            <a:ext cx="25162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473" y="1514400"/>
            <a:ext cx="8317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</a:t>
            </a:r>
            <a:endParaRPr lang="ru-RU" dirty="0"/>
          </a:p>
        </p:txBody>
      </p:sp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" name="Picture 2" descr="Какой будет зима 2019-2020: приметы » ХЕРСОН Онлайн общественно  политическое интернет издание">
            <a:extLst>
              <a:ext uri="{FF2B5EF4-FFF2-40B4-BE49-F238E27FC236}">
                <a16:creationId xmlns:a16="http://schemas.microsoft.com/office/drawing/2014/main" id="{D79B1F25-8F81-4585-9B8F-CD053B626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912" y="999591"/>
            <a:ext cx="3657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93FE51-68F2-46B3-8AD9-A0872D81B31A}"/>
              </a:ext>
            </a:extLst>
          </p:cNvPr>
          <p:cNvSpPr/>
          <p:nvPr/>
        </p:nvSpPr>
        <p:spPr>
          <a:xfrm rot="10800000" flipV="1">
            <a:off x="2286000" y="4029163"/>
            <a:ext cx="4518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наш начинается. </a:t>
            </a:r>
          </a:p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Зимою, в январе,</a:t>
            </a:r>
          </a:p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Когда холод на дворе,</a:t>
            </a:r>
          </a:p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 включаем Интернет.</a:t>
            </a:r>
          </a:p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Будем тему изучать,</a:t>
            </a:r>
          </a:p>
          <a:p>
            <a:pPr algn="ctr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частицы применять</a:t>
            </a: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6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55"/>
    </mc:Choice>
    <mc:Fallback xmlns="">
      <p:transition spd="slow" advTm="2275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66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6649" y="330341"/>
            <a:ext cx="6610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kk-KZ" sz="2400" b="1" dirty="0">
                <a:solidFill>
                  <a:schemeClr val="bg1"/>
                </a:solidFill>
                <a:latin typeface="Times New Roman"/>
                <a:ea typeface="Times New Roman"/>
              </a:rPr>
              <a:t>Материал для самостоятельного наблюдения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929330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10" name="Содержимое 22">
            <a:extLst>
              <a:ext uri="{FF2B5EF4-FFF2-40B4-BE49-F238E27FC236}">
                <a16:creationId xmlns:a16="http://schemas.microsoft.com/office/drawing/2014/main" id="{ECBDF99F-18E2-497D-86BD-6437C5D83FCF}"/>
              </a:ext>
            </a:extLst>
          </p:cNvPr>
          <p:cNvSpPr txBox="1">
            <a:spLocks/>
          </p:cNvSpPr>
          <p:nvPr/>
        </p:nvSpPr>
        <p:spPr>
          <a:xfrm>
            <a:off x="375819" y="1143000"/>
            <a:ext cx="3999359" cy="4572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Частица — это служебная часть речи, которая служит для выражения оттенков значений слов, словосочетаний, предложений и для образования форм слов.</a:t>
            </a:r>
          </a:p>
        </p:txBody>
      </p:sp>
    </p:spTree>
    <p:extLst>
      <p:ext uri="{BB962C8B-B14F-4D97-AF65-F5344CB8AC3E}">
        <p14:creationId xmlns:p14="http://schemas.microsoft.com/office/powerpoint/2010/main" val="111009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9"/>
    </mc:Choice>
    <mc:Fallback xmlns="">
      <p:transition spd="slow" advTm="393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66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348138"/>
            <a:ext cx="6610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chemeClr val="bg1"/>
                </a:solidFill>
                <a:latin typeface="Times New Roman"/>
              </a:rPr>
              <a:t>                 Задание №1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929330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9" name="Содержимое 5">
            <a:extLst>
              <a:ext uri="{FF2B5EF4-FFF2-40B4-BE49-F238E27FC236}">
                <a16:creationId xmlns:a16="http://schemas.microsoft.com/office/drawing/2014/main" id="{13869D1B-71E9-46A2-9616-BB107D6A3B34}"/>
              </a:ext>
            </a:extLst>
          </p:cNvPr>
          <p:cNvSpPr txBox="1">
            <a:spLocks/>
          </p:cNvSpPr>
          <p:nvPr/>
        </p:nvSpPr>
        <p:spPr bwMode="auto">
          <a:xfrm>
            <a:off x="535466" y="1252440"/>
            <a:ext cx="8068982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B833"/>
              </a:buClr>
              <a:buSzPct val="60000"/>
              <a:buFont typeface="Wingdings" panose="05000000000000000000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E5AF"/>
              </a:buClr>
              <a:buSzPct val="6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3AABE"/>
              </a:buClr>
              <a:buSzPct val="68000"/>
              <a:buFont typeface="Wingdings 2" panose="05020102010507070707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 typeface="Wingdings" panose="05000000000000000000" pitchFamily="2" charset="2"/>
              <a:buChar char=""/>
              <a:tabLst/>
              <a:defRPr/>
            </a:pP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lvl="0">
              <a:buClr>
                <a:srgbClr val="7FD13B"/>
              </a:buClr>
              <a:defRPr/>
            </a:pP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Выясним, для чего нужны частицы, какую роль они выполняют в речи.</a:t>
            </a:r>
          </a:p>
          <a:p>
            <a:pPr lvl="0">
              <a:buClr>
                <a:srgbClr val="7FD13B"/>
              </a:buClr>
              <a:defRPr/>
            </a:pP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Обратим внимание на выделенные в тексте слова:</a:t>
            </a:r>
          </a:p>
          <a:p>
            <a:pPr lvl="0">
              <a:buClr>
                <a:srgbClr val="7FD13B"/>
              </a:buClr>
              <a:defRPr/>
            </a:pP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красиво в осеннем лесу! Вокруг тихо. Только шелестят под ногами опавшие листья.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упала шишка, за ним другая. А здесь лежит яркий кленовый лист. Откуда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 взялся?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Ведь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кругом растут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дубы и ели.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Неужели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ветер принес издалека? Нет,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стоит небольшое кленовое дерево, которое трудно сразу заметить. А </a:t>
            </a:r>
            <a:r>
              <a:rPr lang="ru-RU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</a:t>
            </a: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оно украсило лес!</a:t>
            </a:r>
          </a:p>
          <a:p>
            <a:pPr lvl="0">
              <a:buClr>
                <a:srgbClr val="7FD13B"/>
              </a:buClr>
              <a:defRPr/>
            </a:pPr>
            <a:r>
              <a:rPr lang="ru-RU" altLang="ru-RU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Уберем из текста выделенные слова. Что произойдет?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FD13B"/>
              </a:buClr>
              <a:buSzPct val="70000"/>
              <a:buFont typeface="Wingdings" panose="05000000000000000000" pitchFamily="2" charset="2"/>
              <a:buChar char=""/>
              <a:tabLst/>
              <a:defRPr/>
            </a:pPr>
            <a:endParaRPr kumimoji="0" lang="ru-RU" altLang="ru-R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09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9"/>
    </mc:Choice>
    <mc:Fallback xmlns="">
      <p:transition spd="slow" advTm="393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20688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          </a:t>
            </a:r>
            <a:r>
              <a:rPr lang="kk-KZ" sz="3200" b="1" dirty="0">
                <a:solidFill>
                  <a:prstClr val="white"/>
                </a:solidFill>
                <a:latin typeface="Times New Roman"/>
              </a:rPr>
              <a:t>Проверь себя!</a:t>
            </a:r>
            <a:endParaRPr lang="ru-RU" b="1" dirty="0"/>
          </a:p>
        </p:txBody>
      </p:sp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3ED1E13-956F-4CCB-9DE8-89102B891B37}"/>
              </a:ext>
            </a:extLst>
          </p:cNvPr>
          <p:cNvSpPr/>
          <p:nvPr/>
        </p:nvSpPr>
        <p:spPr>
          <a:xfrm>
            <a:off x="670416" y="1755539"/>
            <a:ext cx="79471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потеряет свою выразительность и эмоциональность. Эту эмоциональную окраску речи придают частицы.</a:t>
            </a:r>
          </a:p>
        </p:txBody>
      </p:sp>
    </p:spTree>
    <p:extLst>
      <p:ext uri="{BB962C8B-B14F-4D97-AF65-F5344CB8AC3E}">
        <p14:creationId xmlns:p14="http://schemas.microsoft.com/office/powerpoint/2010/main" val="189431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347003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      </a:t>
            </a:r>
            <a:r>
              <a:rPr lang="kk-KZ" sz="3200" b="1" dirty="0">
                <a:solidFill>
                  <a:prstClr val="white"/>
                </a:solidFill>
                <a:latin typeface="Times New Roman"/>
              </a:rPr>
              <a:t>Задание №2 </a:t>
            </a:r>
            <a:endParaRPr lang="ru-RU" b="1" dirty="0"/>
          </a:p>
        </p:txBody>
      </p:sp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3ED1E13-956F-4CCB-9DE8-89102B891B37}"/>
              </a:ext>
            </a:extLst>
          </p:cNvPr>
          <p:cNvSpPr/>
          <p:nvPr/>
        </p:nvSpPr>
        <p:spPr>
          <a:xfrm>
            <a:off x="387183" y="1231728"/>
            <a:ext cx="794718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стихотворение о частице .  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Какую информацию получили?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Calibri" panose="020F0502020204030204" pitchFamily="34" charset="0"/>
              </a:rPr>
              <a:t>-</a:t>
            </a: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Мы,- промолвили частицы,-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Можем с каждым подружиться,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Выражаем утверждение,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Отрицание, сомнение…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всегда, - сказала Не,-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люблю, что не по мне.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Заявляю, Не нужна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Людям новая война.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-Именно,- сказала Пусть,-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этому и я стремлюсь: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19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347003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</a:t>
            </a:r>
            <a:endParaRPr lang="ru-RU" dirty="0"/>
          </a:p>
        </p:txBody>
      </p:sp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3ED1E13-956F-4CCB-9DE8-89102B891B37}"/>
              </a:ext>
            </a:extLst>
          </p:cNvPr>
          <p:cNvSpPr/>
          <p:nvPr/>
        </p:nvSpPr>
        <p:spPr>
          <a:xfrm>
            <a:off x="503657" y="1266017"/>
            <a:ext cx="794718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-Пусть на свете больше будет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Тех, кто мир приносит людям!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Да, -поднявшись на дыбы,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 частица Бы.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-Эту мысль,- вмешалась Да,-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 я всегда…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 здравствуют дети</a:t>
            </a: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мир на всей планете!</a:t>
            </a:r>
          </a:p>
          <a:p>
            <a:pPr>
              <a:spcBef>
                <a:spcPct val="0"/>
              </a:spcBef>
            </a:pPr>
            <a:endParaRPr lang="ru-RU" alt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ru-RU" alt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(А. Тетивкин)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14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347003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</a:rPr>
              <a:t>           </a:t>
            </a:r>
            <a:endParaRPr lang="ru-RU" dirty="0"/>
          </a:p>
        </p:txBody>
      </p:sp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3ED1E13-956F-4CCB-9DE8-89102B891B37}"/>
              </a:ext>
            </a:extLst>
          </p:cNvPr>
          <p:cNvSpPr/>
          <p:nvPr/>
        </p:nvSpPr>
        <p:spPr>
          <a:xfrm>
            <a:off x="145653" y="931778"/>
            <a:ext cx="830518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 полученную информацию с кластером. </a:t>
            </a:r>
          </a:p>
          <a:p>
            <a:pPr>
              <a:spcBef>
                <a:spcPct val="0"/>
              </a:spcBef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Сделайте вывод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alt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id="{83E45098-3412-44F1-96B6-0AECD50B7B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0964621"/>
              </p:ext>
            </p:extLst>
          </p:nvPr>
        </p:nvGraphicFramePr>
        <p:xfrm>
          <a:off x="899593" y="1628799"/>
          <a:ext cx="7045030" cy="4709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71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Microsoft Office PowerPoint</Application>
  <PresentationFormat>Экран (4:3)</PresentationFormat>
  <Paragraphs>179</Paragraphs>
  <Slides>24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6" baseType="lpstr">
      <vt:lpstr>Arial</vt:lpstr>
      <vt:lpstr>Calibri</vt:lpstr>
      <vt:lpstr>Century Gothic</vt:lpstr>
      <vt:lpstr>Century Schoolbook</vt:lpstr>
      <vt:lpstr>Comfortaa</vt:lpstr>
      <vt:lpstr>Monotype Corsiva</vt:lpstr>
      <vt:lpstr>Open Sans</vt:lpstr>
      <vt:lpstr>Tahoma</vt:lpstr>
      <vt:lpstr>Times New Roman</vt:lpstr>
      <vt:lpstr>Times New Roman Cyr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Данагул</dc:creator>
  <cp:lastModifiedBy>Данагул</cp:lastModifiedBy>
  <cp:revision>1</cp:revision>
  <dcterms:modified xsi:type="dcterms:W3CDTF">2024-12-11T12:32:00Z</dcterms:modified>
</cp:coreProperties>
</file>