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59" r:id="rId3"/>
    <p:sldId id="258" r:id="rId4"/>
    <p:sldId id="273" r:id="rId5"/>
    <p:sldId id="274" r:id="rId6"/>
    <p:sldId id="338" r:id="rId7"/>
    <p:sldId id="345" r:id="rId8"/>
    <p:sldId id="351" r:id="rId9"/>
    <p:sldId id="352" r:id="rId10"/>
    <p:sldId id="350" r:id="rId11"/>
    <p:sldId id="341" r:id="rId12"/>
    <p:sldId id="353" r:id="rId13"/>
    <p:sldId id="347" r:id="rId14"/>
    <p:sldId id="342" r:id="rId15"/>
    <p:sldId id="354" r:id="rId16"/>
    <p:sldId id="325" r:id="rId17"/>
    <p:sldId id="355" r:id="rId18"/>
    <p:sldId id="348" r:id="rId19"/>
    <p:sldId id="312" r:id="rId20"/>
    <p:sldId id="356" r:id="rId21"/>
    <p:sldId id="357" r:id="rId22"/>
    <p:sldId id="358" r:id="rId23"/>
    <p:sldId id="324" r:id="rId24"/>
    <p:sldId id="282" r:id="rId25"/>
    <p:sldId id="267" r:id="rId26"/>
    <p:sldId id="29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20C3F72-3E92-4C2D-8B05-EE13D79D7A6A}">
          <p14:sldIdLst>
            <p14:sldId id="257"/>
            <p14:sldId id="359"/>
            <p14:sldId id="258"/>
            <p14:sldId id="273"/>
          </p14:sldIdLst>
        </p14:section>
        <p14:section name="Раздел без заголовка" id="{05565164-629E-4150-9634-5E44C10463F1}">
          <p14:sldIdLst>
            <p14:sldId id="274"/>
            <p14:sldId id="338"/>
            <p14:sldId id="345"/>
            <p14:sldId id="351"/>
            <p14:sldId id="352"/>
            <p14:sldId id="350"/>
            <p14:sldId id="341"/>
            <p14:sldId id="353"/>
            <p14:sldId id="347"/>
            <p14:sldId id="342"/>
            <p14:sldId id="354"/>
            <p14:sldId id="325"/>
            <p14:sldId id="355"/>
            <p14:sldId id="348"/>
            <p14:sldId id="312"/>
            <p14:sldId id="356"/>
            <p14:sldId id="357"/>
            <p14:sldId id="358"/>
            <p14:sldId id="324"/>
            <p14:sldId id="282"/>
            <p14:sldId id="267"/>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55F07-9B93-4A33-9D17-25598FABCBF4}" type="datetimeFigureOut">
              <a:rPr lang="ru-RU" smtClean="0"/>
              <a:t>11.12.2024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B5E5-E8E0-4B36-833C-7BA223E126A3}" type="slidenum">
              <a:rPr lang="ru-RU" smtClean="0"/>
              <a:t>‹#›</a:t>
            </a:fld>
            <a:endParaRPr lang="ru-RU"/>
          </a:p>
        </p:txBody>
      </p:sp>
    </p:spTree>
    <p:extLst>
      <p:ext uri="{BB962C8B-B14F-4D97-AF65-F5344CB8AC3E}">
        <p14:creationId xmlns:p14="http://schemas.microsoft.com/office/powerpoint/2010/main" val="36338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070137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70614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68073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150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203853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68073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24579"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171413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2760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426412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20;p4: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5363"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03535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30486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330486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7061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7061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Google Shape;120;p4:notes"/>
          <p:cNvSpPr txBox="1">
            <a:spLocks noGrp="1"/>
          </p:cNvSpPr>
          <p:nvPr>
            <p:ph type="body" idx="1"/>
          </p:nvPr>
        </p:nvSpPr>
        <p:spPr>
          <a:ln/>
        </p:spPr>
        <p:txBody>
          <a:bodyPr/>
          <a:lstStyle/>
          <a:p>
            <a:pPr marL="0" indent="0" eaLnBrk="1" hangingPunct="1">
              <a:buSzPts val="1400"/>
            </a:pPr>
            <a:endParaRPr lang="ru-RU" altLang="ru-RU" sz="1200" dirty="0">
              <a:latin typeface="Calibri" pitchFamily="34" charset="0"/>
              <a:cs typeface="Arial" pitchFamily="34" charset="0"/>
              <a:sym typeface="Calibri" pitchFamily="34" charset="0"/>
            </a:endParaRPr>
          </a:p>
        </p:txBody>
      </p:sp>
      <p:sp>
        <p:nvSpPr>
          <p:cNvPr id="16387" name="Google Shape;121;p4:notes"/>
          <p:cNvSpPr>
            <a:spLocks noGrp="1" noRot="1" noChangeAspect="1" noTextEdit="1"/>
          </p:cNvSpPr>
          <p:nvPr>
            <p:ph type="sldImg" idx="2"/>
          </p:nvPr>
        </p:nvSpPr>
        <p:spPr>
          <a:xfrm>
            <a:off x="1143000" y="685800"/>
            <a:ext cx="4572000" cy="3429000"/>
          </a:xfrm>
          <a:ln>
            <a:headEnd/>
            <a:tailEnd/>
          </a:ln>
        </p:spPr>
      </p:sp>
    </p:spTree>
    <p:extLst>
      <p:ext uri="{BB962C8B-B14F-4D97-AF65-F5344CB8AC3E}">
        <p14:creationId xmlns:p14="http://schemas.microsoft.com/office/powerpoint/2010/main" val="67061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735755" y="3249739"/>
            <a:ext cx="7711857" cy="167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kk-KZ" sz="2400" b="1" dirty="0">
                <a:latin typeface="Times New Roman" panose="02020603050405020304" pitchFamily="18" charset="0"/>
                <a:ea typeface="Tahoma" panose="020B0604030504040204" pitchFamily="34" charset="0"/>
                <a:cs typeface="Times New Roman" panose="02020603050405020304" pitchFamily="18" charset="0"/>
              </a:rPr>
              <a:t>          </a:t>
            </a: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1095489" y="5805264"/>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1179653" y="5949280"/>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611560" y="3084733"/>
            <a:ext cx="7836052" cy="2308324"/>
          </a:xfrm>
          <a:prstGeom prst="rect">
            <a:avLst/>
          </a:prstGeom>
        </p:spPr>
        <p:txBody>
          <a:bodyPr wrap="square">
            <a:spAutoFit/>
          </a:bodyPr>
          <a:lstStyle/>
          <a:p>
            <a:pPr algn="ctr"/>
            <a:r>
              <a:rPr lang="kk-KZ" sz="2400" dirty="0" smtClean="0">
                <a:latin typeface="Times New Roman" panose="02020603050405020304" pitchFamily="18" charset="0"/>
                <a:cs typeface="Times New Roman" panose="02020603050405020304" pitchFamily="18" charset="0"/>
              </a:rPr>
              <a:t>Раздел: Древние и современные  цивилизации</a:t>
            </a:r>
          </a:p>
          <a:p>
            <a:pPr algn="ctr"/>
            <a:r>
              <a:rPr lang="ru-RU" sz="2400" dirty="0" smtClean="0">
                <a:latin typeface="Times New Roman" panose="02020603050405020304" pitchFamily="18" charset="0"/>
                <a:cs typeface="Times New Roman" panose="02020603050405020304" pitchFamily="18" charset="0"/>
              </a:rPr>
              <a:t>Тема </a:t>
            </a:r>
            <a:r>
              <a:rPr lang="ru-RU" sz="2400" dirty="0">
                <a:latin typeface="Times New Roman" panose="02020603050405020304" pitchFamily="18" charset="0"/>
                <a:cs typeface="Times New Roman" panose="02020603050405020304" pitchFamily="18" charset="0"/>
              </a:rPr>
              <a:t>урока : </a:t>
            </a:r>
            <a:r>
              <a:rPr lang="ru-RU" sz="2400" dirty="0" smtClean="0">
                <a:latin typeface="Times New Roman" panose="02020603050405020304" pitchFamily="18" charset="0"/>
                <a:cs typeface="Times New Roman" panose="02020603050405020304" pitchFamily="18" charset="0"/>
              </a:rPr>
              <a:t>К. Булычев. «Сто лет  тому вперед»  </a:t>
            </a:r>
            <a:r>
              <a:rPr lang="kk-KZ" sz="2400" dirty="0" smtClean="0">
                <a:latin typeface="Times New Roman" panose="02020603050405020304" pitchFamily="18" charset="0"/>
                <a:cs typeface="Times New Roman" panose="02020603050405020304" pitchFamily="18" charset="0"/>
              </a:rPr>
              <a:t>продолжение </a:t>
            </a:r>
          </a:p>
          <a:p>
            <a:pPr algn="ctr"/>
            <a:r>
              <a:rPr lang="ru-RU" sz="2400" dirty="0" smtClean="0">
                <a:latin typeface="Times New Roman" panose="02020603050405020304" pitchFamily="18" charset="0"/>
                <a:cs typeface="Times New Roman" panose="02020603050405020304" pitchFamily="18" charset="0"/>
              </a:rPr>
              <a:t>Русский </a:t>
            </a:r>
            <a:r>
              <a:rPr lang="ru-RU" sz="2400" dirty="0">
                <a:latin typeface="Times New Roman" panose="02020603050405020304" pitchFamily="18" charset="0"/>
                <a:cs typeface="Times New Roman" panose="02020603050405020304" pitchFamily="18" charset="0"/>
              </a:rPr>
              <a:t>язык и </a:t>
            </a:r>
            <a:r>
              <a:rPr lang="ru-RU" sz="2400" dirty="0" smtClean="0">
                <a:latin typeface="Times New Roman" panose="02020603050405020304" pitchFamily="18" charset="0"/>
                <a:cs typeface="Times New Roman" panose="02020603050405020304" pitchFamily="18" charset="0"/>
              </a:rPr>
              <a:t>литература. </a:t>
            </a:r>
            <a:r>
              <a:rPr lang="ru-RU" sz="2400" dirty="0">
                <a:latin typeface="Times New Roman" panose="02020603050405020304" pitchFamily="18" charset="0"/>
                <a:cs typeface="Times New Roman" panose="02020603050405020304" pitchFamily="18" charset="0"/>
              </a:rPr>
              <a:t>6</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класс</a:t>
            </a:r>
          </a:p>
          <a:p>
            <a:pPr algn="ctr"/>
            <a:r>
              <a:rPr lang="ru-RU" sz="2400" dirty="0" smtClean="0">
                <a:latin typeface="Times New Roman" panose="02020603050405020304" pitchFamily="18" charset="0"/>
                <a:cs typeface="Times New Roman" panose="02020603050405020304" pitchFamily="18" charset="0"/>
              </a:rPr>
              <a:t>     </a:t>
            </a:r>
          </a:p>
          <a:p>
            <a:pPr algn="ct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12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251520" y="1094318"/>
            <a:ext cx="8352928" cy="4926970"/>
          </a:xfrm>
        </p:spPr>
        <p:txBody>
          <a:bodyPr>
            <a:normAutofit fontScale="90000"/>
          </a:bodyPr>
          <a:lstStyle/>
          <a:p>
            <a:pPr algn="l"/>
            <a:r>
              <a:rPr lang="ru-RU" sz="1800" dirty="0" smtClean="0"/>
              <a:t>     …</a:t>
            </a:r>
            <a:r>
              <a:rPr lang="ru-RU" sz="2000" dirty="0" smtClean="0"/>
              <a:t>Бывает</a:t>
            </a:r>
            <a:r>
              <a:rPr lang="ru-RU" sz="2000" dirty="0"/>
              <a:t>, что единственное правильное решение приходит в одну секунду, а если бы ты стал размышлять, никогда бы до него не додумался. Толстяк все ещё держал сумку с </a:t>
            </a:r>
            <a:r>
              <a:rPr lang="ru-RU" sz="2000" dirty="0" err="1"/>
              <a:t>миелофоном</a:t>
            </a:r>
            <a:r>
              <a:rPr lang="ru-RU" sz="2000" dirty="0"/>
              <a:t> над головой и уже начал входить в экран, как Коля подпрыгнул и рванул сумку к себе. Толстяк этого не ожидал, и его пальцы разжались, а сам он уже был по ту сторону экрана, в Сокольниках, наверно в двадцати километрах от Коли</a:t>
            </a:r>
            <a:r>
              <a:rPr lang="ru-RU" sz="2000" dirty="0" smtClean="0"/>
              <a:t>.</a:t>
            </a:r>
            <a:r>
              <a:rPr lang="ru-RU" sz="2000" dirty="0"/>
              <a:t/>
            </a:r>
            <a:br>
              <a:rPr lang="ru-RU" sz="2000" dirty="0"/>
            </a:br>
            <a:r>
              <a:rPr lang="ru-RU" sz="2000" dirty="0" smtClean="0"/>
              <a:t>     Коля </a:t>
            </a:r>
            <a:r>
              <a:rPr lang="ru-RU" sz="2000" dirty="0"/>
              <a:t>схватил сумку и побежал назад, выскочил из автобуса на площадь. Площадь была большая и совершенно пустая. Как назло, ни одного человека поблизости. И Алисы нет. Что она, не слышала, что ли? Коля забыл, что, когда он побежал за пиратами, Алиса была на спине </a:t>
            </a:r>
            <a:r>
              <a:rPr lang="ru-RU" sz="2000" dirty="0" err="1"/>
              <a:t>Бронти</a:t>
            </a:r>
            <a:r>
              <a:rPr lang="ru-RU" sz="2000" dirty="0"/>
              <a:t> посреди пруда. Оттуда сразу до выхода не доберёшься</a:t>
            </a:r>
            <a:r>
              <a:rPr lang="ru-RU" sz="2000" dirty="0" smtClean="0"/>
              <a:t>.</a:t>
            </a:r>
            <a:r>
              <a:rPr lang="ru-RU" sz="2000" dirty="0"/>
              <a:t/>
            </a:r>
            <a:br>
              <a:rPr lang="ru-RU" sz="2000" dirty="0"/>
            </a:br>
            <a:r>
              <a:rPr lang="ru-RU" sz="2000" dirty="0" smtClean="0"/>
              <a:t>      Коля </a:t>
            </a:r>
            <a:r>
              <a:rPr lang="ru-RU" sz="2000" dirty="0"/>
              <a:t>замер у автобуса. Он понимал, что ворам достаточно нескольких секунд, чтобы обежать автобус, снова войти в него и вернуться сюда. Что делать? Коля не посмел бежать через всю площадь к </a:t>
            </a:r>
            <a:r>
              <a:rPr lang="ru-RU" sz="2000" dirty="0" err="1" smtClean="0"/>
              <a:t>Космозоо</a:t>
            </a:r>
            <a:r>
              <a:rPr lang="ru-RU" sz="2000" dirty="0" smtClean="0"/>
              <a:t>, </a:t>
            </a:r>
            <a:r>
              <a:rPr lang="ru-RU" sz="2000" dirty="0"/>
              <a:t>потому что видел в руке толстяка оружие — пока он будет бежать, пираты его спокойно могут укокошить. И прости‑прощай тогда «Кабачок „Тринадцать стульев“.</a:t>
            </a: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518254"/>
            <a:ext cx="8748464" cy="5760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latin typeface="Times New Roman" pitchFamily="18" charset="0"/>
              <a:cs typeface="Times New Roman" pitchFamily="18" charset="0"/>
            </a:endParaRPr>
          </a:p>
          <a:p>
            <a:pPr algn="ct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cxnSp>
        <p:nvCxnSpPr>
          <p:cNvPr id="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Прямоугольник 5"/>
          <p:cNvSpPr/>
          <p:nvPr/>
        </p:nvSpPr>
        <p:spPr>
          <a:xfrm>
            <a:off x="1403648" y="1094318"/>
            <a:ext cx="6696744" cy="400110"/>
          </a:xfrm>
          <a:prstGeom prst="rect">
            <a:avLst/>
          </a:prstGeom>
        </p:spPr>
        <p:txBody>
          <a:bodyPr wrap="square">
            <a:spAutoFit/>
          </a:bodyPr>
          <a:lstStyle/>
          <a:p>
            <a:r>
              <a:rPr lang="kk-KZ" sz="2000" b="1" dirty="0" smtClean="0"/>
              <a:t>.</a:t>
            </a:r>
            <a:endParaRPr lang="ru-RU" sz="2000" b="1" dirty="0"/>
          </a:p>
        </p:txBody>
      </p:sp>
    </p:spTree>
    <p:extLst>
      <p:ext uri="{BB962C8B-B14F-4D97-AF65-F5344CB8AC3E}">
        <p14:creationId xmlns:p14="http://schemas.microsoft.com/office/powerpoint/2010/main" val="315621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611560" y="980729"/>
            <a:ext cx="7848872" cy="1080119"/>
          </a:xfrm>
        </p:spPr>
        <p:txBody>
          <a:bodyPr>
            <a:normAutofit fontScale="90000"/>
          </a:bodyPr>
          <a:lstStyle/>
          <a:p>
            <a:pPr marL="0" indent="0" algn="l">
              <a:lnSpc>
                <a:spcPct val="150000"/>
              </a:lnSpc>
            </a:pP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
            </a:r>
            <a:br>
              <a:rPr lang="ru-RU" sz="2500" dirty="0" smtClean="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               </a:t>
            </a:r>
            <a:r>
              <a:rPr lang="ru-RU" sz="2500" b="1" dirty="0" smtClean="0">
                <a:solidFill>
                  <a:srgbClr val="002060"/>
                </a:solidFill>
                <a:latin typeface="Times New Roman" pitchFamily="18" charset="0"/>
                <a:cs typeface="Times New Roman" pitchFamily="18" charset="0"/>
              </a:rPr>
              <a:t>Заполни  дневник « Двойной записи »</a:t>
            </a:r>
            <a:r>
              <a:rPr lang="ru-RU" sz="2500" dirty="0" smtClean="0">
                <a:solidFill>
                  <a:srgbClr val="002060"/>
                </a:solidFill>
                <a:latin typeface="Times New Roman" pitchFamily="18" charset="0"/>
                <a:cs typeface="Times New Roman" pitchFamily="18" charset="0"/>
              </a:rPr>
              <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Выполни</a:t>
            </a:r>
            <a:endParaRPr lang="ru-RU" sz="2400" dirty="0">
              <a:solidFill>
                <a:schemeClr val="bg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90085009"/>
              </p:ext>
            </p:extLst>
          </p:nvPr>
        </p:nvGraphicFramePr>
        <p:xfrm>
          <a:off x="755576" y="1988840"/>
          <a:ext cx="7704856" cy="2794504"/>
        </p:xfrm>
        <a:graphic>
          <a:graphicData uri="http://schemas.openxmlformats.org/drawingml/2006/table">
            <a:tbl>
              <a:tblPr firstRow="1" bandRow="1">
                <a:tableStyleId>{5C22544A-7EE6-4342-B048-85BDC9FD1C3A}</a:tableStyleId>
              </a:tblPr>
              <a:tblGrid>
                <a:gridCol w="660416">
                  <a:extLst>
                    <a:ext uri="{9D8B030D-6E8A-4147-A177-3AD203B41FA5}">
                      <a16:colId xmlns:a16="http://schemas.microsoft.com/office/drawing/2014/main" val="20000"/>
                    </a:ext>
                  </a:extLst>
                </a:gridCol>
                <a:gridCol w="3522220">
                  <a:extLst>
                    <a:ext uri="{9D8B030D-6E8A-4147-A177-3AD203B41FA5}">
                      <a16:colId xmlns:a16="http://schemas.microsoft.com/office/drawing/2014/main" val="20001"/>
                    </a:ext>
                  </a:extLst>
                </a:gridCol>
                <a:gridCol w="3522220">
                  <a:extLst>
                    <a:ext uri="{9D8B030D-6E8A-4147-A177-3AD203B41FA5}">
                      <a16:colId xmlns:a16="http://schemas.microsoft.com/office/drawing/2014/main" val="20002"/>
                    </a:ext>
                  </a:extLst>
                </a:gridCol>
              </a:tblGrid>
              <a:tr h="1512168">
                <a:tc>
                  <a:txBody>
                    <a:bodyPr/>
                    <a:lstStyle/>
                    <a:p>
                      <a:r>
                        <a:rPr lang="kk-KZ" dirty="0" smtClean="0"/>
                        <a:t>№</a:t>
                      </a:r>
                      <a:endParaRPr lang="ru-RU" dirty="0"/>
                    </a:p>
                  </a:txBody>
                  <a:tcPr/>
                </a:tc>
                <a:tc>
                  <a:txBody>
                    <a:bodyPr/>
                    <a:lstStyle/>
                    <a:p>
                      <a:r>
                        <a:rPr lang="kk-KZ" dirty="0" smtClean="0"/>
                        <a:t>Фразы из текста, которые  произвели наибольшее впечатление ( согласие или протест)</a:t>
                      </a:r>
                      <a:endParaRPr lang="ru-RU" dirty="0"/>
                    </a:p>
                  </a:txBody>
                  <a:tcPr/>
                </a:tc>
                <a:tc>
                  <a:txBody>
                    <a:bodyPr/>
                    <a:lstStyle/>
                    <a:p>
                      <a:r>
                        <a:rPr lang="kk-KZ" dirty="0" smtClean="0"/>
                        <a:t>Комментарий :</a:t>
                      </a:r>
                    </a:p>
                    <a:p>
                      <a:r>
                        <a:rPr lang="kk-KZ" dirty="0" smtClean="0"/>
                        <a:t>Что заставило  выбрать  именно эту фразу?</a:t>
                      </a:r>
                      <a:r>
                        <a:rPr lang="ru-RU" baseline="0" dirty="0" smtClean="0"/>
                        <a:t>  Какие мысли , вопросы  она  вызвала?</a:t>
                      </a:r>
                      <a:endParaRPr lang="kk-KZ" dirty="0" smtClean="0"/>
                    </a:p>
                  </a:txBody>
                  <a:tcPr/>
                </a:tc>
                <a:extLst>
                  <a:ext uri="{0D108BD9-81ED-4DB2-BD59-A6C34878D82A}">
                    <a16:rowId xmlns:a16="http://schemas.microsoft.com/office/drawing/2014/main" val="10000"/>
                  </a:ext>
                </a:extLst>
              </a:tr>
              <a:tr h="641168">
                <a:tc>
                  <a:txBody>
                    <a:bodyPr/>
                    <a:lstStyle/>
                    <a:p>
                      <a:endParaRPr lang="ru-RU"/>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r h="641168">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7386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611560" y="980729"/>
            <a:ext cx="7848872" cy="1080119"/>
          </a:xfrm>
        </p:spPr>
        <p:txBody>
          <a:bodyPr>
            <a:normAutofit fontScale="90000"/>
          </a:bodyPr>
          <a:lstStyle/>
          <a:p>
            <a:pPr marL="0" indent="0" algn="l">
              <a:lnSpc>
                <a:spcPct val="150000"/>
              </a:lnSpc>
            </a:pP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
            </a:r>
            <a:br>
              <a:rPr lang="ru-RU" sz="2500" dirty="0" smtClean="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Примерные ответы </a:t>
            </a:r>
            <a:endParaRPr lang="ru-RU" sz="2400" dirty="0">
              <a:solidFill>
                <a:schemeClr val="bg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28626379"/>
              </p:ext>
            </p:extLst>
          </p:nvPr>
        </p:nvGraphicFramePr>
        <p:xfrm>
          <a:off x="196195" y="1412776"/>
          <a:ext cx="8424023" cy="5316862"/>
        </p:xfrm>
        <a:graphic>
          <a:graphicData uri="http://schemas.openxmlformats.org/drawingml/2006/table">
            <a:tbl>
              <a:tblPr firstRow="1" bandRow="1">
                <a:tableStyleId>{5C22544A-7EE6-4342-B048-85BDC9FD1C3A}</a:tableStyleId>
              </a:tblPr>
              <a:tblGrid>
                <a:gridCol w="343357">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4048218">
                  <a:extLst>
                    <a:ext uri="{9D8B030D-6E8A-4147-A177-3AD203B41FA5}">
                      <a16:colId xmlns:a16="http://schemas.microsoft.com/office/drawing/2014/main" val="20002"/>
                    </a:ext>
                  </a:extLst>
                </a:gridCol>
              </a:tblGrid>
              <a:tr h="1296144">
                <a:tc>
                  <a:txBody>
                    <a:bodyPr/>
                    <a:lstStyle/>
                    <a:p>
                      <a:r>
                        <a:rPr lang="kk-KZ" dirty="0" smtClean="0"/>
                        <a:t>№</a:t>
                      </a:r>
                      <a:endParaRPr lang="ru-RU" dirty="0"/>
                    </a:p>
                  </a:txBody>
                  <a:tcPr/>
                </a:tc>
                <a:tc>
                  <a:txBody>
                    <a:bodyPr/>
                    <a:lstStyle/>
                    <a:p>
                      <a:r>
                        <a:rPr lang="kk-KZ" dirty="0" smtClean="0"/>
                        <a:t>Фразы из текста, которые  произвели наибольшее впечатление ( согласие или протест)</a:t>
                      </a:r>
                      <a:endParaRPr lang="ru-RU" dirty="0"/>
                    </a:p>
                  </a:txBody>
                  <a:tcPr/>
                </a:tc>
                <a:tc>
                  <a:txBody>
                    <a:bodyPr/>
                    <a:lstStyle/>
                    <a:p>
                      <a:r>
                        <a:rPr lang="kk-KZ" dirty="0" smtClean="0"/>
                        <a:t>Комментарий :</a:t>
                      </a:r>
                    </a:p>
                    <a:p>
                      <a:r>
                        <a:rPr lang="kk-KZ" dirty="0" smtClean="0"/>
                        <a:t>Что заставило  выбрать  именно эту фразу?</a:t>
                      </a:r>
                      <a:r>
                        <a:rPr lang="ru-RU" baseline="0" dirty="0" smtClean="0"/>
                        <a:t>  Какие мысли , вопросы  она  вызвала?</a:t>
                      </a:r>
                      <a:endParaRPr lang="kk-KZ" dirty="0" smtClean="0"/>
                    </a:p>
                  </a:txBody>
                  <a:tcPr/>
                </a:tc>
                <a:extLst>
                  <a:ext uri="{0D108BD9-81ED-4DB2-BD59-A6C34878D82A}">
                    <a16:rowId xmlns:a16="http://schemas.microsoft.com/office/drawing/2014/main" val="10000"/>
                  </a:ext>
                </a:extLst>
              </a:tr>
              <a:tr h="1064644">
                <a:tc>
                  <a:txBody>
                    <a:bodyPr/>
                    <a:lstStyle/>
                    <a:p>
                      <a:r>
                        <a:rPr lang="kk-KZ" dirty="0" smtClean="0"/>
                        <a:t>1</a:t>
                      </a:r>
                      <a:endParaRPr lang="ru-RU" dirty="0"/>
                    </a:p>
                  </a:txBody>
                  <a:tcPr/>
                </a:tc>
                <a:tc>
                  <a:txBody>
                    <a:bodyPr/>
                    <a:lstStyle/>
                    <a:p>
                      <a:r>
                        <a:rPr lang="ru-RU" sz="1800" dirty="0" smtClean="0"/>
                        <a:t>Однажды, когда он вырезал свои инициалы на парте, даже отца вызывали в школу. </a:t>
                      </a:r>
                      <a:endParaRPr lang="ru-RU" dirty="0"/>
                    </a:p>
                  </a:txBody>
                  <a:tcPr/>
                </a:tc>
                <a:tc>
                  <a:txBody>
                    <a:bodyPr/>
                    <a:lstStyle/>
                    <a:p>
                      <a:r>
                        <a:rPr lang="kk-KZ" dirty="0" smtClean="0"/>
                        <a:t>Коля был далеко неидеальным мальчиком,</a:t>
                      </a:r>
                      <a:r>
                        <a:rPr lang="kk-KZ" baseline="0" dirty="0" smtClean="0"/>
                        <a:t> из-за которого вызывали  родителя в школу .</a:t>
                      </a:r>
                      <a:endParaRPr lang="ru-RU" dirty="0"/>
                    </a:p>
                  </a:txBody>
                  <a:tcPr/>
                </a:tc>
                <a:extLst>
                  <a:ext uri="{0D108BD9-81ED-4DB2-BD59-A6C34878D82A}">
                    <a16:rowId xmlns:a16="http://schemas.microsoft.com/office/drawing/2014/main" val="10001"/>
                  </a:ext>
                </a:extLst>
              </a:tr>
              <a:tr h="746517">
                <a:tc>
                  <a:txBody>
                    <a:bodyPr/>
                    <a:lstStyle/>
                    <a:p>
                      <a:r>
                        <a:rPr lang="kk-KZ" dirty="0" smtClean="0"/>
                        <a:t>2</a:t>
                      </a:r>
                      <a:endParaRPr lang="ru-RU" dirty="0"/>
                    </a:p>
                  </a:txBody>
                  <a:tcPr/>
                </a:tc>
                <a:tc>
                  <a:txBody>
                    <a:bodyPr/>
                    <a:lstStyle/>
                    <a:p>
                      <a:r>
                        <a:rPr lang="ru-RU" dirty="0" smtClean="0"/>
                        <a:t>Нельзя же уйти из будущего и не оставить никакого следа.</a:t>
                      </a:r>
                      <a:endParaRPr lang="ru-RU" dirty="0"/>
                    </a:p>
                  </a:txBody>
                  <a:tcPr/>
                </a:tc>
                <a:tc>
                  <a:txBody>
                    <a:bodyPr/>
                    <a:lstStyle/>
                    <a:p>
                      <a:r>
                        <a:rPr lang="kk-KZ" dirty="0" smtClean="0"/>
                        <a:t>Хотел  хоть что-то оставить  на память.</a:t>
                      </a:r>
                      <a:endParaRPr lang="ru-RU" dirty="0"/>
                    </a:p>
                  </a:txBody>
                  <a:tcPr/>
                </a:tc>
                <a:extLst>
                  <a:ext uri="{0D108BD9-81ED-4DB2-BD59-A6C34878D82A}">
                    <a16:rowId xmlns:a16="http://schemas.microsoft.com/office/drawing/2014/main" val="10002"/>
                  </a:ext>
                </a:extLst>
              </a:tr>
              <a:tr h="746517">
                <a:tc>
                  <a:txBody>
                    <a:bodyPr/>
                    <a:lstStyle/>
                    <a:p>
                      <a:r>
                        <a:rPr lang="kk-KZ" dirty="0" smtClean="0"/>
                        <a:t>3</a:t>
                      </a:r>
                      <a:endParaRPr lang="ru-RU" dirty="0"/>
                    </a:p>
                  </a:txBody>
                  <a:tcPr/>
                </a:tc>
                <a:tc>
                  <a:txBody>
                    <a:bodyPr/>
                    <a:lstStyle/>
                    <a:p>
                      <a:r>
                        <a:rPr lang="ru-RU" dirty="0" smtClean="0"/>
                        <a:t>Коля подпрыгнул и рванул сумку к себе.</a:t>
                      </a:r>
                      <a:endParaRPr lang="ru-RU" dirty="0"/>
                    </a:p>
                  </a:txBody>
                  <a:tcPr/>
                </a:tc>
                <a:tc>
                  <a:txBody>
                    <a:bodyPr/>
                    <a:lstStyle/>
                    <a:p>
                      <a:r>
                        <a:rPr lang="kk-KZ" dirty="0" smtClean="0"/>
                        <a:t>Не побоялся, был  бесстрашным.</a:t>
                      </a:r>
                      <a:endParaRPr lang="ru-RU" dirty="0"/>
                    </a:p>
                  </a:txBody>
                  <a:tcPr/>
                </a:tc>
                <a:extLst>
                  <a:ext uri="{0D108BD9-81ED-4DB2-BD59-A6C34878D82A}">
                    <a16:rowId xmlns:a16="http://schemas.microsoft.com/office/drawing/2014/main" val="10003"/>
                  </a:ext>
                </a:extLst>
              </a:tr>
              <a:tr h="746517">
                <a:tc>
                  <a:txBody>
                    <a:bodyPr/>
                    <a:lstStyle/>
                    <a:p>
                      <a:r>
                        <a:rPr lang="kk-KZ" dirty="0" smtClean="0"/>
                        <a:t>4</a:t>
                      </a:r>
                      <a:endParaRPr lang="ru-RU" dirty="0"/>
                    </a:p>
                  </a:txBody>
                  <a:tcPr/>
                </a:tc>
                <a:tc>
                  <a:txBody>
                    <a:bodyPr/>
                    <a:lstStyle/>
                    <a:p>
                      <a:r>
                        <a:rPr lang="ru-RU" dirty="0" smtClean="0"/>
                        <a:t>Коля не посмел бежать через всю площадь к </a:t>
                      </a:r>
                      <a:r>
                        <a:rPr lang="ru-RU" dirty="0" err="1" smtClean="0"/>
                        <a:t>Космозоо</a:t>
                      </a:r>
                      <a:r>
                        <a:rPr lang="ru-RU" dirty="0" smtClean="0"/>
                        <a:t>, потому что видел в руке толстяка оружие — пока он будет бежать, пираты его спокойно могут укокошить. </a:t>
                      </a:r>
                      <a:endParaRPr lang="ru-RU" dirty="0"/>
                    </a:p>
                  </a:txBody>
                  <a:tcPr/>
                </a:tc>
                <a:tc>
                  <a:txBody>
                    <a:bodyPr/>
                    <a:lstStyle/>
                    <a:p>
                      <a:r>
                        <a:rPr lang="kk-KZ" dirty="0" smtClean="0"/>
                        <a:t> Мальчик  обдуманно</a:t>
                      </a:r>
                      <a:r>
                        <a:rPr lang="kk-KZ" baseline="0" dirty="0" smtClean="0"/>
                        <a:t>  действовал, </a:t>
                      </a:r>
                      <a:r>
                        <a:rPr lang="kk-KZ" dirty="0" smtClean="0"/>
                        <a:t>просчитывал каждый свой шаг.</a:t>
                      </a:r>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8463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76468"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13</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395535" y="1590096"/>
            <a:ext cx="8748465" cy="384721"/>
          </a:xfrm>
          <a:prstGeom prst="rect">
            <a:avLst/>
          </a:prstGeom>
        </p:spPr>
        <p:txBody>
          <a:bodyPr wrap="square">
            <a:spAutoFit/>
          </a:bodyPr>
          <a:lstStyle/>
          <a:p>
            <a:pPr algn="just"/>
            <a:r>
              <a:rPr lang="ru-RU" sz="1900" b="1"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2873915-C8FB-496C-9994-B70A7B935CB6}"/>
              </a:ext>
            </a:extLst>
          </p:cNvPr>
          <p:cNvSpPr/>
          <p:nvPr/>
        </p:nvSpPr>
        <p:spPr>
          <a:xfrm>
            <a:off x="1547665" y="1823351"/>
            <a:ext cx="7227100" cy="2677656"/>
          </a:xfrm>
          <a:prstGeom prst="rect">
            <a:avLst/>
          </a:prstGeom>
        </p:spPr>
        <p:txBody>
          <a:bodyPr wrap="square">
            <a:spAutoFit/>
          </a:bodyPr>
          <a:lstStyle/>
          <a:p>
            <a:endParaRPr lang="kk-KZ" sz="2400"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Дескрипторы</a:t>
            </a:r>
            <a:r>
              <a:rPr lang="kk-KZ" sz="2400" b="1" dirty="0" smtClean="0">
                <a:latin typeface="Times New Roman" panose="02020603050405020304" pitchFamily="18" charset="0"/>
                <a:cs typeface="Times New Roman" panose="02020603050405020304" pitchFamily="18" charset="0"/>
              </a:rPr>
              <a:t>:</a:t>
            </a:r>
          </a:p>
          <a:p>
            <a:endParaRPr lang="kk-KZ" sz="2400" b="1"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в</a:t>
            </a:r>
            <a:r>
              <a:rPr lang="kk-KZ" sz="2400" dirty="0" smtClean="0">
                <a:latin typeface="Times New Roman" panose="02020603050405020304" pitchFamily="18" charset="0"/>
                <a:cs typeface="Times New Roman" panose="02020603050405020304" pitchFamily="18" charset="0"/>
              </a:rPr>
              <a:t>нимательно читает текст </a:t>
            </a:r>
            <a:r>
              <a:rPr lang="ru-RU" sz="2400" dirty="0" smtClean="0">
                <a:latin typeface="Times New Roman" panose="02020603050405020304" pitchFamily="18" charset="0"/>
                <a:cs typeface="Times New Roman" panose="02020603050405020304" pitchFamily="18" charset="0"/>
              </a:rPr>
              <a:t>;</a:t>
            </a:r>
          </a:p>
          <a:p>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н</a:t>
            </a:r>
            <a:r>
              <a:rPr lang="kk-KZ" sz="2400" dirty="0" smtClean="0">
                <a:latin typeface="Times New Roman" panose="02020603050405020304" pitchFamily="18" charset="0"/>
                <a:cs typeface="Times New Roman" panose="02020603050405020304" pitchFamily="18" charset="0"/>
              </a:rPr>
              <a:t>аходит  фразы  из отрывков ;</a:t>
            </a:r>
          </a:p>
          <a:p>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к</a:t>
            </a:r>
            <a:r>
              <a:rPr lang="kk-KZ" sz="2400" dirty="0" smtClean="0">
                <a:latin typeface="Times New Roman" panose="02020603050405020304" pitchFamily="18" charset="0"/>
                <a:cs typeface="Times New Roman" panose="02020603050405020304" pitchFamily="18" charset="0"/>
              </a:rPr>
              <a:t>омментирует выписанные  фразы .</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335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179512" y="980728"/>
            <a:ext cx="8424936" cy="5688632"/>
          </a:xfrm>
        </p:spPr>
        <p:txBody>
          <a:bodyPr>
            <a:normAutofit fontScale="90000"/>
          </a:bodyPr>
          <a:lstStyle/>
          <a:p>
            <a:pPr algn="l"/>
            <a:r>
              <a:rPr lang="ru-RU" sz="1800" dirty="0"/>
              <a:t> </a:t>
            </a:r>
            <a:r>
              <a:rPr lang="ru-RU" sz="1800" dirty="0" smtClean="0"/>
              <a:t>                </a:t>
            </a:r>
            <a:r>
              <a:rPr lang="kk-KZ" sz="2000" b="1" dirty="0" smtClean="0"/>
              <a:t>Прочитайте  главу « Бегом к машине времени». </a:t>
            </a:r>
            <a:r>
              <a:rPr lang="kk-KZ" sz="2000" b="1" dirty="0"/>
              <a:t>Выполните задания </a:t>
            </a:r>
            <a:r>
              <a:rPr lang="kk-KZ" sz="2000" b="1" dirty="0" smtClean="0"/>
              <a:t/>
            </a:r>
            <a:br>
              <a:rPr lang="kk-KZ" sz="2000" b="1" dirty="0" smtClean="0"/>
            </a:br>
            <a:r>
              <a:rPr lang="kk-KZ" sz="1800" b="1" dirty="0" smtClean="0"/>
              <a:t/>
            </a:r>
            <a:br>
              <a:rPr lang="kk-KZ" sz="1800" b="1" dirty="0" smtClean="0"/>
            </a:br>
            <a:r>
              <a:rPr lang="kk-KZ" sz="1800" b="1" dirty="0"/>
              <a:t> </a:t>
            </a:r>
            <a:r>
              <a:rPr lang="kk-KZ" sz="1800" b="1" dirty="0" smtClean="0"/>
              <a:t>  </a:t>
            </a:r>
            <a:r>
              <a:rPr lang="ru-RU" sz="1800" dirty="0" smtClean="0"/>
              <a:t>Если </a:t>
            </a:r>
            <a:r>
              <a:rPr lang="ru-RU" sz="1800" dirty="0"/>
              <a:t>бы Коля лучше подумал, он бы не побежал. С остановки пираты его не видели, но, как только он побежал, толстяк сразу увидел, как зашевелились и задрожали кусты, и, не дожидаясь своего сообщника, бросился за Колей. Да, на короткие дистанции Коля мог обогнать любого пирата, потому что они не занимались спортом и предавались излишествам. Но если надо бежать долго, то пираты были посильней Коли. Они давно сменили свои старые сердца на механические, тем более что сердечность им была ни к чему, а с электронными сердцами на атомных батареях они рассчитывали прожить по тысяче лет</a:t>
            </a:r>
            <a:r>
              <a:rPr lang="ru-RU" sz="1800" dirty="0" smtClean="0"/>
              <a:t>.</a:t>
            </a:r>
            <a:r>
              <a:rPr lang="ru-RU" sz="1800" dirty="0"/>
              <a:t/>
            </a:r>
            <a:br>
              <a:rPr lang="ru-RU" sz="1800" dirty="0"/>
            </a:br>
            <a:r>
              <a:rPr lang="ru-RU" sz="1800" dirty="0" smtClean="0"/>
              <a:t>     Коля </a:t>
            </a:r>
            <a:r>
              <a:rPr lang="ru-RU" sz="1800" dirty="0"/>
              <a:t>свернул с дорожки, бросился к </a:t>
            </a:r>
            <a:r>
              <a:rPr lang="ru-RU" sz="1800" dirty="0" smtClean="0"/>
              <a:t>лаборатории. Когда </a:t>
            </a:r>
            <a:r>
              <a:rPr lang="ru-RU" sz="1800" dirty="0"/>
              <a:t>Коля пробежал по аллее метров сто и оглянулся, он увидел толстяка, который как раз вылез из кустов. Коля понял, что до школьной биологической станции ему не добежать, свернул с дорожки, перескочил через кусты и в два прыжка оказался на мостовой. Он решил укрыться в доме, который сам строил сегодня утром. Строителей уже не было видно. Они, к сожалению, ушли. Но то ли нарочно, то ли по недосмотру строителей входная дверь заросла кораллами, а окна были слишком высоки, чтобы в них влезть. Да и страшно: если воры заметят, окажешься в ловушке. Коля наискосок метнулся к бульвару и помчался к биостанции. Только бы успеть к ребятам! Уж при них бандиты не посмеют на него напасть. А если и посмеют, </a:t>
            </a:r>
            <a:r>
              <a:rPr lang="ru-RU" sz="1800" dirty="0" err="1"/>
              <a:t>Джавад</a:t>
            </a:r>
            <a:r>
              <a:rPr lang="ru-RU" sz="1800" dirty="0"/>
              <a:t> с Аркашей спасут </a:t>
            </a:r>
            <a:r>
              <a:rPr lang="ru-RU" sz="1800" dirty="0" err="1"/>
              <a:t>миелофон</a:t>
            </a:r>
            <a:r>
              <a:rPr lang="ru-RU" sz="1800" dirty="0" smtClean="0"/>
              <a:t>.</a:t>
            </a:r>
            <a:r>
              <a:rPr lang="ru-RU" sz="1800" dirty="0"/>
              <a:t/>
            </a:r>
            <a:br>
              <a:rPr lang="ru-RU" sz="1800" dirty="0"/>
            </a:br>
            <a:r>
              <a:rPr lang="ru-RU" sz="1800" dirty="0" smtClean="0"/>
              <a:t>     </a:t>
            </a:r>
            <a:endParaRPr lang="ru-RU" sz="1800" dirty="0"/>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518254"/>
            <a:ext cx="8748464" cy="5760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3адание 3</a:t>
            </a:r>
            <a:br>
              <a:rPr lang="ru-RU" sz="2400" b="1" dirty="0" smtClean="0">
                <a:solidFill>
                  <a:schemeClr val="bg1"/>
                </a:solidFill>
                <a:latin typeface="Times New Roman" pitchFamily="18" charset="0"/>
                <a:cs typeface="Times New Roman" pitchFamily="18" charset="0"/>
              </a:rPr>
            </a:br>
            <a:endParaRPr lang="ru-RU" sz="2400" dirty="0">
              <a:solidFill>
                <a:schemeClr val="bg1"/>
              </a:solidFill>
            </a:endParaRPr>
          </a:p>
        </p:txBody>
      </p:sp>
    </p:spTree>
    <p:extLst>
      <p:ext uri="{BB962C8B-B14F-4D97-AF65-F5344CB8AC3E}">
        <p14:creationId xmlns:p14="http://schemas.microsoft.com/office/powerpoint/2010/main" val="1676880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251520" y="1268758"/>
            <a:ext cx="8352928" cy="5184577"/>
          </a:xfrm>
        </p:spPr>
        <p:txBody>
          <a:bodyPr>
            <a:normAutofit fontScale="90000"/>
          </a:bodyPr>
          <a:lstStyle/>
          <a:p>
            <a:pPr algn="l"/>
            <a:r>
              <a:rPr lang="kk-KZ" sz="1800" dirty="0"/>
              <a:t> </a:t>
            </a:r>
            <a:r>
              <a:rPr lang="kk-KZ" sz="1800" dirty="0" smtClean="0"/>
              <a:t>     </a:t>
            </a:r>
            <a:r>
              <a:rPr lang="ru-RU" sz="1800" dirty="0"/>
              <a:t>Вот и Институт времени. Такой же спокойный, громадный, величественный, как и утром. И такой же пустой. Надо же было Коле прибыть в будущее именно в день праздника, когда большая часть москвичей отправилась на Лунный фестиваль или на юг к морю, отдыхать и загорать.</a:t>
            </a:r>
            <a:r>
              <a:rPr lang="kk-KZ" sz="1800" b="1" dirty="0" smtClean="0"/>
              <a:t/>
            </a:r>
            <a:br>
              <a:rPr lang="kk-KZ" sz="1800" b="1" dirty="0" smtClean="0"/>
            </a:br>
            <a:r>
              <a:rPr lang="kk-KZ" sz="1800" b="1" dirty="0" smtClean="0"/>
              <a:t>    </a:t>
            </a:r>
            <a:r>
              <a:rPr lang="ru-RU" sz="1800" dirty="0" smtClean="0"/>
              <a:t>Коля </a:t>
            </a:r>
            <a:r>
              <a:rPr lang="ru-RU" sz="1800" dirty="0"/>
              <a:t>с разбега ударился в прозрачную стену — вход в институт. Но стена не открылась, как утром, когда он выходил. В институт нельзя входить посторонним, потому что обращаться со временем надо осторожно. Только те, кто специально учится этому, допускаются в здание</a:t>
            </a:r>
            <a:r>
              <a:rPr lang="ru-RU" sz="1800" dirty="0" smtClean="0"/>
              <a:t>.</a:t>
            </a:r>
            <a:r>
              <a:rPr lang="ru-RU" sz="1800" dirty="0"/>
              <a:t/>
            </a:r>
            <a:br>
              <a:rPr lang="ru-RU" sz="1800" dirty="0"/>
            </a:br>
            <a:r>
              <a:rPr lang="ru-RU" sz="1800" dirty="0" smtClean="0"/>
              <a:t>     Коля </a:t>
            </a:r>
            <a:r>
              <a:rPr lang="ru-RU" sz="1800" dirty="0"/>
              <a:t>бился о прозрачную дверь, как муха о стекло. Вот она рядом, лестница на второй этаж, и там, за ней, — кабина времени, дверь в прошлое</a:t>
            </a:r>
            <a:r>
              <a:rPr lang="ru-RU" sz="1800" dirty="0" smtClean="0"/>
              <a:t>.</a:t>
            </a:r>
            <a:r>
              <a:rPr lang="ru-RU" sz="1800" dirty="0"/>
              <a:t/>
            </a:r>
            <a:br>
              <a:rPr lang="ru-RU" sz="1800" dirty="0"/>
            </a:br>
            <a:r>
              <a:rPr lang="ru-RU" sz="1800" dirty="0" smtClean="0"/>
              <a:t>     Вот-вот </a:t>
            </a:r>
            <a:r>
              <a:rPr lang="ru-RU" sz="1800" dirty="0"/>
              <a:t>выскочат преследователи. Отчаявшись, Коля побежал вдоль стены, надеясь, что найдёт какой-нибудь запасный выход, который забыли закрыть</a:t>
            </a:r>
            <a:r>
              <a:rPr lang="ru-RU" sz="1800" dirty="0" smtClean="0"/>
              <a:t>.</a:t>
            </a:r>
            <a:r>
              <a:rPr lang="ru-RU" sz="1800" dirty="0"/>
              <a:t/>
            </a:r>
            <a:br>
              <a:rPr lang="ru-RU" sz="1800" dirty="0"/>
            </a:br>
            <a:r>
              <a:rPr lang="ru-RU" sz="1800" dirty="0"/>
              <a:t>Не успел Коля скрыться, как перед Институтом времени показались пираты. Они издали видели, что Коля подбегал к зданию, и решили, что он уже внутри. Из-за угла Коля увидел, как они остановились перед входом. Уже начало темнеть, и место, где он спрятался, было покрыто синей глубокой тенью. Колей вдруг овладела надежда, что пираты постучатся-постучатся в дверь, а потом уйдут. Или кто-нибудь пройдёт мимо и спугнёт их</a:t>
            </a:r>
            <a:r>
              <a:rPr lang="ru-RU" sz="1800" dirty="0" smtClean="0"/>
              <a:t>.</a:t>
            </a:r>
            <a:r>
              <a:rPr lang="ru-RU" sz="1800" dirty="0"/>
              <a:t/>
            </a:r>
            <a:br>
              <a:rPr lang="ru-RU" sz="1800" dirty="0"/>
            </a:br>
            <a:r>
              <a:rPr lang="ru-RU" sz="1800" dirty="0" smtClean="0"/>
              <a:t>     </a:t>
            </a:r>
            <a:endParaRPr lang="ru-RU" sz="1800" dirty="0"/>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518254"/>
            <a:ext cx="8748464" cy="5760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endParaRPr lang="ru-RU" sz="2400" dirty="0">
              <a:solidFill>
                <a:schemeClr val="bg1"/>
              </a:solidFill>
            </a:endParaRPr>
          </a:p>
        </p:txBody>
      </p:sp>
    </p:spTree>
    <p:extLst>
      <p:ext uri="{BB962C8B-B14F-4D97-AF65-F5344CB8AC3E}">
        <p14:creationId xmlns:p14="http://schemas.microsoft.com/office/powerpoint/2010/main" val="2702651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467544" y="1340767"/>
            <a:ext cx="8064896" cy="4320481"/>
          </a:xfrm>
        </p:spPr>
        <p:txBody>
          <a:bodyPr>
            <a:normAutofit fontScale="90000"/>
          </a:bodyPr>
          <a:lstStyle/>
          <a:p>
            <a:pPr marL="0" indent="0" algn="l">
              <a:lnSpc>
                <a:spcPct val="150000"/>
              </a:lnSpc>
            </a:pP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1. Кто  первым из пиратов  увидел  бежавшего  мальчика ?</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2. Почему Коля считал , что на длинной дистанции пираты посильней его?</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3. Где решил спрятаться Коля? Какой путь он выбрал ?</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4. Почему  мальчик  не смог  попасть в Институт времени ?</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5. О каком чуде идет речь </a:t>
            </a:r>
            <a:r>
              <a:rPr lang="ru-RU" sz="2700" dirty="0">
                <a:solidFill>
                  <a:srgbClr val="002060"/>
                </a:solidFill>
                <a:latin typeface="Times New Roman" pitchFamily="18" charset="0"/>
                <a:cs typeface="Times New Roman" pitchFamily="18" charset="0"/>
              </a:rPr>
              <a:t> </a:t>
            </a:r>
            <a:r>
              <a:rPr lang="ru-RU" sz="2700" dirty="0" smtClean="0">
                <a:solidFill>
                  <a:srgbClr val="002060"/>
                </a:solidFill>
                <a:latin typeface="Times New Roman" pitchFamily="18" charset="0"/>
                <a:cs typeface="Times New Roman" pitchFamily="18" charset="0"/>
              </a:rPr>
              <a:t>на протяжении всей  повести ?</a:t>
            </a:r>
            <a:br>
              <a:rPr lang="ru-RU" sz="2700" dirty="0" smtClean="0">
                <a:solidFill>
                  <a:srgbClr val="002060"/>
                </a:solidFill>
                <a:latin typeface="Times New Roman" pitchFamily="18" charset="0"/>
                <a:cs typeface="Times New Roman" pitchFamily="18" charset="0"/>
              </a:rPr>
            </a:br>
            <a:r>
              <a:rPr lang="ru-RU" sz="2700" dirty="0" smtClean="0">
                <a:solidFill>
                  <a:srgbClr val="002060"/>
                </a:solidFill>
                <a:latin typeface="Times New Roman" pitchFamily="18" charset="0"/>
                <a:cs typeface="Times New Roman" pitchFamily="18" charset="0"/>
              </a:rPr>
              <a:t>6.  Выпишите  слова  со  знакомыми  частицами.</a:t>
            </a: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bg1"/>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Вопросы </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spTree>
    <p:extLst>
      <p:ext uri="{BB962C8B-B14F-4D97-AF65-F5344CB8AC3E}">
        <p14:creationId xmlns:p14="http://schemas.microsoft.com/office/powerpoint/2010/main" val="1041982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467544" y="1340767"/>
            <a:ext cx="8064896" cy="4320481"/>
          </a:xfrm>
        </p:spPr>
        <p:txBody>
          <a:bodyPr>
            <a:normAutofit fontScale="90000"/>
          </a:bodyPr>
          <a:lstStyle/>
          <a:p>
            <a:pPr marL="0" indent="0" algn="l">
              <a:lnSpc>
                <a:spcPct val="150000"/>
              </a:lnSpc>
            </a:pP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1</a:t>
            </a:r>
            <a:r>
              <a:rPr lang="ru-RU" sz="2200" dirty="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Толстяк </a:t>
            </a:r>
            <a:r>
              <a:rPr lang="ru-RU" sz="2200" dirty="0">
                <a:solidFill>
                  <a:srgbClr val="002060"/>
                </a:solidFill>
                <a:latin typeface="Times New Roman" pitchFamily="18" charset="0"/>
                <a:cs typeface="Times New Roman" pitchFamily="18" charset="0"/>
              </a:rPr>
              <a:t>сразу </a:t>
            </a:r>
            <a:r>
              <a:rPr lang="ru-RU" sz="2200" dirty="0" smtClean="0">
                <a:solidFill>
                  <a:srgbClr val="002060"/>
                </a:solidFill>
                <a:latin typeface="Times New Roman" pitchFamily="18" charset="0"/>
                <a:cs typeface="Times New Roman" pitchFamily="18" charset="0"/>
              </a:rPr>
              <a:t>увидел и бросился </a:t>
            </a:r>
            <a:r>
              <a:rPr lang="ru-RU" sz="2200" dirty="0">
                <a:solidFill>
                  <a:srgbClr val="002060"/>
                </a:solidFill>
                <a:latin typeface="Times New Roman" pitchFamily="18" charset="0"/>
                <a:cs typeface="Times New Roman" pitchFamily="18" charset="0"/>
              </a:rPr>
              <a:t>за Колей</a:t>
            </a:r>
            <a:r>
              <a:rPr lang="ru-RU" sz="2200" dirty="0" smtClean="0">
                <a:solidFill>
                  <a:srgbClr val="002060"/>
                </a:solidFill>
                <a:latin typeface="Times New Roman" pitchFamily="18" charset="0"/>
                <a:cs typeface="Times New Roman" pitchFamily="18" charset="0"/>
              </a:rPr>
              <a:t>.</a:t>
            </a:r>
            <a:r>
              <a:rPr lang="ru-RU" sz="2700" dirty="0" smtClean="0">
                <a:solidFill>
                  <a:srgbClr val="002060"/>
                </a:solidFill>
                <a:latin typeface="Times New Roman" pitchFamily="18" charset="0"/>
                <a:cs typeface="Times New Roman" pitchFamily="18" charset="0"/>
              </a:rPr>
              <a:t/>
            </a:r>
            <a:br>
              <a:rPr lang="ru-RU" sz="27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2</a:t>
            </a:r>
            <a:r>
              <a:rPr lang="ru-RU" sz="2200" dirty="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Пираты </a:t>
            </a:r>
            <a:r>
              <a:rPr lang="ru-RU" sz="2200" dirty="0">
                <a:solidFill>
                  <a:srgbClr val="002060"/>
                </a:solidFill>
                <a:latin typeface="Times New Roman" pitchFamily="18" charset="0"/>
                <a:cs typeface="Times New Roman" pitchFamily="18" charset="0"/>
              </a:rPr>
              <a:t>давно сменили свои старые сердца на механические, </a:t>
            </a:r>
            <a:r>
              <a:rPr lang="ru-RU" sz="2200" dirty="0" smtClean="0">
                <a:solidFill>
                  <a:srgbClr val="002060"/>
                </a:solidFill>
                <a:latin typeface="Times New Roman" pitchFamily="18" charset="0"/>
                <a:cs typeface="Times New Roman" pitchFamily="18" charset="0"/>
              </a:rPr>
              <a:t>с </a:t>
            </a:r>
            <a:r>
              <a:rPr lang="ru-RU" sz="2200" dirty="0">
                <a:solidFill>
                  <a:srgbClr val="002060"/>
                </a:solidFill>
                <a:latin typeface="Times New Roman" pitchFamily="18" charset="0"/>
                <a:cs typeface="Times New Roman" pitchFamily="18" charset="0"/>
              </a:rPr>
              <a:t>электронными сердцами на атомных батареях они рассчитывали прожить по тысяче лет.</a:t>
            </a:r>
            <a:br>
              <a:rPr lang="ru-RU" sz="2200" dirty="0">
                <a:solidFill>
                  <a:srgbClr val="002060"/>
                </a:solidFill>
                <a:latin typeface="Times New Roman" pitchFamily="18" charset="0"/>
                <a:cs typeface="Times New Roman" pitchFamily="18" charset="0"/>
              </a:rPr>
            </a:br>
            <a:r>
              <a:rPr lang="ru-RU" sz="2200" dirty="0">
                <a:solidFill>
                  <a:srgbClr val="002060"/>
                </a:solidFill>
                <a:latin typeface="Times New Roman" pitchFamily="18" charset="0"/>
                <a:cs typeface="Times New Roman" pitchFamily="18" charset="0"/>
              </a:rPr>
              <a:t>3. Он решил укрыться в доме, который сам строил сегодня утром. </a:t>
            </a: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4</a:t>
            </a:r>
            <a:r>
              <a:rPr lang="ru-RU" sz="2200" dirty="0">
                <a:solidFill>
                  <a:srgbClr val="002060"/>
                </a:solidFill>
                <a:latin typeface="Times New Roman" pitchFamily="18" charset="0"/>
                <a:cs typeface="Times New Roman" pitchFamily="18" charset="0"/>
              </a:rPr>
              <a:t>. В институт нельзя входить посторонним, потому что обращаться со временем надо осторожно. </a:t>
            </a: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5. Чудо это – </a:t>
            </a:r>
            <a:r>
              <a:rPr lang="ru-RU" sz="2200" dirty="0" err="1" smtClean="0">
                <a:solidFill>
                  <a:srgbClr val="002060"/>
                </a:solidFill>
                <a:latin typeface="Times New Roman" pitchFamily="18" charset="0"/>
                <a:cs typeface="Times New Roman" pitchFamily="18" charset="0"/>
              </a:rPr>
              <a:t>миелофон</a:t>
            </a:r>
            <a:r>
              <a:rPr lang="ru-RU" sz="2200" dirty="0">
                <a:solidFill>
                  <a:srgbClr val="002060"/>
                </a:solidFill>
                <a:latin typeface="Times New Roman" pitchFamily="18" charset="0"/>
                <a:cs typeface="Times New Roman" pitchFamily="18" charset="0"/>
              </a:rPr>
              <a:t> </a:t>
            </a:r>
            <a:r>
              <a:rPr lang="ru-RU" sz="2200" dirty="0" smtClean="0">
                <a:solidFill>
                  <a:srgbClr val="002060"/>
                </a:solidFill>
                <a:latin typeface="Times New Roman" pitchFamily="18" charset="0"/>
                <a:cs typeface="Times New Roman" pitchFamily="18" charset="0"/>
              </a:rPr>
              <a:t>, устройство </a:t>
            </a:r>
            <a:r>
              <a:rPr lang="ru-RU" sz="2200" dirty="0">
                <a:solidFill>
                  <a:srgbClr val="002060"/>
                </a:solidFill>
                <a:latin typeface="Times New Roman" pitchFamily="18" charset="0"/>
                <a:cs typeface="Times New Roman" pitchFamily="18" charset="0"/>
              </a:rPr>
              <a:t>для чтения мыслей </a:t>
            </a:r>
            <a:r>
              <a:rPr lang="ru-RU" sz="2200" dirty="0" smtClean="0">
                <a:solidFill>
                  <a:srgbClr val="002060"/>
                </a:solidFill>
                <a:latin typeface="Times New Roman" pitchFamily="18" charset="0"/>
                <a:cs typeface="Times New Roman" pitchFamily="18" charset="0"/>
              </a:rPr>
              <a:t>.</a:t>
            </a:r>
            <a:r>
              <a:rPr lang="ru-RU" sz="2200" dirty="0">
                <a:solidFill>
                  <a:srgbClr val="002060"/>
                </a:solidFill>
                <a:latin typeface="Times New Roman" pitchFamily="18" charset="0"/>
                <a:cs typeface="Times New Roman" pitchFamily="18" charset="0"/>
              </a:rPr>
              <a:t/>
            </a:r>
            <a:br>
              <a:rPr lang="ru-RU" sz="2200" dirty="0">
                <a:solidFill>
                  <a:srgbClr val="002060"/>
                </a:solidFill>
                <a:latin typeface="Times New Roman" pitchFamily="18" charset="0"/>
                <a:cs typeface="Times New Roman" pitchFamily="18" charset="0"/>
              </a:rPr>
            </a:br>
            <a:r>
              <a:rPr lang="ru-RU" sz="2200" dirty="0">
                <a:solidFill>
                  <a:srgbClr val="002060"/>
                </a:solidFill>
                <a:latin typeface="Times New Roman" pitchFamily="18" charset="0"/>
                <a:cs typeface="Times New Roman" pitchFamily="18" charset="0"/>
              </a:rPr>
              <a:t/>
            </a:r>
            <a:br>
              <a:rPr lang="ru-RU" sz="2200" dirty="0">
                <a:solidFill>
                  <a:srgbClr val="002060"/>
                </a:solidFill>
                <a:latin typeface="Times New Roman" pitchFamily="18" charset="0"/>
                <a:cs typeface="Times New Roman" pitchFamily="18" charset="0"/>
              </a:rPr>
            </a:br>
            <a:endParaRPr lang="ru-RU" sz="22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bg1"/>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Проверим </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spTree>
    <p:extLst>
      <p:ext uri="{BB962C8B-B14F-4D97-AF65-F5344CB8AC3E}">
        <p14:creationId xmlns:p14="http://schemas.microsoft.com/office/powerpoint/2010/main" val="1231822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395535" y="980729"/>
            <a:ext cx="8280007" cy="5544616"/>
          </a:xfrm>
        </p:spPr>
        <p:txBody>
          <a:bodyPr>
            <a:normAutofit/>
          </a:bodyPr>
          <a:lstStyle/>
          <a:p>
            <a:pPr marL="0" indent="0" algn="l">
              <a:lnSpc>
                <a:spcPct val="150000"/>
              </a:lnSpc>
            </a:pP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r>
            <a:br>
              <a:rPr lang="ru-RU" sz="2200"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6. </a:t>
            </a:r>
            <a:r>
              <a:rPr lang="ru-RU" sz="2200" u="sng" dirty="0" smtClean="0">
                <a:solidFill>
                  <a:srgbClr val="002060"/>
                </a:solidFill>
                <a:latin typeface="Times New Roman" pitchFamily="18" charset="0"/>
                <a:cs typeface="Times New Roman" pitchFamily="18" charset="0"/>
              </a:rPr>
              <a:t>Не</a:t>
            </a:r>
            <a:r>
              <a:rPr lang="ru-RU" sz="2200" dirty="0" smtClean="0">
                <a:solidFill>
                  <a:srgbClr val="002060"/>
                </a:solidFill>
                <a:latin typeface="Times New Roman" pitchFamily="18" charset="0"/>
                <a:cs typeface="Times New Roman" pitchFamily="18" charset="0"/>
              </a:rPr>
              <a:t> побежал, </a:t>
            </a:r>
            <a:r>
              <a:rPr lang="ru-RU" sz="2200" u="sng" dirty="0" smtClean="0">
                <a:solidFill>
                  <a:srgbClr val="002060"/>
                </a:solidFill>
                <a:latin typeface="Times New Roman" pitchFamily="18" charset="0"/>
                <a:cs typeface="Times New Roman" pitchFamily="18" charset="0"/>
              </a:rPr>
              <a:t>не</a:t>
            </a:r>
            <a:r>
              <a:rPr lang="ru-RU" sz="2200" dirty="0" smtClean="0">
                <a:solidFill>
                  <a:srgbClr val="002060"/>
                </a:solidFill>
                <a:latin typeface="Times New Roman" pitchFamily="18" charset="0"/>
                <a:cs typeface="Times New Roman" pitchFamily="18" charset="0"/>
              </a:rPr>
              <a:t> видели,  </a:t>
            </a:r>
            <a:r>
              <a:rPr lang="ru-RU" sz="2200" u="sng" dirty="0" smtClean="0">
                <a:solidFill>
                  <a:srgbClr val="002060"/>
                </a:solidFill>
                <a:latin typeface="Times New Roman" pitchFamily="18" charset="0"/>
                <a:cs typeface="Times New Roman" pitchFamily="18" charset="0"/>
              </a:rPr>
              <a:t>не</a:t>
            </a:r>
            <a:r>
              <a:rPr lang="ru-RU" sz="2200" dirty="0" smtClean="0">
                <a:solidFill>
                  <a:srgbClr val="002060"/>
                </a:solidFill>
                <a:latin typeface="Times New Roman" pitchFamily="18" charset="0"/>
                <a:cs typeface="Times New Roman" pitchFamily="18" charset="0"/>
              </a:rPr>
              <a:t> занимались , </a:t>
            </a:r>
            <a:r>
              <a:rPr lang="ru-RU" sz="2200" u="sng" dirty="0" smtClean="0">
                <a:solidFill>
                  <a:srgbClr val="002060"/>
                </a:solidFill>
                <a:latin typeface="Times New Roman" pitchFamily="18" charset="0"/>
                <a:cs typeface="Times New Roman" pitchFamily="18" charset="0"/>
              </a:rPr>
              <a:t>ни</a:t>
            </a:r>
            <a:r>
              <a:rPr lang="ru-RU" sz="2200" dirty="0" smtClean="0">
                <a:solidFill>
                  <a:srgbClr val="002060"/>
                </a:solidFill>
                <a:latin typeface="Times New Roman" pitchFamily="18" charset="0"/>
                <a:cs typeface="Times New Roman" pitchFamily="18" charset="0"/>
              </a:rPr>
              <a:t> к чему, </a:t>
            </a:r>
            <a:r>
              <a:rPr lang="ru-RU" sz="2200" u="sng" dirty="0" smtClean="0">
                <a:solidFill>
                  <a:srgbClr val="002060"/>
                </a:solidFill>
                <a:latin typeface="Times New Roman" pitchFamily="18" charset="0"/>
                <a:cs typeface="Times New Roman" pitchFamily="18" charset="0"/>
              </a:rPr>
              <a:t>не</a:t>
            </a:r>
            <a:r>
              <a:rPr lang="ru-RU" sz="2200" dirty="0" smtClean="0">
                <a:solidFill>
                  <a:srgbClr val="002060"/>
                </a:solidFill>
                <a:latin typeface="Times New Roman" pitchFamily="18" charset="0"/>
                <a:cs typeface="Times New Roman" pitchFamily="18" charset="0"/>
              </a:rPr>
              <a:t> добежать, </a:t>
            </a:r>
            <a:r>
              <a:rPr lang="ru-RU" sz="2200" u="sng" dirty="0" smtClean="0">
                <a:solidFill>
                  <a:srgbClr val="002060"/>
                </a:solidFill>
                <a:latin typeface="Times New Roman" pitchFamily="18" charset="0"/>
                <a:cs typeface="Times New Roman" pitchFamily="18" charset="0"/>
              </a:rPr>
              <a:t>не </a:t>
            </a:r>
            <a:r>
              <a:rPr lang="ru-RU" sz="2200" dirty="0" smtClean="0">
                <a:solidFill>
                  <a:srgbClr val="002060"/>
                </a:solidFill>
                <a:latin typeface="Times New Roman" pitchFamily="18" charset="0"/>
                <a:cs typeface="Times New Roman" pitchFamily="18" charset="0"/>
              </a:rPr>
              <a:t>было , то </a:t>
            </a:r>
            <a:r>
              <a:rPr lang="ru-RU" sz="2200" u="sng" dirty="0" smtClean="0">
                <a:solidFill>
                  <a:srgbClr val="002060"/>
                </a:solidFill>
                <a:latin typeface="Times New Roman" pitchFamily="18" charset="0"/>
                <a:cs typeface="Times New Roman" pitchFamily="18" charset="0"/>
              </a:rPr>
              <a:t>ли</a:t>
            </a:r>
            <a:r>
              <a:rPr lang="ru-RU" sz="2200" dirty="0" smtClean="0">
                <a:solidFill>
                  <a:srgbClr val="002060"/>
                </a:solidFill>
                <a:latin typeface="Times New Roman" pitchFamily="18" charset="0"/>
                <a:cs typeface="Times New Roman" pitchFamily="18" charset="0"/>
              </a:rPr>
              <a:t> нарочно , то </a:t>
            </a:r>
            <a:r>
              <a:rPr lang="ru-RU" sz="2200" u="sng" dirty="0" smtClean="0">
                <a:solidFill>
                  <a:srgbClr val="002060"/>
                </a:solidFill>
                <a:latin typeface="Times New Roman" pitchFamily="18" charset="0"/>
                <a:cs typeface="Times New Roman" pitchFamily="18" charset="0"/>
              </a:rPr>
              <a:t>ли по </a:t>
            </a:r>
            <a:r>
              <a:rPr lang="ru-RU" sz="2200" dirty="0" smtClean="0">
                <a:solidFill>
                  <a:srgbClr val="002060"/>
                </a:solidFill>
                <a:latin typeface="Times New Roman" pitchFamily="18" charset="0"/>
                <a:cs typeface="Times New Roman" pitchFamily="18" charset="0"/>
              </a:rPr>
              <a:t> недосмотру , только </a:t>
            </a:r>
            <a:r>
              <a:rPr lang="ru-RU" sz="2200" u="sng" dirty="0" smtClean="0">
                <a:solidFill>
                  <a:srgbClr val="002060"/>
                </a:solidFill>
                <a:latin typeface="Times New Roman" pitchFamily="18" charset="0"/>
                <a:cs typeface="Times New Roman" pitchFamily="18" charset="0"/>
              </a:rPr>
              <a:t>бы</a:t>
            </a:r>
            <a:r>
              <a:rPr lang="ru-RU" sz="2200" dirty="0" smtClean="0">
                <a:solidFill>
                  <a:srgbClr val="002060"/>
                </a:solidFill>
                <a:latin typeface="Times New Roman" pitchFamily="18" charset="0"/>
                <a:cs typeface="Times New Roman" pitchFamily="18" charset="0"/>
              </a:rPr>
              <a:t> успеть, </a:t>
            </a:r>
            <a:r>
              <a:rPr lang="ru-RU" sz="2200" u="sng" dirty="0" smtClean="0">
                <a:solidFill>
                  <a:srgbClr val="002060"/>
                </a:solidFill>
                <a:latin typeface="Times New Roman" pitchFamily="18" charset="0"/>
                <a:cs typeface="Times New Roman" pitchFamily="18" charset="0"/>
              </a:rPr>
              <a:t>уж</a:t>
            </a:r>
            <a:r>
              <a:rPr lang="ru-RU" sz="2200" dirty="0" smtClean="0">
                <a:solidFill>
                  <a:srgbClr val="002060"/>
                </a:solidFill>
                <a:latin typeface="Times New Roman" pitchFamily="18" charset="0"/>
                <a:cs typeface="Times New Roman" pitchFamily="18" charset="0"/>
              </a:rPr>
              <a:t>  </a:t>
            </a:r>
            <a:r>
              <a:rPr lang="ru-RU" sz="2200" u="sng" dirty="0" smtClean="0">
                <a:solidFill>
                  <a:srgbClr val="002060"/>
                </a:solidFill>
                <a:latin typeface="Times New Roman" pitchFamily="18" charset="0"/>
                <a:cs typeface="Times New Roman" pitchFamily="18" charset="0"/>
              </a:rPr>
              <a:t>не</a:t>
            </a:r>
            <a:r>
              <a:rPr lang="ru-RU" sz="2200" dirty="0" smtClean="0">
                <a:solidFill>
                  <a:srgbClr val="002060"/>
                </a:solidFill>
                <a:latin typeface="Times New Roman" pitchFamily="18" charset="0"/>
                <a:cs typeface="Times New Roman" pitchFamily="18" charset="0"/>
              </a:rPr>
              <a:t> посмеют.</a:t>
            </a:r>
            <a:br>
              <a:rPr lang="ru-RU" sz="22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Проверим</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spTree>
    <p:extLst>
      <p:ext uri="{BB962C8B-B14F-4D97-AF65-F5344CB8AC3E}">
        <p14:creationId xmlns:p14="http://schemas.microsoft.com/office/powerpoint/2010/main" val="4284608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76468"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19</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395535" y="1590096"/>
            <a:ext cx="8748465" cy="384721"/>
          </a:xfrm>
          <a:prstGeom prst="rect">
            <a:avLst/>
          </a:prstGeom>
        </p:spPr>
        <p:txBody>
          <a:bodyPr wrap="square">
            <a:spAutoFit/>
          </a:bodyPr>
          <a:lstStyle/>
          <a:p>
            <a:pPr algn="just"/>
            <a:r>
              <a:rPr lang="ru-RU" sz="1900" b="1"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2873915-C8FB-496C-9994-B70A7B935CB6}"/>
              </a:ext>
            </a:extLst>
          </p:cNvPr>
          <p:cNvSpPr/>
          <p:nvPr/>
        </p:nvSpPr>
        <p:spPr>
          <a:xfrm>
            <a:off x="1547665" y="1823351"/>
            <a:ext cx="7227100" cy="2677656"/>
          </a:xfrm>
          <a:prstGeom prst="rect">
            <a:avLst/>
          </a:prstGeom>
        </p:spPr>
        <p:txBody>
          <a:bodyPr wrap="square">
            <a:spAutoFit/>
          </a:bodyPr>
          <a:lstStyle/>
          <a:p>
            <a:endParaRPr lang="kk-KZ" sz="2400"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Дескрипторы</a:t>
            </a:r>
            <a:r>
              <a:rPr lang="kk-KZ" sz="2400" b="1" dirty="0" smtClean="0">
                <a:latin typeface="Times New Roman" panose="02020603050405020304" pitchFamily="18" charset="0"/>
                <a:cs typeface="Times New Roman" panose="02020603050405020304" pitchFamily="18" charset="0"/>
              </a:rPr>
              <a:t>:</a:t>
            </a:r>
          </a:p>
          <a:p>
            <a:endParaRPr lang="kk-KZ" sz="2400" b="1"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в</a:t>
            </a:r>
            <a:r>
              <a:rPr lang="kk-KZ" sz="2400" dirty="0" smtClean="0">
                <a:latin typeface="Times New Roman" panose="02020603050405020304" pitchFamily="18" charset="0"/>
                <a:cs typeface="Times New Roman" panose="02020603050405020304" pitchFamily="18" charset="0"/>
              </a:rPr>
              <a:t>нимательно читает  отрывки</a:t>
            </a:r>
            <a:r>
              <a:rPr lang="ru-RU" sz="2400" dirty="0" smtClean="0">
                <a:latin typeface="Times New Roman" panose="02020603050405020304" pitchFamily="18" charset="0"/>
                <a:cs typeface="Times New Roman" panose="02020603050405020304" pitchFamily="18" charset="0"/>
              </a:rPr>
              <a:t>;</a:t>
            </a:r>
          </a:p>
          <a:p>
            <a:r>
              <a:rPr lang="kk-KZ" sz="2400" dirty="0" smtClean="0">
                <a:latin typeface="Times New Roman" panose="02020603050405020304" pitchFamily="18" charset="0"/>
                <a:cs typeface="Times New Roman" panose="02020603050405020304" pitchFamily="18" charset="0"/>
              </a:rPr>
              <a:t>- отвечает на вопросы;</a:t>
            </a:r>
          </a:p>
          <a:p>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н</a:t>
            </a:r>
            <a:r>
              <a:rPr lang="kk-KZ" sz="2400" dirty="0" smtClean="0">
                <a:latin typeface="Times New Roman" panose="02020603050405020304" pitchFamily="18" charset="0"/>
                <a:cs typeface="Times New Roman" panose="02020603050405020304" pitchFamily="18" charset="0"/>
              </a:rPr>
              <a:t>аходит  знакомые  частицы.</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250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0"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3145287" y="444913"/>
            <a:ext cx="161924" cy="51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endParaRPr lang="ru-RU" altLang="ru-RU" sz="2800" dirty="0">
              <a:solidFill>
                <a:schemeClr val="bg1"/>
              </a:solidFill>
              <a:latin typeface="Century Gothic" pitchFamily="34" charset="0"/>
            </a:endParaRPr>
          </a:p>
        </p:txBody>
      </p:sp>
      <p:sp>
        <p:nvSpPr>
          <p:cNvPr id="2" name="Прямоугольник 1"/>
          <p:cNvSpPr/>
          <p:nvPr/>
        </p:nvSpPr>
        <p:spPr>
          <a:xfrm>
            <a:off x="624700" y="1916832"/>
            <a:ext cx="7566348"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Прямоугольник 2"/>
          <p:cNvSpPr/>
          <p:nvPr/>
        </p:nvSpPr>
        <p:spPr>
          <a:xfrm>
            <a:off x="457472" y="1412776"/>
            <a:ext cx="8435008" cy="5262979"/>
          </a:xfrm>
          <a:prstGeom prst="rect">
            <a:avLst/>
          </a:prstGeom>
        </p:spPr>
        <p:txBody>
          <a:bodyPr wrap="square">
            <a:spAutoFit/>
          </a:bodyPr>
          <a:lstStyle/>
          <a:p>
            <a:r>
              <a:rPr lang="kk-KZ" sz="2400" b="1" i="1" dirty="0" smtClean="0">
                <a:latin typeface="Times New Roman" panose="02020603050405020304" pitchFamily="18" charset="0"/>
                <a:cs typeface="Times New Roman" panose="02020603050405020304" pitchFamily="18" charset="0"/>
              </a:rPr>
              <a:t>Вы продолжите:</a:t>
            </a:r>
          </a:p>
          <a:p>
            <a:r>
              <a:rPr lang="kk-KZ" sz="2400" b="1" i="1" dirty="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 изучать  повесть  К.Булычева  «Сто лет  тому вперед».</a:t>
            </a:r>
          </a:p>
          <a:p>
            <a:endParaRPr lang="ru-RU" sz="2400" dirty="0" smtClean="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Вы сможете:</a:t>
            </a:r>
          </a:p>
          <a:p>
            <a:pPr marL="342900" indent="-342900">
              <a:buFontTx/>
              <a:buChar char="-"/>
            </a:pPr>
            <a:r>
              <a:rPr lang="ru-RU" sz="2400" dirty="0">
                <a:latin typeface="Times New Roman" panose="02020603050405020304" pitchFamily="18" charset="0"/>
                <a:cs typeface="Times New Roman" panose="02020603050405020304" pitchFamily="18" charset="0"/>
              </a:rPr>
              <a:t>анализировать содержание художественных произведений небольшого объема, определяя особенности изображения главных и второстепенных персонажей;</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ru-RU" sz="2400" dirty="0">
                <a:latin typeface="Times New Roman" panose="02020603050405020304" pitchFamily="18" charset="0"/>
                <a:cs typeface="Times New Roman" panose="02020603050405020304" pitchFamily="18" charset="0"/>
              </a:rPr>
              <a:t>создавать тексты художественного </a:t>
            </a:r>
            <a:r>
              <a:rPr lang="ru-RU" sz="2400" dirty="0" smtClean="0">
                <a:latin typeface="Times New Roman" panose="02020603050405020304" pitchFamily="18" charset="0"/>
                <a:cs typeface="Times New Roman" panose="02020603050405020304" pitchFamily="18" charset="0"/>
              </a:rPr>
              <a:t>стиля;</a:t>
            </a:r>
            <a:endParaRPr lang="ru-RU" sz="2400" b="1" i="1" dirty="0">
              <a:latin typeface="Times New Roman" panose="02020603050405020304" pitchFamily="18" charset="0"/>
              <a:cs typeface="Times New Roman" panose="02020603050405020304" pitchFamily="18" charset="0"/>
            </a:endParaRPr>
          </a:p>
          <a:p>
            <a:pPr marL="342900" indent="-342900">
              <a:buFontTx/>
              <a:buChar char="-"/>
            </a:pPr>
            <a:r>
              <a:rPr lang="kk-KZ" sz="2400" dirty="0" smtClean="0">
                <a:latin typeface="Times New Roman" panose="02020603050405020304" pitchFamily="18" charset="0"/>
                <a:cs typeface="Times New Roman" panose="02020603050405020304" pitchFamily="18" charset="0"/>
              </a:rPr>
              <a:t>распознавать частицы в тексте;</a:t>
            </a:r>
          </a:p>
          <a:p>
            <a:pPr marL="342900" indent="-342900">
              <a:buFontTx/>
              <a:buChar char="-"/>
            </a:pPr>
            <a:r>
              <a:rPr lang="kk-KZ" sz="2400" dirty="0">
                <a:latin typeface="Times New Roman" panose="02020603050405020304" pitchFamily="18" charset="0"/>
                <a:cs typeface="Times New Roman" panose="02020603050405020304" pitchFamily="18" charset="0"/>
              </a:rPr>
              <a:t>п</a:t>
            </a:r>
            <a:r>
              <a:rPr lang="kk-KZ" sz="2400" dirty="0" smtClean="0">
                <a:latin typeface="Times New Roman" panose="02020603050405020304" pitchFamily="18" charset="0"/>
                <a:cs typeface="Times New Roman" panose="02020603050405020304" pitchFamily="18" charset="0"/>
              </a:rPr>
              <a:t>рименять описание героев в своем  ответе.</a:t>
            </a:r>
            <a:endParaRPr lang="ru-RU" sz="2400" dirty="0">
              <a:latin typeface="Times New Roman" panose="02020603050405020304" pitchFamily="18" charset="0"/>
              <a:cs typeface="Times New Roman" panose="02020603050405020304" pitchFamily="18" charset="0"/>
            </a:endParaRPr>
          </a:p>
          <a:p>
            <a:pPr marL="342900" indent="-342900">
              <a:buFontTx/>
              <a:buChar char="-"/>
            </a:pPr>
            <a:endParaRPr lang="ru-RU" sz="2400" dirty="0" smtClean="0">
              <a:latin typeface="Times New Roman" panose="02020603050405020304" pitchFamily="18" charset="0"/>
              <a:cs typeface="Times New Roman" panose="02020603050405020304" pitchFamily="18" charset="0"/>
            </a:endParaRPr>
          </a:p>
          <a:p>
            <a:pPr marL="342900" indent="-342900">
              <a:buFontTx/>
              <a:buChar char="-"/>
            </a:pPr>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a:p>
            <a:pPr marL="342900" indent="-342900">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965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683568" y="1844824"/>
            <a:ext cx="7991974" cy="1080120"/>
          </a:xfrm>
        </p:spPr>
        <p:txBody>
          <a:bodyPr>
            <a:normAutofit fontScale="90000"/>
          </a:bodyPr>
          <a:lstStyle/>
          <a:p>
            <a:pPr marL="0" indent="0"/>
            <a:r>
              <a:rPr lang="ru-RU" sz="2200" dirty="0" smtClean="0">
                <a:solidFill>
                  <a:srgbClr val="002060"/>
                </a:solidFill>
                <a:latin typeface="Times New Roman" pitchFamily="18" charset="0"/>
                <a:cs typeface="Times New Roman" pitchFamily="18" charset="0"/>
              </a:rPr>
              <a:t>Составь  </a:t>
            </a:r>
            <a:r>
              <a:rPr lang="ru-RU" sz="2200" b="1" dirty="0" smtClean="0">
                <a:solidFill>
                  <a:srgbClr val="002060"/>
                </a:solidFill>
                <a:latin typeface="Times New Roman" pitchFamily="18" charset="0"/>
                <a:cs typeface="Times New Roman" pitchFamily="18" charset="0"/>
              </a:rPr>
              <a:t>Литературную пирамиду   </a:t>
            </a:r>
            <a:br>
              <a:rPr lang="ru-RU" sz="2200" b="1" dirty="0" smtClean="0">
                <a:solidFill>
                  <a:srgbClr val="00206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по  главе  « Бегом к машине времени»</a:t>
            </a:r>
            <a:br>
              <a:rPr lang="ru-RU" sz="22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Задание 4</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5025"/>
          <a:stretch/>
        </p:blipFill>
        <p:spPr bwMode="auto">
          <a:xfrm>
            <a:off x="1403649" y="2229098"/>
            <a:ext cx="6408712" cy="407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402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436036" y="1249422"/>
            <a:ext cx="8207998" cy="5463413"/>
          </a:xfrm>
        </p:spPr>
        <p:txBody>
          <a:bodyPr>
            <a:normAutofit/>
          </a:bodyPr>
          <a:lstStyle/>
          <a:p>
            <a:pPr marL="0" indent="0"/>
            <a:r>
              <a:rPr lang="ru-RU" sz="2500" dirty="0" smtClean="0">
                <a:solidFill>
                  <a:srgbClr val="002060"/>
                </a:solidFill>
                <a:latin typeface="Times New Roman" pitchFamily="18" charset="0"/>
                <a:cs typeface="Times New Roman" pitchFamily="18" charset="0"/>
              </a:rPr>
              <a:t>Коля</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Н</a:t>
            </a:r>
            <a:r>
              <a:rPr lang="ru-RU" sz="2500" dirty="0" smtClean="0">
                <a:solidFill>
                  <a:srgbClr val="002060"/>
                </a:solidFill>
                <a:latin typeface="Times New Roman" pitchFamily="18" charset="0"/>
                <a:cs typeface="Times New Roman" pitchFamily="18" charset="0"/>
              </a:rPr>
              <a:t>е боится пиратов.</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В</a:t>
            </a:r>
            <a:r>
              <a:rPr lang="ru-RU" sz="2500" dirty="0" smtClean="0">
                <a:solidFill>
                  <a:srgbClr val="002060"/>
                </a:solidFill>
                <a:latin typeface="Times New Roman" pitchFamily="18" charset="0"/>
                <a:cs typeface="Times New Roman" pitchFamily="18" charset="0"/>
              </a:rPr>
              <a:t> будущем времени.</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С</a:t>
            </a:r>
            <a:r>
              <a:rPr lang="ru-RU" sz="2500" dirty="0" smtClean="0">
                <a:solidFill>
                  <a:srgbClr val="002060"/>
                </a:solidFill>
                <a:latin typeface="Times New Roman" pitchFamily="18" charset="0"/>
                <a:cs typeface="Times New Roman" pitchFamily="18" charset="0"/>
              </a:rPr>
              <a:t>пасает </a:t>
            </a:r>
            <a:r>
              <a:rPr lang="ru-RU" sz="2500" dirty="0" err="1" smtClean="0">
                <a:solidFill>
                  <a:srgbClr val="002060"/>
                </a:solidFill>
                <a:latin typeface="Times New Roman" pitchFamily="18" charset="0"/>
                <a:cs typeface="Times New Roman" pitchFamily="18" charset="0"/>
              </a:rPr>
              <a:t>миелофон</a:t>
            </a:r>
            <a:r>
              <a:rPr lang="ru-RU" sz="2500" dirty="0" smtClean="0">
                <a:solidFill>
                  <a:srgbClr val="002060"/>
                </a:solidFill>
                <a:latin typeface="Times New Roman" pitchFamily="18" charset="0"/>
                <a:cs typeface="Times New Roman" pitchFamily="18" charset="0"/>
              </a:rPr>
              <a:t> от пиратов.</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Х</a:t>
            </a:r>
            <a:r>
              <a:rPr lang="ru-RU" sz="2500" dirty="0" smtClean="0">
                <a:solidFill>
                  <a:srgbClr val="002060"/>
                </a:solidFill>
                <a:latin typeface="Times New Roman" pitchFamily="18" charset="0"/>
                <a:cs typeface="Times New Roman" pitchFamily="18" charset="0"/>
              </a:rPr>
              <a:t>очет помочь Алисе – девочке из будущего.</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smtClean="0">
                <a:solidFill>
                  <a:srgbClr val="002060"/>
                </a:solidFill>
                <a:latin typeface="Times New Roman" pitchFamily="18" charset="0"/>
                <a:cs typeface="Times New Roman" pitchFamily="18" charset="0"/>
              </a:rPr>
              <a:t>Пытается попасть в настоящее через </a:t>
            </a:r>
            <a:r>
              <a:rPr lang="ru-RU" sz="2500" dirty="0">
                <a:solidFill>
                  <a:srgbClr val="002060"/>
                </a:solidFill>
                <a:latin typeface="Times New Roman" pitchFamily="18" charset="0"/>
                <a:cs typeface="Times New Roman" pitchFamily="18" charset="0"/>
              </a:rPr>
              <a:t>И</a:t>
            </a:r>
            <a:r>
              <a:rPr lang="ru-RU" sz="2500" dirty="0" smtClean="0">
                <a:solidFill>
                  <a:srgbClr val="002060"/>
                </a:solidFill>
                <a:latin typeface="Times New Roman" pitchFamily="18" charset="0"/>
                <a:cs typeface="Times New Roman" pitchFamily="18" charset="0"/>
              </a:rPr>
              <a:t>нститут времени.</a:t>
            </a:r>
            <a:br>
              <a:rPr lang="ru-RU" sz="2500" dirty="0" smtClean="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
            </a:r>
            <a:br>
              <a:rPr lang="ru-RU" sz="2500" dirty="0">
                <a:solidFill>
                  <a:srgbClr val="002060"/>
                </a:solidFill>
                <a:latin typeface="Times New Roman" pitchFamily="18" charset="0"/>
                <a:cs typeface="Times New Roman" pitchFamily="18" charset="0"/>
              </a:rPr>
            </a:br>
            <a:r>
              <a:rPr lang="ru-RU" sz="2500" dirty="0">
                <a:solidFill>
                  <a:srgbClr val="002060"/>
                </a:solidFill>
                <a:latin typeface="Times New Roman" pitchFamily="18" charset="0"/>
                <a:cs typeface="Times New Roman" pitchFamily="18" charset="0"/>
              </a:rPr>
              <a:t>У</a:t>
            </a:r>
            <a:r>
              <a:rPr lang="ru-RU" sz="2500" dirty="0" smtClean="0">
                <a:solidFill>
                  <a:srgbClr val="002060"/>
                </a:solidFill>
                <a:latin typeface="Times New Roman" pitchFamily="18" charset="0"/>
                <a:cs typeface="Times New Roman" pitchFamily="18" charset="0"/>
              </a:rPr>
              <a:t>далось спастись!</a:t>
            </a:r>
            <a:endParaRPr lang="ru-RU" sz="2500" dirty="0">
              <a:solidFill>
                <a:srgbClr val="002060"/>
              </a:solidFill>
              <a:latin typeface="Times New Roman" pitchFamily="18" charset="0"/>
              <a:cs typeface="Times New Roman" pitchFamily="18" charset="0"/>
            </a:endParaRP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461458"/>
            <a:ext cx="8748464" cy="75050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itchFamily="18" charset="0"/>
                <a:cs typeface="Times New Roman" pitchFamily="18" charset="0"/>
              </a:rPr>
              <a:t>Примерный ответ</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sp>
        <p:nvSpPr>
          <p:cNvPr id="5" name="Равнобедренный треугольник 4"/>
          <p:cNvSpPr/>
          <p:nvPr/>
        </p:nvSpPr>
        <p:spPr>
          <a:xfrm>
            <a:off x="251520" y="1331573"/>
            <a:ext cx="8712968" cy="5400600"/>
          </a:xfrm>
          <a:prstGeom prst="triangle">
            <a:avLst>
              <a:gd name="adj" fmla="val 491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 name="Прямая соединительная линия 6"/>
          <p:cNvCxnSpPr/>
          <p:nvPr/>
        </p:nvCxnSpPr>
        <p:spPr>
          <a:xfrm>
            <a:off x="3972542" y="2173505"/>
            <a:ext cx="1224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347864" y="2996952"/>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699792" y="3717032"/>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123728" y="4437112"/>
            <a:ext cx="48965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1560899" y="5157192"/>
            <a:ext cx="6035437"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203848" y="1988839"/>
            <a:ext cx="3456384" cy="369332"/>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 </a:t>
            </a:r>
            <a:endParaRPr lang="ru-RU" dirty="0"/>
          </a:p>
        </p:txBody>
      </p:sp>
      <p:cxnSp>
        <p:nvCxnSpPr>
          <p:cNvPr id="19" name="Прямая соединительная линия 18"/>
          <p:cNvCxnSpPr/>
          <p:nvPr/>
        </p:nvCxnSpPr>
        <p:spPr>
          <a:xfrm>
            <a:off x="971600" y="5949280"/>
            <a:ext cx="73448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080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76468" y="5071"/>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22</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395535" y="1590096"/>
            <a:ext cx="8748465" cy="384721"/>
          </a:xfrm>
          <a:prstGeom prst="rect">
            <a:avLst/>
          </a:prstGeom>
        </p:spPr>
        <p:txBody>
          <a:bodyPr wrap="square">
            <a:spAutoFit/>
          </a:bodyPr>
          <a:lstStyle/>
          <a:p>
            <a:pPr algn="just"/>
            <a:r>
              <a:rPr lang="ru-RU" sz="1900" b="1"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2873915-C8FB-496C-9994-B70A7B935CB6}"/>
              </a:ext>
            </a:extLst>
          </p:cNvPr>
          <p:cNvSpPr/>
          <p:nvPr/>
        </p:nvSpPr>
        <p:spPr>
          <a:xfrm>
            <a:off x="1547665" y="1823351"/>
            <a:ext cx="7227100" cy="1938992"/>
          </a:xfrm>
          <a:prstGeom prst="rect">
            <a:avLst/>
          </a:prstGeom>
        </p:spPr>
        <p:txBody>
          <a:bodyPr wrap="square">
            <a:spAutoFit/>
          </a:bodyPr>
          <a:lstStyle/>
          <a:p>
            <a:endParaRPr lang="kk-KZ" sz="2400"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Дескриптор:</a:t>
            </a:r>
          </a:p>
          <a:p>
            <a:endParaRPr lang="kk-KZ" sz="24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з</a:t>
            </a:r>
            <a:r>
              <a:rPr lang="kk-KZ" sz="2400" dirty="0" smtClean="0">
                <a:latin typeface="Times New Roman" panose="02020603050405020304" pitchFamily="18" charset="0"/>
                <a:cs typeface="Times New Roman" panose="02020603050405020304" pitchFamily="18" charset="0"/>
              </a:rPr>
              <a:t>аполняет  Литературную пирамиду.</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75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23</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36712"/>
            <a:ext cx="6444208" cy="483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63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7C1ECFF6-D241-47FC-844B-9111A9D1D52A}" type="slidenum">
              <a:rPr lang="ru-RU" altLang="ru-RU" sz="1200" b="1">
                <a:solidFill>
                  <a:srgbClr val="002060"/>
                </a:solidFill>
              </a:rPr>
              <a:pPr>
                <a:buSzPts val="1100"/>
              </a:pPr>
              <a:t>24</a:t>
            </a:fld>
            <a:endParaRPr lang="ru-RU" altLang="ru-RU" sz="1200" b="1">
              <a:solidFill>
                <a:srgbClr val="002060"/>
              </a:solidFill>
            </a:endParaRPr>
          </a:p>
        </p:txBody>
      </p:sp>
      <p:cxnSp>
        <p:nvCxnSpPr>
          <p:cNvPr id="9220"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9221"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9223" name="Прямоугольник 9"/>
          <p:cNvSpPr>
            <a:spLocks noChangeArrowheads="1"/>
          </p:cNvSpPr>
          <p:nvPr/>
        </p:nvSpPr>
        <p:spPr bwMode="auto">
          <a:xfrm>
            <a:off x="107504" y="262779"/>
            <a:ext cx="7848871" cy="5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sz="1500">
                <a:solidFill>
                  <a:srgbClr val="000000"/>
                </a:solidFill>
                <a:latin typeface="Arial" pitchFamily="34" charset="0"/>
                <a:cs typeface="Arial" pitchFamily="34" charset="0"/>
                <a:sym typeface="Arial" pitchFamily="34" charset="0"/>
              </a:defRPr>
            </a:lvl9pPr>
          </a:lstStyle>
          <a:p>
            <a:pPr algn="ctr">
              <a:lnSpc>
                <a:spcPct val="115000"/>
              </a:lnSpc>
            </a:pPr>
            <a:endParaRPr lang="ru-RU" altLang="ru-RU" sz="2800" b="1" dirty="0">
              <a:solidFill>
                <a:schemeClr val="bg1"/>
              </a:solidFill>
              <a:latin typeface="Times New Roman" pitchFamily="18" charset="0"/>
              <a:cs typeface="Times New Roman" pitchFamily="18" charset="0"/>
            </a:endParaRPr>
          </a:p>
        </p:txBody>
      </p:sp>
      <p:sp>
        <p:nvSpPr>
          <p:cNvPr id="13" name="Полилиния 12"/>
          <p:cNvSpPr/>
          <p:nvPr/>
        </p:nvSpPr>
        <p:spPr>
          <a:xfrm>
            <a:off x="3212433" y="1850368"/>
            <a:ext cx="3213100" cy="457200"/>
          </a:xfrm>
          <a:custGeom>
            <a:avLst/>
            <a:gdLst>
              <a:gd name="connsiteX0" fmla="*/ 0 w 3213100"/>
              <a:gd name="connsiteY0" fmla="*/ 457200 h 457200"/>
              <a:gd name="connsiteX1" fmla="*/ 63500 w 3213100"/>
              <a:gd name="connsiteY1" fmla="*/ 431800 h 457200"/>
              <a:gd name="connsiteX2" fmla="*/ 101600 w 3213100"/>
              <a:gd name="connsiteY2" fmla="*/ 406400 h 457200"/>
              <a:gd name="connsiteX3" fmla="*/ 228600 w 3213100"/>
              <a:gd name="connsiteY3" fmla="*/ 368300 h 457200"/>
              <a:gd name="connsiteX4" fmla="*/ 279400 w 3213100"/>
              <a:gd name="connsiteY4" fmla="*/ 342900 h 457200"/>
              <a:gd name="connsiteX5" fmla="*/ 393700 w 3213100"/>
              <a:gd name="connsiteY5" fmla="*/ 292100 h 457200"/>
              <a:gd name="connsiteX6" fmla="*/ 419100 w 3213100"/>
              <a:gd name="connsiteY6" fmla="*/ 254000 h 457200"/>
              <a:gd name="connsiteX7" fmla="*/ 457200 w 3213100"/>
              <a:gd name="connsiteY7" fmla="*/ 241300 h 457200"/>
              <a:gd name="connsiteX8" fmla="*/ 495300 w 3213100"/>
              <a:gd name="connsiteY8" fmla="*/ 215900 h 457200"/>
              <a:gd name="connsiteX9" fmla="*/ 533400 w 3213100"/>
              <a:gd name="connsiteY9" fmla="*/ 177800 h 457200"/>
              <a:gd name="connsiteX10" fmla="*/ 571500 w 3213100"/>
              <a:gd name="connsiteY10" fmla="*/ 165100 h 457200"/>
              <a:gd name="connsiteX11" fmla="*/ 609600 w 3213100"/>
              <a:gd name="connsiteY11" fmla="*/ 139700 h 457200"/>
              <a:gd name="connsiteX12" fmla="*/ 685800 w 3213100"/>
              <a:gd name="connsiteY12" fmla="*/ 114300 h 457200"/>
              <a:gd name="connsiteX13" fmla="*/ 787400 w 3213100"/>
              <a:gd name="connsiteY13" fmla="*/ 76200 h 457200"/>
              <a:gd name="connsiteX14" fmla="*/ 901700 w 3213100"/>
              <a:gd name="connsiteY14" fmla="*/ 50800 h 457200"/>
              <a:gd name="connsiteX15" fmla="*/ 977900 w 3213100"/>
              <a:gd name="connsiteY15" fmla="*/ 25400 h 457200"/>
              <a:gd name="connsiteX16" fmla="*/ 1206500 w 3213100"/>
              <a:gd name="connsiteY16" fmla="*/ 0 h 457200"/>
              <a:gd name="connsiteX17" fmla="*/ 2057400 w 3213100"/>
              <a:gd name="connsiteY17" fmla="*/ 25400 h 457200"/>
              <a:gd name="connsiteX18" fmla="*/ 2133600 w 3213100"/>
              <a:gd name="connsiteY18" fmla="*/ 38100 h 457200"/>
              <a:gd name="connsiteX19" fmla="*/ 2260600 w 3213100"/>
              <a:gd name="connsiteY19" fmla="*/ 50800 h 457200"/>
              <a:gd name="connsiteX20" fmla="*/ 2463800 w 3213100"/>
              <a:gd name="connsiteY20" fmla="*/ 76200 h 457200"/>
              <a:gd name="connsiteX21" fmla="*/ 2578100 w 3213100"/>
              <a:gd name="connsiteY21" fmla="*/ 114300 h 457200"/>
              <a:gd name="connsiteX22" fmla="*/ 2616200 w 3213100"/>
              <a:gd name="connsiteY22" fmla="*/ 127000 h 457200"/>
              <a:gd name="connsiteX23" fmla="*/ 2654300 w 3213100"/>
              <a:gd name="connsiteY23" fmla="*/ 139700 h 457200"/>
              <a:gd name="connsiteX24" fmla="*/ 2705100 w 3213100"/>
              <a:gd name="connsiteY24" fmla="*/ 152400 h 457200"/>
              <a:gd name="connsiteX25" fmla="*/ 2743200 w 3213100"/>
              <a:gd name="connsiteY25" fmla="*/ 165100 h 457200"/>
              <a:gd name="connsiteX26" fmla="*/ 2794000 w 3213100"/>
              <a:gd name="connsiteY26" fmla="*/ 177800 h 457200"/>
              <a:gd name="connsiteX27" fmla="*/ 2857500 w 3213100"/>
              <a:gd name="connsiteY27" fmla="*/ 190500 h 457200"/>
              <a:gd name="connsiteX28" fmla="*/ 2933700 w 3213100"/>
              <a:gd name="connsiteY28" fmla="*/ 215900 h 457200"/>
              <a:gd name="connsiteX29" fmla="*/ 2971800 w 3213100"/>
              <a:gd name="connsiteY29" fmla="*/ 228600 h 457200"/>
              <a:gd name="connsiteX30" fmla="*/ 3009900 w 3213100"/>
              <a:gd name="connsiteY30" fmla="*/ 254000 h 457200"/>
              <a:gd name="connsiteX31" fmla="*/ 3048000 w 3213100"/>
              <a:gd name="connsiteY31" fmla="*/ 266700 h 457200"/>
              <a:gd name="connsiteX32" fmla="*/ 3124200 w 3213100"/>
              <a:gd name="connsiteY32" fmla="*/ 317500 h 457200"/>
              <a:gd name="connsiteX33" fmla="*/ 3162300 w 3213100"/>
              <a:gd name="connsiteY33" fmla="*/ 342900 h 457200"/>
              <a:gd name="connsiteX34" fmla="*/ 3213100 w 3213100"/>
              <a:gd name="connsiteY34" fmla="*/ 3937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13100" h="457200">
                <a:moveTo>
                  <a:pt x="0" y="457200"/>
                </a:moveTo>
                <a:cubicBezTo>
                  <a:pt x="21167" y="448733"/>
                  <a:pt x="43110" y="441995"/>
                  <a:pt x="63500" y="431800"/>
                </a:cubicBezTo>
                <a:cubicBezTo>
                  <a:pt x="77152" y="424974"/>
                  <a:pt x="87652" y="412599"/>
                  <a:pt x="101600" y="406400"/>
                </a:cubicBezTo>
                <a:cubicBezTo>
                  <a:pt x="257925" y="336922"/>
                  <a:pt x="110385" y="412630"/>
                  <a:pt x="228600" y="368300"/>
                </a:cubicBezTo>
                <a:cubicBezTo>
                  <a:pt x="246327" y="361653"/>
                  <a:pt x="261822" y="349931"/>
                  <a:pt x="279400" y="342900"/>
                </a:cubicBezTo>
                <a:cubicBezTo>
                  <a:pt x="392750" y="297560"/>
                  <a:pt x="320399" y="340967"/>
                  <a:pt x="393700" y="292100"/>
                </a:cubicBezTo>
                <a:cubicBezTo>
                  <a:pt x="402167" y="279400"/>
                  <a:pt x="407181" y="263535"/>
                  <a:pt x="419100" y="254000"/>
                </a:cubicBezTo>
                <a:cubicBezTo>
                  <a:pt x="429553" y="245637"/>
                  <a:pt x="445226" y="247287"/>
                  <a:pt x="457200" y="241300"/>
                </a:cubicBezTo>
                <a:cubicBezTo>
                  <a:pt x="470852" y="234474"/>
                  <a:pt x="483574" y="225671"/>
                  <a:pt x="495300" y="215900"/>
                </a:cubicBezTo>
                <a:cubicBezTo>
                  <a:pt x="509098" y="204402"/>
                  <a:pt x="518456" y="187763"/>
                  <a:pt x="533400" y="177800"/>
                </a:cubicBezTo>
                <a:cubicBezTo>
                  <a:pt x="544539" y="170374"/>
                  <a:pt x="559526" y="171087"/>
                  <a:pt x="571500" y="165100"/>
                </a:cubicBezTo>
                <a:cubicBezTo>
                  <a:pt x="585152" y="158274"/>
                  <a:pt x="595652" y="145899"/>
                  <a:pt x="609600" y="139700"/>
                </a:cubicBezTo>
                <a:cubicBezTo>
                  <a:pt x="634066" y="128826"/>
                  <a:pt x="660941" y="124244"/>
                  <a:pt x="685800" y="114300"/>
                </a:cubicBezTo>
                <a:cubicBezTo>
                  <a:pt x="705223" y="106531"/>
                  <a:pt x="760855" y="82836"/>
                  <a:pt x="787400" y="76200"/>
                </a:cubicBezTo>
                <a:cubicBezTo>
                  <a:pt x="859909" y="58073"/>
                  <a:pt x="836514" y="70356"/>
                  <a:pt x="901700" y="50800"/>
                </a:cubicBezTo>
                <a:cubicBezTo>
                  <a:pt x="927345" y="43107"/>
                  <a:pt x="951259" y="28064"/>
                  <a:pt x="977900" y="25400"/>
                </a:cubicBezTo>
                <a:cubicBezTo>
                  <a:pt x="1138861" y="9304"/>
                  <a:pt x="1062684" y="17977"/>
                  <a:pt x="1206500" y="0"/>
                </a:cubicBezTo>
                <a:cubicBezTo>
                  <a:pt x="1373894" y="3562"/>
                  <a:pt x="1823694" y="7423"/>
                  <a:pt x="2057400" y="25400"/>
                </a:cubicBezTo>
                <a:cubicBezTo>
                  <a:pt x="2083075" y="27375"/>
                  <a:pt x="2108048" y="34906"/>
                  <a:pt x="2133600" y="38100"/>
                </a:cubicBezTo>
                <a:cubicBezTo>
                  <a:pt x="2175816" y="43377"/>
                  <a:pt x="2218429" y="45177"/>
                  <a:pt x="2260600" y="50800"/>
                </a:cubicBezTo>
                <a:cubicBezTo>
                  <a:pt x="2541787" y="88292"/>
                  <a:pt x="1930375" y="27707"/>
                  <a:pt x="2463800" y="76200"/>
                </a:cubicBezTo>
                <a:lnTo>
                  <a:pt x="2578100" y="114300"/>
                </a:lnTo>
                <a:lnTo>
                  <a:pt x="2616200" y="127000"/>
                </a:lnTo>
                <a:cubicBezTo>
                  <a:pt x="2628900" y="131233"/>
                  <a:pt x="2641313" y="136453"/>
                  <a:pt x="2654300" y="139700"/>
                </a:cubicBezTo>
                <a:cubicBezTo>
                  <a:pt x="2671233" y="143933"/>
                  <a:pt x="2688317" y="147605"/>
                  <a:pt x="2705100" y="152400"/>
                </a:cubicBezTo>
                <a:cubicBezTo>
                  <a:pt x="2717972" y="156078"/>
                  <a:pt x="2730328" y="161422"/>
                  <a:pt x="2743200" y="165100"/>
                </a:cubicBezTo>
                <a:cubicBezTo>
                  <a:pt x="2759983" y="169895"/>
                  <a:pt x="2776961" y="174014"/>
                  <a:pt x="2794000" y="177800"/>
                </a:cubicBezTo>
                <a:cubicBezTo>
                  <a:pt x="2815072" y="182483"/>
                  <a:pt x="2836675" y="184820"/>
                  <a:pt x="2857500" y="190500"/>
                </a:cubicBezTo>
                <a:cubicBezTo>
                  <a:pt x="2883331" y="197545"/>
                  <a:pt x="2908300" y="207433"/>
                  <a:pt x="2933700" y="215900"/>
                </a:cubicBezTo>
                <a:cubicBezTo>
                  <a:pt x="2946400" y="220133"/>
                  <a:pt x="2960661" y="221174"/>
                  <a:pt x="2971800" y="228600"/>
                </a:cubicBezTo>
                <a:cubicBezTo>
                  <a:pt x="2984500" y="237067"/>
                  <a:pt x="2996248" y="247174"/>
                  <a:pt x="3009900" y="254000"/>
                </a:cubicBezTo>
                <a:cubicBezTo>
                  <a:pt x="3021874" y="259987"/>
                  <a:pt x="3036298" y="260199"/>
                  <a:pt x="3048000" y="266700"/>
                </a:cubicBezTo>
                <a:cubicBezTo>
                  <a:pt x="3074685" y="281525"/>
                  <a:pt x="3098800" y="300567"/>
                  <a:pt x="3124200" y="317500"/>
                </a:cubicBezTo>
                <a:cubicBezTo>
                  <a:pt x="3136900" y="325967"/>
                  <a:pt x="3151507" y="332107"/>
                  <a:pt x="3162300" y="342900"/>
                </a:cubicBezTo>
                <a:lnTo>
                  <a:pt x="3213100" y="39370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F497B7A4-A15B-4600-A57E-582E36B8E39B}"/>
              </a:ext>
            </a:extLst>
          </p:cNvPr>
          <p:cNvSpPr/>
          <p:nvPr/>
        </p:nvSpPr>
        <p:spPr>
          <a:xfrm>
            <a:off x="971600" y="980729"/>
            <a:ext cx="7803164" cy="4524315"/>
          </a:xfrm>
          <a:prstGeom prst="rect">
            <a:avLst/>
          </a:prstGeom>
        </p:spPr>
        <p:txBody>
          <a:bodyPr wrap="square">
            <a:spAutoFit/>
          </a:bodyPr>
          <a:lstStyle/>
          <a:p>
            <a:r>
              <a:rPr lang="kk-KZ" sz="2400" b="1" i="1" dirty="0">
                <a:latin typeface="Times New Roman" panose="02020603050405020304" pitchFamily="18" charset="0"/>
                <a:cs typeface="Times New Roman" panose="02020603050405020304" pitchFamily="18" charset="0"/>
              </a:rPr>
              <a:t>Вы </a:t>
            </a:r>
            <a:r>
              <a:rPr lang="kk-KZ" sz="2400" b="1" i="1" dirty="0" smtClean="0">
                <a:latin typeface="Times New Roman" panose="02020603050405020304" pitchFamily="18" charset="0"/>
                <a:cs typeface="Times New Roman" panose="02020603050405020304" pitchFamily="18" charset="0"/>
              </a:rPr>
              <a:t>продолжили:</a:t>
            </a:r>
            <a:endParaRPr lang="kk-KZ" sz="2400" b="1" i="1" dirty="0">
              <a:latin typeface="Times New Roman" panose="02020603050405020304" pitchFamily="18" charset="0"/>
              <a:cs typeface="Times New Roman" panose="02020603050405020304" pitchFamily="18" charset="0"/>
            </a:endParaRPr>
          </a:p>
          <a:p>
            <a:r>
              <a:rPr lang="kk-KZ" sz="2400" b="1" i="1" dirty="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 изучать  повесть  К.Булычева  «Сто лет  тому вперед».</a:t>
            </a:r>
          </a:p>
          <a:p>
            <a:endParaRPr lang="ru-RU" sz="2400" dirty="0">
              <a:latin typeface="Times New Roman" panose="02020603050405020304" pitchFamily="18" charset="0"/>
              <a:cs typeface="Times New Roman" panose="02020603050405020304" pitchFamily="18" charset="0"/>
            </a:endParaRPr>
          </a:p>
          <a:p>
            <a:r>
              <a:rPr lang="ru-RU" sz="2400" b="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Вы </a:t>
            </a:r>
            <a:r>
              <a:rPr lang="ru-RU" sz="2400" b="1" i="1" dirty="0" smtClean="0">
                <a:latin typeface="Times New Roman" panose="02020603050405020304" pitchFamily="18" charset="0"/>
                <a:cs typeface="Times New Roman" panose="02020603050405020304" pitchFamily="18" charset="0"/>
              </a:rPr>
              <a:t>смогли:</a:t>
            </a:r>
            <a:endParaRPr lang="ru-RU" sz="2400" b="1" i="1" dirty="0">
              <a:latin typeface="Times New Roman" panose="02020603050405020304" pitchFamily="18" charset="0"/>
              <a:cs typeface="Times New Roman" panose="02020603050405020304" pitchFamily="18" charset="0"/>
            </a:endParaRPr>
          </a:p>
          <a:p>
            <a:pPr marL="342900" indent="-342900">
              <a:buFontTx/>
              <a:buChar char="-"/>
            </a:pPr>
            <a:r>
              <a:rPr lang="ru-RU" sz="2400" dirty="0">
                <a:latin typeface="Times New Roman" panose="02020603050405020304" pitchFamily="18" charset="0"/>
                <a:cs typeface="Times New Roman" panose="02020603050405020304" pitchFamily="18" charset="0"/>
              </a:rPr>
              <a:t>анализировать содержание художественных произведений небольшого объема, определяя особенности изображения главных и второстепенных персонажей;</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ru-RU" sz="2400" dirty="0">
                <a:latin typeface="Times New Roman" panose="02020603050405020304" pitchFamily="18" charset="0"/>
                <a:cs typeface="Times New Roman" panose="02020603050405020304" pitchFamily="18" charset="0"/>
              </a:rPr>
              <a:t>создавать тексты художественного </a:t>
            </a:r>
            <a:r>
              <a:rPr lang="ru-RU" sz="2400" dirty="0" smtClean="0">
                <a:latin typeface="Times New Roman" panose="02020603050405020304" pitchFamily="18" charset="0"/>
                <a:cs typeface="Times New Roman" panose="02020603050405020304" pitchFamily="18" charset="0"/>
              </a:rPr>
              <a:t>стиля;</a:t>
            </a:r>
            <a:endParaRPr lang="ru-RU" sz="2400" b="1" i="1" dirty="0">
              <a:latin typeface="Times New Roman" panose="02020603050405020304" pitchFamily="18" charset="0"/>
              <a:cs typeface="Times New Roman" panose="02020603050405020304" pitchFamily="18" charset="0"/>
            </a:endParaRPr>
          </a:p>
          <a:p>
            <a:pPr marL="342900" indent="-342900">
              <a:buFontTx/>
              <a:buChar char="-"/>
            </a:pPr>
            <a:r>
              <a:rPr lang="kk-KZ" sz="2400" dirty="0">
                <a:latin typeface="Times New Roman" panose="02020603050405020304" pitchFamily="18" charset="0"/>
                <a:cs typeface="Times New Roman" panose="02020603050405020304" pitchFamily="18" charset="0"/>
              </a:rPr>
              <a:t>распознавать частицы в тексте;</a:t>
            </a:r>
          </a:p>
          <a:p>
            <a:pPr marL="342900" indent="-342900">
              <a:buFontTx/>
              <a:buChar char="-"/>
            </a:pPr>
            <a:r>
              <a:rPr lang="kk-KZ" sz="2400" dirty="0">
                <a:latin typeface="Times New Roman" panose="02020603050405020304" pitchFamily="18" charset="0"/>
                <a:cs typeface="Times New Roman" panose="02020603050405020304" pitchFamily="18" charset="0"/>
              </a:rPr>
              <a:t>применять описание героев в своем  ответе.</a:t>
            </a:r>
            <a:endParaRPr lang="ru-RU" sz="2400" dirty="0">
              <a:latin typeface="Times New Roman" panose="02020603050405020304" pitchFamily="18" charset="0"/>
              <a:cs typeface="Times New Roman" panose="02020603050405020304" pitchFamily="18" charset="0"/>
            </a:endParaRPr>
          </a:p>
          <a:p>
            <a:pPr marL="342900" indent="-342900">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520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25</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a:extLst>
              <a:ext uri="{FF2B5EF4-FFF2-40B4-BE49-F238E27FC236}">
                <a16:creationId xmlns:a16="http://schemas.microsoft.com/office/drawing/2014/main" id="{62F37149-959E-4298-9275-2EFC7AFB070C}"/>
              </a:ext>
            </a:extLst>
          </p:cNvPr>
          <p:cNvSpPr/>
          <p:nvPr/>
        </p:nvSpPr>
        <p:spPr>
          <a:xfrm>
            <a:off x="179512" y="347003"/>
            <a:ext cx="7871208" cy="65304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latin typeface="Times New Roman" panose="02020603050405020304" pitchFamily="18" charset="0"/>
                <a:cs typeface="Times New Roman" panose="02020603050405020304" pitchFamily="18" charset="0"/>
              </a:rPr>
              <a:t>Рекомендуемое учебное </a:t>
            </a:r>
            <a:r>
              <a:rPr lang="ru-RU" sz="2500" b="1" dirty="0" smtClean="0">
                <a:latin typeface="Times New Roman" panose="02020603050405020304" pitchFamily="18" charset="0"/>
                <a:cs typeface="Times New Roman" panose="02020603050405020304" pitchFamily="18" charset="0"/>
              </a:rPr>
              <a:t>задание</a:t>
            </a:r>
            <a:endParaRPr lang="ru-RU" sz="2500" b="1"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B2D13FB0-83D7-4F59-99C1-85BCB2CF2665}"/>
              </a:ext>
            </a:extLst>
          </p:cNvPr>
          <p:cNvSpPr/>
          <p:nvPr/>
        </p:nvSpPr>
        <p:spPr>
          <a:xfrm>
            <a:off x="899592" y="2348880"/>
            <a:ext cx="7488832" cy="830997"/>
          </a:xfrm>
          <a:prstGeom prst="rect">
            <a:avLst/>
          </a:prstGeom>
        </p:spPr>
        <p:txBody>
          <a:bodyPr wrap="square">
            <a:spAutoFit/>
          </a:bodyPr>
          <a:lstStyle/>
          <a:p>
            <a:r>
              <a:rPr lang="kk-KZ" sz="2400" dirty="0" smtClean="0">
                <a:latin typeface="Times New Roman" panose="02020603050405020304" pitchFamily="18" charset="0"/>
                <a:cs typeface="Times New Roman" panose="02020603050405020304" pitchFamily="18" charset="0"/>
              </a:rPr>
              <a:t> Напишите  письмо к героям повести , выразите свое  отношение к ним .</a:t>
            </a:r>
            <a:endParaRPr lang="ru-RU"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149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821A6F7-481E-498F-84C7-CBF5D40C926D}" type="slidenum">
              <a:rPr lang="ru-RU" altLang="ru-RU" sz="1200" b="1">
                <a:solidFill>
                  <a:srgbClr val="002060"/>
                </a:solidFill>
              </a:rPr>
              <a:pPr>
                <a:buSzPts val="1100"/>
              </a:pPr>
              <a:t>26</a:t>
            </a:fld>
            <a:endParaRPr lang="ru-RU" altLang="ru-RU" sz="1200" b="1">
              <a:solidFill>
                <a:srgbClr val="002060"/>
              </a:solidFill>
            </a:endParaRPr>
          </a:p>
        </p:txBody>
      </p:sp>
      <p:cxnSp>
        <p:nvCxnSpPr>
          <p:cNvPr id="12292"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12293"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 name="Прямоугольник 3">
            <a:extLst>
              <a:ext uri="{FF2B5EF4-FFF2-40B4-BE49-F238E27FC236}">
                <a16:creationId xmlns:a16="http://schemas.microsoft.com/office/drawing/2014/main" id="{CFB2EB21-E9C7-4C4B-88B7-87FDD3243947}"/>
              </a:ext>
            </a:extLst>
          </p:cNvPr>
          <p:cNvSpPr/>
          <p:nvPr/>
        </p:nvSpPr>
        <p:spPr>
          <a:xfrm>
            <a:off x="1547664" y="2961480"/>
            <a:ext cx="7704856" cy="477054"/>
          </a:xfrm>
          <a:prstGeom prst="rect">
            <a:avLst/>
          </a:prstGeom>
        </p:spPr>
        <p:txBody>
          <a:bodyPr wrap="square">
            <a:spAutoFit/>
          </a:bodyPr>
          <a:lstStyle/>
          <a:p>
            <a:r>
              <a:rPr lang="ru-RU" sz="2500" b="1" i="1" dirty="0">
                <a:latin typeface="Times New Roman" panose="02020603050405020304" pitchFamily="18" charset="0"/>
                <a:cs typeface="Times New Roman" panose="02020603050405020304" pitchFamily="18" charset="0"/>
              </a:rPr>
              <a:t>Всего доброго! До </a:t>
            </a:r>
            <a:r>
              <a:rPr lang="ru-RU" sz="2500" b="1" i="1" dirty="0" smtClean="0">
                <a:latin typeface="Times New Roman" panose="02020603050405020304" pitchFamily="18" charset="0"/>
                <a:cs typeface="Times New Roman" panose="02020603050405020304" pitchFamily="18" charset="0"/>
              </a:rPr>
              <a:t>свидания!</a:t>
            </a:r>
            <a:endParaRPr lang="ru-RU" sz="2500" b="1" i="1"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62F37149-959E-4298-9275-2EFC7AFB070C}"/>
              </a:ext>
            </a:extLst>
          </p:cNvPr>
          <p:cNvSpPr/>
          <p:nvPr/>
        </p:nvSpPr>
        <p:spPr>
          <a:xfrm>
            <a:off x="179512" y="347003"/>
            <a:ext cx="7871208" cy="65304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59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16" name="Прямоугольник 15"/>
          <p:cNvSpPr/>
          <p:nvPr/>
        </p:nvSpPr>
        <p:spPr>
          <a:xfrm>
            <a:off x="848434" y="1151879"/>
            <a:ext cx="7517721"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70AE77AD-C036-42B1-ACB6-2C4FF543F314}"/>
              </a:ext>
            </a:extLst>
          </p:cNvPr>
          <p:cNvSpPr/>
          <p:nvPr/>
        </p:nvSpPr>
        <p:spPr>
          <a:xfrm>
            <a:off x="1" y="73317"/>
            <a:ext cx="8100392" cy="60345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latin typeface="Times New Roman" panose="02020603050405020304" pitchFamily="18" charset="0"/>
                <a:cs typeface="Times New Roman" panose="02020603050405020304" pitchFamily="18" charset="0"/>
              </a:rPr>
              <a:t>Эпиграф </a:t>
            </a:r>
            <a:endParaRPr lang="ru-RU" sz="25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48433" y="1772816"/>
            <a:ext cx="7517721" cy="3046988"/>
          </a:xfrm>
          <a:prstGeom prst="rect">
            <a:avLst/>
          </a:prstGeom>
        </p:spPr>
        <p:txBody>
          <a:bodyPr wrap="square">
            <a:spAutoFit/>
          </a:bodyPr>
          <a:lstStyle/>
          <a:p>
            <a:r>
              <a:rPr lang="ru-RU" sz="2400" dirty="0" smtClean="0"/>
              <a:t>Прошлое </a:t>
            </a:r>
            <a:r>
              <a:rPr lang="ru-RU" sz="2400" dirty="0"/>
              <a:t>и настоящее — наши средства, только будущее — наша цель.</a:t>
            </a:r>
          </a:p>
          <a:p>
            <a:endParaRPr lang="ru-RU" sz="2400" dirty="0"/>
          </a:p>
          <a:p>
            <a:r>
              <a:rPr lang="ru-RU" sz="2400" dirty="0"/>
              <a:t>Б. </a:t>
            </a:r>
            <a:r>
              <a:rPr lang="ru-RU" sz="2400" dirty="0" smtClean="0"/>
              <a:t>Паскаль</a:t>
            </a:r>
          </a:p>
          <a:p>
            <a:endParaRPr lang="ru-RU" sz="2400" b="1" dirty="0" smtClean="0"/>
          </a:p>
          <a:p>
            <a:r>
              <a:rPr lang="ru-RU" sz="2400" dirty="0"/>
              <a:t/>
            </a:r>
            <a:br>
              <a:rPr lang="ru-RU" sz="2400" dirty="0"/>
            </a:br>
            <a:r>
              <a:rPr lang="ru-RU" sz="2400" dirty="0"/>
              <a:t/>
            </a:r>
            <a:br>
              <a:rPr lang="ru-RU" sz="2400" dirty="0"/>
            </a:br>
            <a:endParaRPr lang="ru-RU" sz="2400" dirty="0"/>
          </a:p>
        </p:txBody>
      </p:sp>
      <p:pic>
        <p:nvPicPr>
          <p:cNvPr id="1028" name="Picture 4" descr="https://st.depositphotos.com/1393014/3553/i/950/depositphotos_35539029-stock-photo-stack-of-boo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337" y="3523660"/>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160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5" name="Google Shape;124;p4"/>
          <p:cNvCxnSpPr>
            <a:cxnSpLocks noChangeShapeType="1"/>
          </p:cNvCxnSpPr>
          <p:nvPr/>
        </p:nvCxnSpPr>
        <p:spPr bwMode="auto">
          <a:xfrm>
            <a:off x="300004" y="6510996"/>
            <a:ext cx="8614582" cy="0"/>
          </a:xfrm>
          <a:prstGeom prst="straightConnector1">
            <a:avLst/>
          </a:prstGeom>
          <a:noFill/>
          <a:ln w="38100">
            <a:solidFill>
              <a:srgbClr val="002060"/>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3076"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1" name="Прямоугольник 20">
            <a:extLst>
              <a:ext uri="{FF2B5EF4-FFF2-40B4-BE49-F238E27FC236}">
                <a16:creationId xmlns:a16="http://schemas.microsoft.com/office/drawing/2014/main" id="{C0FB0179-BE24-4FA1-85D7-E15BAF31D579}"/>
              </a:ext>
            </a:extLst>
          </p:cNvPr>
          <p:cNvSpPr/>
          <p:nvPr/>
        </p:nvSpPr>
        <p:spPr>
          <a:xfrm>
            <a:off x="1" y="73317"/>
            <a:ext cx="8090068" cy="57354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dirty="0" smtClean="0"/>
              <a:t>      </a:t>
            </a:r>
            <a:endParaRPr lang="ru-RU" sz="25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71600" y="1151878"/>
            <a:ext cx="7219447" cy="461665"/>
          </a:xfrm>
          <a:prstGeom prst="rect">
            <a:avLst/>
          </a:prstGeom>
        </p:spPr>
        <p:txBody>
          <a:bodyPr wrap="square">
            <a:spAutoFit/>
          </a:bodyPr>
          <a:lstStyle/>
          <a:p>
            <a:r>
              <a:rPr lang="ru-RU" sz="2400" dirty="0" smtClean="0"/>
              <a:t>            Что  за предмет изображен на картине? </a:t>
            </a:r>
            <a:endParaRPr lang="ru-RU" sz="2400" dirty="0"/>
          </a:p>
        </p:txBody>
      </p:sp>
      <p:pic>
        <p:nvPicPr>
          <p:cNvPr id="1026" name="Picture 2" descr="https://cg2.cgsociety.org/uploads/images/medium/alekscg-time-machine-1-c8fa3508-1nf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427" y="1848137"/>
            <a:ext cx="5961353" cy="388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4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63052" y="-59285"/>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5</a:t>
            </a:fld>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3145287" y="444913"/>
            <a:ext cx="2728691"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ru-RU" sz="2400" b="1" dirty="0" smtClean="0">
                <a:solidFill>
                  <a:schemeClr val="bg1"/>
                </a:solidFill>
                <a:latin typeface="Times New Roman" panose="02020603050405020304" pitchFamily="18" charset="0"/>
                <a:cs typeface="Times New Roman" panose="02020603050405020304" pitchFamily="18" charset="0"/>
              </a:rPr>
              <a:t>         Задание </a:t>
            </a:r>
            <a:r>
              <a:rPr lang="ru-RU" sz="2400" b="1" dirty="0">
                <a:solidFill>
                  <a:schemeClr val="bg1"/>
                </a:solidFill>
                <a:latin typeface="Times New Roman" panose="02020603050405020304" pitchFamily="18" charset="0"/>
                <a:cs typeface="Times New Roman" panose="02020603050405020304" pitchFamily="18" charset="0"/>
              </a:rPr>
              <a:t>1</a:t>
            </a:r>
          </a:p>
        </p:txBody>
      </p: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0F6DDD7-D03E-48F9-BDAE-3C836BB611A1}"/>
              </a:ext>
            </a:extLst>
          </p:cNvPr>
          <p:cNvSpPr/>
          <p:nvPr/>
        </p:nvSpPr>
        <p:spPr>
          <a:xfrm>
            <a:off x="457472" y="895177"/>
            <a:ext cx="8702818" cy="430887"/>
          </a:xfrm>
          <a:prstGeom prst="rect">
            <a:avLst/>
          </a:prstGeom>
        </p:spPr>
        <p:txBody>
          <a:bodyPr wrap="square">
            <a:spAutoFit/>
          </a:bodyPr>
          <a:lstStyle/>
          <a:p>
            <a:pPr algn="ctr"/>
            <a:r>
              <a:rPr lang="ru-RU" sz="2200" b="1" dirty="0" smtClean="0">
                <a:latin typeface="Times New Roman" panose="02020603050405020304" pitchFamily="18" charset="0"/>
                <a:cs typeface="Times New Roman" panose="02020603050405020304" pitchFamily="18" charset="0"/>
              </a:rPr>
              <a:t>Составьте кластер</a:t>
            </a:r>
            <a:endParaRPr lang="kk-KZ" sz="2200" b="1" dirty="0">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683569" y="1279897"/>
            <a:ext cx="8091196" cy="400110"/>
          </a:xfrm>
          <a:prstGeom prst="rect">
            <a:avLst/>
          </a:prstGeom>
        </p:spPr>
        <p:txBody>
          <a:bodyPr wrap="square" numCol="1">
            <a:spAutoFit/>
          </a:bodyPr>
          <a:lstStyle/>
          <a:p>
            <a:r>
              <a:rPr lang="ru-RU" sz="2000" dirty="0" smtClean="0"/>
              <a:t>    </a:t>
            </a:r>
            <a:r>
              <a:rPr lang="ru-RU" sz="2000" dirty="0"/>
              <a:t> </a:t>
            </a:r>
            <a:r>
              <a:rPr lang="ru-RU" sz="2000" dirty="0" smtClean="0"/>
              <a:t> </a:t>
            </a:r>
            <a:endParaRPr lang="ru-RU" dirty="0"/>
          </a:p>
        </p:txBody>
      </p:sp>
      <p:sp>
        <p:nvSpPr>
          <p:cNvPr id="3" name="Овал 2"/>
          <p:cNvSpPr/>
          <p:nvPr/>
        </p:nvSpPr>
        <p:spPr>
          <a:xfrm>
            <a:off x="3752089" y="3432982"/>
            <a:ext cx="2351822" cy="131379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Машина времени</a:t>
            </a:r>
            <a:endParaRPr lang="kk-KZ" sz="2000" b="1"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2022616" y="2132856"/>
            <a:ext cx="1646185"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p:nvPr/>
        </p:nvSpPr>
        <p:spPr>
          <a:xfrm>
            <a:off x="6167844" y="2006768"/>
            <a:ext cx="1529783"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Овал 14"/>
          <p:cNvSpPr/>
          <p:nvPr/>
        </p:nvSpPr>
        <p:spPr>
          <a:xfrm>
            <a:off x="1065488" y="3464760"/>
            <a:ext cx="1914255"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Овал 15"/>
          <p:cNvSpPr/>
          <p:nvPr/>
        </p:nvSpPr>
        <p:spPr>
          <a:xfrm>
            <a:off x="2022615" y="5011766"/>
            <a:ext cx="178194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Овал 16"/>
          <p:cNvSpPr/>
          <p:nvPr/>
        </p:nvSpPr>
        <p:spPr>
          <a:xfrm>
            <a:off x="6516216" y="4819069"/>
            <a:ext cx="1807856"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p:cNvSpPr/>
          <p:nvPr/>
        </p:nvSpPr>
        <p:spPr>
          <a:xfrm>
            <a:off x="6719585" y="3386273"/>
            <a:ext cx="195608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Овал 18"/>
          <p:cNvSpPr/>
          <p:nvPr/>
        </p:nvSpPr>
        <p:spPr>
          <a:xfrm>
            <a:off x="3985788" y="1596907"/>
            <a:ext cx="1646185"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Овал 19"/>
          <p:cNvSpPr/>
          <p:nvPr/>
        </p:nvSpPr>
        <p:spPr>
          <a:xfrm>
            <a:off x="4227793" y="5614392"/>
            <a:ext cx="1646185"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5" name="Прямая со стрелкой 4"/>
          <p:cNvCxnSpPr/>
          <p:nvPr/>
        </p:nvCxnSpPr>
        <p:spPr>
          <a:xfrm flipH="1" flipV="1">
            <a:off x="4928000" y="2590057"/>
            <a:ext cx="4040" cy="796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035052" y="4869160"/>
            <a:ext cx="0" cy="599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5580112" y="2742457"/>
            <a:ext cx="587732" cy="69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flipV="1">
            <a:off x="3563888" y="2921169"/>
            <a:ext cx="648072" cy="511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020729" y="3921960"/>
            <a:ext cx="64807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563888" y="4654691"/>
            <a:ext cx="632153" cy="357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724128" y="4630276"/>
            <a:ext cx="792088" cy="381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6167844" y="4000770"/>
            <a:ext cx="5517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531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409264" y="-52663"/>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6</a:t>
            </a:fld>
            <a:endParaRPr lang="ru-RU" altLang="ru-RU" sz="1200" b="1" dirty="0">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4102" name="Прямоугольник 9"/>
          <p:cNvSpPr>
            <a:spLocks noChangeArrowheads="1"/>
          </p:cNvSpPr>
          <p:nvPr/>
        </p:nvSpPr>
        <p:spPr bwMode="auto">
          <a:xfrm>
            <a:off x="2627783" y="444913"/>
            <a:ext cx="4880420" cy="45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r>
              <a:rPr lang="kk-KZ" sz="2400" b="1" dirty="0" smtClean="0">
                <a:solidFill>
                  <a:schemeClr val="bg1"/>
                </a:solidFill>
                <a:latin typeface="Times New Roman" panose="02020603050405020304" pitchFamily="18" charset="0"/>
                <a:cs typeface="Times New Roman" panose="02020603050405020304" pitchFamily="18" charset="0"/>
              </a:rPr>
              <a:t>          Примерны</a:t>
            </a:r>
            <a:r>
              <a:rPr lang="ru-RU" sz="2400" b="1" dirty="0" smtClean="0">
                <a:solidFill>
                  <a:schemeClr val="bg1"/>
                </a:solidFill>
                <a:latin typeface="Times New Roman" panose="02020603050405020304" pitchFamily="18" charset="0"/>
                <a:cs typeface="Times New Roman" panose="02020603050405020304" pitchFamily="18" charset="0"/>
              </a:rPr>
              <a:t>е </a:t>
            </a:r>
            <a:r>
              <a:rPr lang="kk-KZ" sz="2400" b="1" dirty="0" smtClean="0">
                <a:solidFill>
                  <a:schemeClr val="bg1"/>
                </a:solidFill>
                <a:latin typeface="Times New Roman" panose="02020603050405020304" pitchFamily="18" charset="0"/>
                <a:cs typeface="Times New Roman" panose="02020603050405020304" pitchFamily="18" charset="0"/>
              </a:rPr>
              <a:t> ответы</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02844" y="2656619"/>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683569" y="1279897"/>
            <a:ext cx="8091196" cy="400110"/>
          </a:xfrm>
          <a:prstGeom prst="rect">
            <a:avLst/>
          </a:prstGeom>
        </p:spPr>
        <p:txBody>
          <a:bodyPr wrap="square" numCol="1">
            <a:spAutoFit/>
          </a:bodyPr>
          <a:lstStyle/>
          <a:p>
            <a:r>
              <a:rPr lang="ru-RU" sz="2000" dirty="0" smtClean="0"/>
              <a:t>    </a:t>
            </a:r>
            <a:r>
              <a:rPr lang="ru-RU" sz="2000" dirty="0"/>
              <a:t> </a:t>
            </a:r>
            <a:r>
              <a:rPr lang="ru-RU" sz="2000" dirty="0" smtClean="0"/>
              <a:t> </a:t>
            </a:r>
            <a:endParaRPr lang="ru-RU" dirty="0"/>
          </a:p>
        </p:txBody>
      </p:sp>
      <p:sp>
        <p:nvSpPr>
          <p:cNvPr id="3" name="Овал 2"/>
          <p:cNvSpPr/>
          <p:nvPr/>
        </p:nvSpPr>
        <p:spPr>
          <a:xfrm>
            <a:off x="3685120" y="3445558"/>
            <a:ext cx="2592288" cy="129614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Машина времени</a:t>
            </a:r>
            <a:endParaRPr lang="kk-KZ" sz="2000" b="1" dirty="0">
              <a:solidFill>
                <a:schemeClr val="tx1"/>
              </a:solidFill>
              <a:latin typeface="Times New Roman" panose="02020603050405020304" pitchFamily="18" charset="0"/>
              <a:cs typeface="Times New Roman" panose="02020603050405020304" pitchFamily="18" charset="0"/>
            </a:endParaRPr>
          </a:p>
        </p:txBody>
      </p:sp>
      <p:sp>
        <p:nvSpPr>
          <p:cNvPr id="12" name="Овал 11"/>
          <p:cNvSpPr/>
          <p:nvPr/>
        </p:nvSpPr>
        <p:spPr>
          <a:xfrm>
            <a:off x="1475656" y="2005709"/>
            <a:ext cx="201622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будущее</a:t>
            </a:r>
            <a:endParaRPr lang="ru-RU" sz="2000" dirty="0">
              <a:solidFill>
                <a:schemeClr val="tx1"/>
              </a:solidFill>
            </a:endParaRPr>
          </a:p>
        </p:txBody>
      </p:sp>
      <p:sp>
        <p:nvSpPr>
          <p:cNvPr id="14" name="Овал 13"/>
          <p:cNvSpPr/>
          <p:nvPr/>
        </p:nvSpPr>
        <p:spPr>
          <a:xfrm>
            <a:off x="3973152" y="1479398"/>
            <a:ext cx="201622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настоящее</a:t>
            </a:r>
            <a:endParaRPr lang="ru-RU" sz="2000" dirty="0">
              <a:solidFill>
                <a:schemeClr val="tx1"/>
              </a:solidFill>
            </a:endParaRPr>
          </a:p>
        </p:txBody>
      </p:sp>
      <p:sp>
        <p:nvSpPr>
          <p:cNvPr id="15" name="Овал 14"/>
          <p:cNvSpPr/>
          <p:nvPr/>
        </p:nvSpPr>
        <p:spPr>
          <a:xfrm>
            <a:off x="899592" y="3599791"/>
            <a:ext cx="201622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прошлое</a:t>
            </a:r>
            <a:endParaRPr lang="ru-RU" sz="2000" dirty="0">
              <a:solidFill>
                <a:schemeClr val="tx1"/>
              </a:solidFill>
            </a:endParaRPr>
          </a:p>
        </p:txBody>
      </p:sp>
      <p:sp>
        <p:nvSpPr>
          <p:cNvPr id="16" name="Овал 15"/>
          <p:cNvSpPr/>
          <p:nvPr/>
        </p:nvSpPr>
        <p:spPr>
          <a:xfrm>
            <a:off x="4034648" y="5516828"/>
            <a:ext cx="2016224" cy="80675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аппарат</a:t>
            </a:r>
            <a:endParaRPr lang="ru-RU" sz="2000" dirty="0">
              <a:solidFill>
                <a:schemeClr val="tx1"/>
              </a:solidFill>
            </a:endParaRPr>
          </a:p>
        </p:txBody>
      </p:sp>
      <p:sp>
        <p:nvSpPr>
          <p:cNvPr id="17" name="Овал 16"/>
          <p:cNvSpPr/>
          <p:nvPr/>
        </p:nvSpPr>
        <p:spPr>
          <a:xfrm>
            <a:off x="6464087" y="5196612"/>
            <a:ext cx="2310678"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фантастика</a:t>
            </a:r>
            <a:endParaRPr lang="ru-RU" sz="2000" dirty="0">
              <a:solidFill>
                <a:schemeClr val="tx1"/>
              </a:solidFill>
            </a:endParaRPr>
          </a:p>
        </p:txBody>
      </p:sp>
      <p:sp>
        <p:nvSpPr>
          <p:cNvPr id="18" name="Овал 17"/>
          <p:cNvSpPr/>
          <p:nvPr/>
        </p:nvSpPr>
        <p:spPr>
          <a:xfrm>
            <a:off x="7276648" y="3392895"/>
            <a:ext cx="1867352"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космос</a:t>
            </a:r>
            <a:endParaRPr lang="ru-RU" sz="2000" dirty="0">
              <a:solidFill>
                <a:schemeClr val="tx1"/>
              </a:solidFill>
            </a:endParaRPr>
          </a:p>
        </p:txBody>
      </p:sp>
      <p:sp>
        <p:nvSpPr>
          <p:cNvPr id="19" name="Овал 18"/>
          <p:cNvSpPr/>
          <p:nvPr/>
        </p:nvSpPr>
        <p:spPr>
          <a:xfrm>
            <a:off x="6748964" y="2186969"/>
            <a:ext cx="1867352"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чудо</a:t>
            </a:r>
            <a:endParaRPr lang="ru-RU" sz="2000" dirty="0">
              <a:solidFill>
                <a:schemeClr val="tx1"/>
              </a:solidFill>
            </a:endParaRPr>
          </a:p>
        </p:txBody>
      </p:sp>
      <p:sp>
        <p:nvSpPr>
          <p:cNvPr id="20" name="Овал 19"/>
          <p:cNvSpPr/>
          <p:nvPr/>
        </p:nvSpPr>
        <p:spPr>
          <a:xfrm>
            <a:off x="1259632" y="5085184"/>
            <a:ext cx="2376264"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latin typeface="Times New Roman" panose="02020603050405020304" pitchFamily="18" charset="0"/>
                <a:cs typeface="Times New Roman" panose="02020603050405020304" pitchFamily="18" charset="0"/>
              </a:rPr>
              <a:t>возможности</a:t>
            </a:r>
            <a:endParaRPr lang="ru-RU" sz="2000" dirty="0">
              <a:solidFill>
                <a:schemeClr val="tx1"/>
              </a:solidFill>
            </a:endParaRPr>
          </a:p>
        </p:txBody>
      </p:sp>
      <p:cxnSp>
        <p:nvCxnSpPr>
          <p:cNvPr id="5" name="Прямая со стрелкой 4"/>
          <p:cNvCxnSpPr/>
          <p:nvPr/>
        </p:nvCxnSpPr>
        <p:spPr>
          <a:xfrm>
            <a:off x="4998642" y="479715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3236438" y="4653136"/>
            <a:ext cx="936104" cy="511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868144" y="4653136"/>
            <a:ext cx="1080120" cy="543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flipH="1">
            <a:off x="2987824" y="4002495"/>
            <a:ext cx="697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flipV="1">
            <a:off x="3236438" y="2887451"/>
            <a:ext cx="831506" cy="712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5989376" y="2920109"/>
            <a:ext cx="800704" cy="679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V="1">
            <a:off x="6408204" y="3970715"/>
            <a:ext cx="868444" cy="31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4981264" y="2462909"/>
            <a:ext cx="0" cy="933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7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Типография\Desktop\Безымянный.png"/>
          <p:cNvPicPr>
            <a:picLocks noChangeAspect="1" noChangeArrowheads="1"/>
          </p:cNvPicPr>
          <p:nvPr/>
        </p:nvPicPr>
        <p:blipFill rotWithShape="1">
          <a:blip r:embed="rId3"/>
          <a:srcRect l="11757" r="11484"/>
          <a:stretch/>
        </p:blipFill>
        <p:spPr bwMode="auto">
          <a:xfrm>
            <a:off x="376468" y="0"/>
            <a:ext cx="9144000" cy="6891116"/>
          </a:xfrm>
          <a:prstGeom prst="rect">
            <a:avLst/>
          </a:prstGeom>
          <a:solidFill>
            <a:schemeClr val="accent1">
              <a:lumMod val="40000"/>
              <a:lumOff val="60000"/>
            </a:schemeClr>
          </a:solidFill>
          <a:ln>
            <a:noFill/>
          </a:ln>
        </p:spPr>
      </p:pic>
      <p:sp>
        <p:nvSpPr>
          <p:cNvPr id="4099" name="Google Shape;123;p4"/>
          <p:cNvSpPr>
            <a:spLocks noGrp="1"/>
          </p:cNvSpPr>
          <p:nvPr>
            <p:ph type="sldNum" sz="quarter" idx="12"/>
          </p:nvPr>
        </p:nvSpPr>
        <p:spPr>
          <a:xfrm>
            <a:off x="6996464" y="6043046"/>
            <a:ext cx="2056586" cy="364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32" tIns="39704" rIns="79432" bIns="39704"/>
          <a:lstStyle>
            <a:lvl1pPr>
              <a:defRPr sz="1300">
                <a:solidFill>
                  <a:srgbClr val="000000"/>
                </a:solidFill>
                <a:latin typeface="Arial" pitchFamily="34" charset="0"/>
                <a:cs typeface="Arial" pitchFamily="34" charset="0"/>
                <a:sym typeface="Arial" pitchFamily="34" charset="0"/>
              </a:defRPr>
            </a:lvl1pPr>
            <a:lvl2pPr marL="651196" indent="-250460">
              <a:defRPr sz="1300">
                <a:solidFill>
                  <a:srgbClr val="000000"/>
                </a:solidFill>
                <a:latin typeface="Arial" pitchFamily="34" charset="0"/>
                <a:cs typeface="Arial" pitchFamily="34" charset="0"/>
                <a:sym typeface="Arial" pitchFamily="34" charset="0"/>
              </a:defRPr>
            </a:lvl2pPr>
            <a:lvl3pPr marL="1001840" indent="-200368">
              <a:defRPr sz="1300">
                <a:solidFill>
                  <a:srgbClr val="000000"/>
                </a:solidFill>
                <a:latin typeface="Arial" pitchFamily="34" charset="0"/>
                <a:cs typeface="Arial" pitchFamily="34" charset="0"/>
                <a:sym typeface="Arial" pitchFamily="34" charset="0"/>
              </a:defRPr>
            </a:lvl3pPr>
            <a:lvl4pPr marL="1402575" indent="-200368">
              <a:defRPr sz="1300">
                <a:solidFill>
                  <a:srgbClr val="000000"/>
                </a:solidFill>
                <a:latin typeface="Arial" pitchFamily="34" charset="0"/>
                <a:cs typeface="Arial" pitchFamily="34" charset="0"/>
                <a:sym typeface="Arial" pitchFamily="34" charset="0"/>
              </a:defRPr>
            </a:lvl4pPr>
            <a:lvl5pPr marL="1803311" indent="-200368">
              <a:defRPr sz="1300">
                <a:solidFill>
                  <a:srgbClr val="000000"/>
                </a:solidFill>
                <a:latin typeface="Arial" pitchFamily="34" charset="0"/>
                <a:cs typeface="Arial" pitchFamily="34" charset="0"/>
                <a:sym typeface="Arial" pitchFamily="34" charset="0"/>
              </a:defRPr>
            </a:lvl5pPr>
            <a:lvl6pPr marL="2204047"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6pPr>
            <a:lvl7pPr marL="2604783"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7pPr>
            <a:lvl8pPr marL="3005519"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8pPr>
            <a:lvl9pPr marL="3406254" indent="-200368" eaLnBrk="0" fontAlgn="base" hangingPunct="0">
              <a:spcBef>
                <a:spcPct val="0"/>
              </a:spcBef>
              <a:spcAft>
                <a:spcPct val="0"/>
              </a:spcAft>
              <a:defRPr sz="1300">
                <a:solidFill>
                  <a:srgbClr val="000000"/>
                </a:solidFill>
                <a:latin typeface="Arial" pitchFamily="34" charset="0"/>
                <a:cs typeface="Arial" pitchFamily="34" charset="0"/>
                <a:sym typeface="Arial" pitchFamily="34" charset="0"/>
              </a:defRPr>
            </a:lvl9pPr>
          </a:lstStyle>
          <a:p>
            <a:pPr>
              <a:buSzPts val="1100"/>
            </a:pPr>
            <a:fld id="{61FA3044-2C8E-4526-B602-FDC2B4739437}" type="slidenum">
              <a:rPr lang="ru-RU" altLang="ru-RU" sz="1200" b="1">
                <a:solidFill>
                  <a:srgbClr val="002060"/>
                </a:solidFill>
              </a:rPr>
              <a:pPr>
                <a:buSzPts val="1100"/>
              </a:pPr>
              <a:t>7</a:t>
            </a:fld>
            <a:endParaRPr lang="ru-RU" altLang="ru-RU" sz="1200" b="1">
              <a:solidFill>
                <a:srgbClr val="002060"/>
              </a:solidFill>
            </a:endParaRPr>
          </a:p>
        </p:txBody>
      </p:sp>
      <p:cxnSp>
        <p:nvCxnSpPr>
          <p:cNvPr id="4100"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2" name="Прямоугольник 1"/>
          <p:cNvSpPr/>
          <p:nvPr/>
        </p:nvSpPr>
        <p:spPr>
          <a:xfrm>
            <a:off x="683568" y="2690336"/>
            <a:ext cx="7507480" cy="461665"/>
          </a:xfrm>
          <a:prstGeom prst="rect">
            <a:avLst/>
          </a:prstGeom>
        </p:spPr>
        <p:txBody>
          <a:bodyPr wrap="square">
            <a:spAutoFit/>
          </a:bodyPr>
          <a:lstStyle/>
          <a:p>
            <a:endParaRPr lang="ru-RU"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60CF300E-027E-496C-A4C9-29151EC8DAD7}"/>
              </a:ext>
            </a:extLst>
          </p:cNvPr>
          <p:cNvSpPr/>
          <p:nvPr/>
        </p:nvSpPr>
        <p:spPr>
          <a:xfrm>
            <a:off x="395535" y="1590096"/>
            <a:ext cx="8748465" cy="384721"/>
          </a:xfrm>
          <a:prstGeom prst="rect">
            <a:avLst/>
          </a:prstGeom>
        </p:spPr>
        <p:txBody>
          <a:bodyPr wrap="square">
            <a:spAutoFit/>
          </a:bodyPr>
          <a:lstStyle/>
          <a:p>
            <a:pPr algn="just"/>
            <a:r>
              <a:rPr lang="ru-RU" sz="1900" b="1" dirty="0">
                <a:latin typeface="Times New Roman" panose="02020603050405020304" pitchFamily="18" charset="0"/>
                <a:cs typeface="Times New Roman" panose="02020603050405020304" pitchFamily="18" charset="0"/>
              </a:rPr>
              <a:t>                                        </a:t>
            </a:r>
            <a:endParaRPr lang="ru-RU" sz="19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22873915-C8FB-496C-9994-B70A7B935CB6}"/>
              </a:ext>
            </a:extLst>
          </p:cNvPr>
          <p:cNvSpPr/>
          <p:nvPr/>
        </p:nvSpPr>
        <p:spPr>
          <a:xfrm>
            <a:off x="1547665" y="1823351"/>
            <a:ext cx="7227100" cy="2308324"/>
          </a:xfrm>
          <a:prstGeom prst="rect">
            <a:avLst/>
          </a:prstGeom>
        </p:spPr>
        <p:txBody>
          <a:bodyPr wrap="square">
            <a:spAutoFit/>
          </a:bodyPr>
          <a:lstStyle/>
          <a:p>
            <a:endParaRPr lang="kk-KZ" sz="2400" dirty="0">
              <a:latin typeface="Times New Roman" panose="02020603050405020304" pitchFamily="18" charset="0"/>
              <a:cs typeface="Times New Roman" panose="02020603050405020304" pitchFamily="18" charset="0"/>
            </a:endParaRPr>
          </a:p>
          <a:p>
            <a:r>
              <a:rPr lang="kk-KZ" sz="2400" b="1" dirty="0">
                <a:latin typeface="Times New Roman" panose="02020603050405020304" pitchFamily="18" charset="0"/>
                <a:cs typeface="Times New Roman" panose="02020603050405020304" pitchFamily="18" charset="0"/>
              </a:rPr>
              <a:t>Дескрипторы</a:t>
            </a:r>
            <a:r>
              <a:rPr lang="kk-KZ" sz="2400" b="1" dirty="0" smtClean="0">
                <a:latin typeface="Times New Roman" panose="02020603050405020304" pitchFamily="18" charset="0"/>
                <a:cs typeface="Times New Roman" panose="02020603050405020304" pitchFamily="18" charset="0"/>
              </a:rPr>
              <a:t>:</a:t>
            </a:r>
          </a:p>
          <a:p>
            <a:endParaRPr lang="kk-KZ" sz="2400" b="1" dirty="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п</a:t>
            </a:r>
            <a:r>
              <a:rPr lang="kk-KZ" sz="2400" dirty="0" smtClean="0">
                <a:latin typeface="Times New Roman" panose="02020603050405020304" pitchFamily="18" charset="0"/>
                <a:cs typeface="Times New Roman" panose="02020603050405020304" pitchFamily="18" charset="0"/>
              </a:rPr>
              <a:t>одбирает слова по теме</a:t>
            </a:r>
            <a:r>
              <a:rPr lang="ru-RU" sz="2400" dirty="0" smtClean="0">
                <a:latin typeface="Times New Roman" panose="02020603050405020304" pitchFamily="18" charset="0"/>
                <a:cs typeface="Times New Roman" panose="02020603050405020304" pitchFamily="18" charset="0"/>
              </a:rPr>
              <a:t>;</a:t>
            </a:r>
          </a:p>
          <a:p>
            <a:r>
              <a:rPr lang="kk-KZ" sz="2400" dirty="0" smtClean="0">
                <a:latin typeface="Times New Roman" panose="02020603050405020304" pitchFamily="18" charset="0"/>
                <a:cs typeface="Times New Roman" panose="02020603050405020304" pitchFamily="18" charset="0"/>
              </a:rPr>
              <a:t>- </a:t>
            </a:r>
            <a:r>
              <a:rPr lang="kk-KZ" sz="2400" dirty="0">
                <a:latin typeface="Times New Roman" panose="02020603050405020304" pitchFamily="18" charset="0"/>
                <a:cs typeface="Times New Roman" panose="02020603050405020304" pitchFamily="18" charset="0"/>
              </a:rPr>
              <a:t>з</a:t>
            </a:r>
            <a:r>
              <a:rPr lang="kk-KZ" sz="2400" dirty="0" smtClean="0">
                <a:latin typeface="Times New Roman" panose="02020603050405020304" pitchFamily="18" charset="0"/>
                <a:cs typeface="Times New Roman" panose="02020603050405020304" pitchFamily="18" charset="0"/>
              </a:rPr>
              <a:t>аполняет кластер.</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092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1619672" y="1268759"/>
            <a:ext cx="5832648" cy="731491"/>
          </a:xfrm>
        </p:spPr>
        <p:txBody>
          <a:bodyPr>
            <a:normAutofit/>
          </a:bodyPr>
          <a:lstStyle/>
          <a:p>
            <a:pPr algn="l"/>
            <a:r>
              <a:rPr lang="ru-RU" sz="1800" dirty="0" smtClean="0"/>
              <a:t>  </a:t>
            </a:r>
            <a:r>
              <a:rPr lang="ru-RU" sz="2000" b="1" dirty="0" smtClean="0"/>
              <a:t>По повести   « Сто лет  тому вперед» был снят</a:t>
            </a:r>
            <a:br>
              <a:rPr lang="ru-RU" sz="2000" b="1" dirty="0" smtClean="0"/>
            </a:br>
            <a:r>
              <a:rPr lang="ru-RU" sz="2000" b="1" dirty="0" smtClean="0"/>
              <a:t> художественный фильм  «Гостья из будущего »</a:t>
            </a:r>
            <a:endParaRPr lang="ru-RU" sz="2000" b="1" dirty="0"/>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518254"/>
            <a:ext cx="8748464" cy="5760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latin typeface="Times New Roman" pitchFamily="18" charset="0"/>
              <a:cs typeface="Times New Roman" pitchFamily="18" charset="0"/>
            </a:endParaRPr>
          </a:p>
          <a:p>
            <a:pPr algn="ct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cxnSp>
        <p:nvCxnSpPr>
          <p:cNvPr id="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762750" cy="351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8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4D4D2B-3DF6-42CE-9B12-CFED1A086B5D}"/>
              </a:ext>
            </a:extLst>
          </p:cNvPr>
          <p:cNvSpPr>
            <a:spLocks noGrp="1"/>
          </p:cNvSpPr>
          <p:nvPr>
            <p:ph type="title"/>
          </p:nvPr>
        </p:nvSpPr>
        <p:spPr>
          <a:xfrm>
            <a:off x="251520" y="1494428"/>
            <a:ext cx="8352928" cy="5146154"/>
          </a:xfrm>
        </p:spPr>
        <p:txBody>
          <a:bodyPr>
            <a:normAutofit fontScale="90000"/>
          </a:bodyPr>
          <a:lstStyle/>
          <a:p>
            <a:pPr algn="l"/>
            <a:r>
              <a:rPr lang="ru-RU" sz="1800" dirty="0" smtClean="0"/>
              <a:t>       Коля </a:t>
            </a:r>
            <a:r>
              <a:rPr lang="ru-RU" sz="1800" dirty="0"/>
              <a:t>вытащил из кармана перочинный ножик — неплохой ножик, выменял его у Фимы Королева за две серии марок Бурунди — и решил оставить о себе память. Сиденье скамейки было мягкое, тут ничего не вырежешь, но спинка казалась деревянной. В аллее никого не было, посетители из </a:t>
            </a:r>
            <a:r>
              <a:rPr lang="ru-RU" sz="1800" dirty="0" err="1" smtClean="0"/>
              <a:t>Космозоо</a:t>
            </a:r>
            <a:r>
              <a:rPr lang="ru-RU" sz="1800" dirty="0" smtClean="0"/>
              <a:t>  </a:t>
            </a:r>
            <a:r>
              <a:rPr lang="ru-RU" sz="1800" dirty="0"/>
              <a:t>разошлись. По большой дорожке, за кустами бамбука, проехала тележка, нагруженная кастрюлями, горшками и термосами. Видно, начали кормить животных. Как бы в пищевом центре снова не перепутали, кому чего давать. Сейчас бы тарелку супа. Вообще‑то он суп не любил, кто любит суп? Только по настоянию родителей ты его и ешь. Не если ты провёл день на мороженом, бубликах и лимонаде, то захочешь и супа.</a:t>
            </a:r>
            <a:br>
              <a:rPr lang="ru-RU" sz="1800" dirty="0"/>
            </a:br>
            <a:r>
              <a:rPr lang="ru-RU" sz="1800" dirty="0" smtClean="0"/>
              <a:t>       Коля </a:t>
            </a:r>
            <a:r>
              <a:rPr lang="ru-RU" sz="1800" dirty="0"/>
              <a:t>повернулся боком и начал вырезать на спинке скамейки свою визитную карточку. Ему уже не раз влетало в жизни за эту страсть. Однажды, когда он вырезал свои инициалы на парте, даже отца вызывали в школу. Но нельзя же уйти из будущего и не оставить никакого следа. Через сто лет надо будет обязательно сюда заглянуть и поглядеть на собственное творчество.</a:t>
            </a:r>
            <a:br>
              <a:rPr lang="ru-RU" sz="1800" dirty="0"/>
            </a:br>
            <a:r>
              <a:rPr lang="ru-RU" sz="1800" dirty="0" smtClean="0"/>
              <a:t>      Спинка </a:t>
            </a:r>
            <a:r>
              <a:rPr lang="ru-RU" sz="1800" dirty="0"/>
              <a:t>скамейки оказалась мягкой, резалась легко. Наверно, это не дерево, а какой‑то пластик, похожий на дерево.</a:t>
            </a:r>
            <a:br>
              <a:rPr lang="ru-RU" sz="1800" dirty="0"/>
            </a:br>
            <a:r>
              <a:rPr lang="ru-RU" sz="1800" dirty="0" smtClean="0"/>
              <a:t>      Коле </a:t>
            </a:r>
            <a:r>
              <a:rPr lang="ru-RU" sz="1800" dirty="0"/>
              <a:t>никто не мешал. Раз мимо прошла какая‑то семья, но Коля прикрыл ножик ладонью и сделал вид, что рассматривает кусты. Коля вырезал на спинке большими печатными буквами</a:t>
            </a:r>
            <a:r>
              <a:rPr lang="ru-RU" sz="1800" dirty="0" smtClean="0"/>
              <a:t>:</a:t>
            </a:r>
            <a:r>
              <a:rPr lang="ru-RU" sz="1800" dirty="0"/>
              <a:t/>
            </a:r>
            <a:br>
              <a:rPr lang="ru-RU" sz="1800" dirty="0"/>
            </a:br>
            <a:r>
              <a:rPr lang="ru-RU" sz="1800" dirty="0" smtClean="0"/>
              <a:t>                                                       КОЛЯ</a:t>
            </a:r>
            <a:r>
              <a:rPr lang="ru-RU" sz="1800" dirty="0"/>
              <a:t>, 6‑Й КЛАСС «Б», 26‑Я ШКОЛА</a:t>
            </a:r>
          </a:p>
        </p:txBody>
      </p:sp>
      <p:sp>
        <p:nvSpPr>
          <p:cNvPr id="3" name="Прямоугольник 2">
            <a:extLst>
              <a:ext uri="{FF2B5EF4-FFF2-40B4-BE49-F238E27FC236}">
                <a16:creationId xmlns:a16="http://schemas.microsoft.com/office/drawing/2014/main" id="{AD6180F0-22E7-41EF-8C96-84138A4FDFEA}"/>
              </a:ext>
            </a:extLst>
          </p:cNvPr>
          <p:cNvSpPr/>
          <p:nvPr/>
        </p:nvSpPr>
        <p:spPr>
          <a:xfrm>
            <a:off x="33975" y="518254"/>
            <a:ext cx="8748464" cy="57606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002060"/>
              </a:solidFill>
              <a:latin typeface="Times New Roman" pitchFamily="18" charset="0"/>
              <a:cs typeface="Times New Roman" pitchFamily="18" charset="0"/>
            </a:endParaRPr>
          </a:p>
          <a:p>
            <a:pPr algn="ctr"/>
            <a:r>
              <a:rPr lang="ru-RU" sz="2400" b="1" dirty="0" smtClean="0">
                <a:solidFill>
                  <a:schemeClr val="bg1"/>
                </a:solidFill>
                <a:latin typeface="Times New Roman" pitchFamily="18" charset="0"/>
                <a:cs typeface="Times New Roman" pitchFamily="18" charset="0"/>
              </a:rPr>
              <a:t>3адание </a:t>
            </a:r>
            <a:r>
              <a:rPr lang="en-US" sz="2400" b="1" dirty="0" smtClean="0">
                <a:solidFill>
                  <a:schemeClr val="bg1"/>
                </a:solidFill>
                <a:latin typeface="Times New Roman" pitchFamily="18" charset="0"/>
                <a:cs typeface="Times New Roman" pitchFamily="18" charset="0"/>
              </a:rPr>
              <a:t>2</a:t>
            </a:r>
            <a:r>
              <a:rPr lang="ru-RU" sz="2400" b="1" dirty="0">
                <a:solidFill>
                  <a:schemeClr val="bg1"/>
                </a:solidFill>
                <a:latin typeface="Times New Roman" pitchFamily="18" charset="0"/>
                <a:cs typeface="Times New Roman" pitchFamily="18" charset="0"/>
              </a:rPr>
              <a:t/>
            </a:r>
            <a:br>
              <a:rPr lang="ru-RU" sz="2400" b="1" dirty="0">
                <a:solidFill>
                  <a:schemeClr val="bg1"/>
                </a:solidFill>
                <a:latin typeface="Times New Roman" pitchFamily="18" charset="0"/>
                <a:cs typeface="Times New Roman" pitchFamily="18" charset="0"/>
              </a:rPr>
            </a:br>
            <a:endParaRPr lang="ru-RU" sz="2400" dirty="0">
              <a:solidFill>
                <a:schemeClr val="bg1"/>
              </a:solidFill>
            </a:endParaRPr>
          </a:p>
        </p:txBody>
      </p:sp>
      <p:cxnSp>
        <p:nvCxnSpPr>
          <p:cNvPr id="5" name="Google Shape;125;p4"/>
          <p:cNvCxnSpPr>
            <a:cxnSpLocks noChangeShapeType="1"/>
          </p:cNvCxnSpPr>
          <p:nvPr/>
        </p:nvCxnSpPr>
        <p:spPr bwMode="auto">
          <a:xfrm rot="10800000" flipH="1">
            <a:off x="457472" y="6640582"/>
            <a:ext cx="8317293"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
        <p:nvSpPr>
          <p:cNvPr id="6" name="Прямоугольник 5"/>
          <p:cNvSpPr/>
          <p:nvPr/>
        </p:nvSpPr>
        <p:spPr>
          <a:xfrm>
            <a:off x="1403648" y="1094318"/>
            <a:ext cx="6696744" cy="707886"/>
          </a:xfrm>
          <a:prstGeom prst="rect">
            <a:avLst/>
          </a:prstGeom>
        </p:spPr>
        <p:txBody>
          <a:bodyPr wrap="square">
            <a:spAutoFit/>
          </a:bodyPr>
          <a:lstStyle/>
          <a:p>
            <a:r>
              <a:rPr lang="kk-KZ" sz="2000" b="1" dirty="0" smtClean="0"/>
              <a:t>Прочитайте  отрывки из повести . Выполните задания.</a:t>
            </a:r>
          </a:p>
          <a:p>
            <a:r>
              <a:rPr lang="kk-KZ" sz="2000" b="1" dirty="0" smtClean="0"/>
              <a:t>                            Глава «Береги миелофон»</a:t>
            </a:r>
            <a:endParaRPr lang="ru-RU" sz="2000" b="1" dirty="0"/>
          </a:p>
        </p:txBody>
      </p:sp>
    </p:spTree>
    <p:extLst>
      <p:ext uri="{BB962C8B-B14F-4D97-AF65-F5344CB8AC3E}">
        <p14:creationId xmlns:p14="http://schemas.microsoft.com/office/powerpoint/2010/main" val="4204758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757</Words>
  <Application>Microsoft Office PowerPoint</Application>
  <PresentationFormat>Экран (4:3)</PresentationFormat>
  <Paragraphs>140</Paragraphs>
  <Slides>26</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Calibri</vt:lpstr>
      <vt:lpstr>Century Gothic</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По повести   « Сто лет  тому вперед» был снят  художественный фильм  «Гостья из будущего »</vt:lpstr>
      <vt:lpstr>       Коля вытащил из кармана перочинный ножик — неплохой ножик, выменял его у Фимы Королева за две серии марок Бурунди — и решил оставить о себе память. Сиденье скамейки было мягкое, тут ничего не вырежешь, но спинка казалась деревянной. В аллее никого не было, посетители из Космозоо  разошлись. По большой дорожке, за кустами бамбука, проехала тележка, нагруженная кастрюлями, горшками и термосами. Видно, начали кормить животных. Как бы в пищевом центре снова не перепутали, кому чего давать. Сейчас бы тарелку супа. Вообще‑то он суп не любил, кто любит суп? Только по настоянию родителей ты его и ешь. Не если ты провёл день на мороженом, бубликах и лимонаде, то захочешь и супа.        Коля повернулся боком и начал вырезать на спинке скамейки свою визитную карточку. Ему уже не раз влетало в жизни за эту страсть. Однажды, когда он вырезал свои инициалы на парте, даже отца вызывали в школу. Но нельзя же уйти из будущего и не оставить никакого следа. Через сто лет надо будет обязательно сюда заглянуть и поглядеть на собственное творчество.       Спинка скамейки оказалась мягкой, резалась легко. Наверно, это не дерево, а какой‑то пластик, похожий на дерево.       Коле никто не мешал. Раз мимо прошла какая‑то семья, но Коля прикрыл ножик ладонью и сделал вид, что рассматривает кусты. Коля вырезал на спинке большими печатными буквами:                                                        КОЛЯ, 6‑Й КЛАСС «Б», 26‑Я ШКОЛА</vt:lpstr>
      <vt:lpstr>     …Бывает, что единственное правильное решение приходит в одну секунду, а если бы ты стал размышлять, никогда бы до него не додумался. Толстяк все ещё держал сумку с миелофоном над головой и уже начал входить в экран, как Коля подпрыгнул и рванул сумку к себе. Толстяк этого не ожидал, и его пальцы разжались, а сам он уже был по ту сторону экрана, в Сокольниках, наверно в двадцати километрах от Коли.      Коля схватил сумку и побежал назад, выскочил из автобуса на площадь. Площадь была большая и совершенно пустая. Как назло, ни одного человека поблизости. И Алисы нет. Что она, не слышала, что ли? Коля забыл, что, когда он побежал за пиратами, Алиса была на спине Бронти посреди пруда. Оттуда сразу до выхода не доберёшься.       Коля замер у автобуса. Он понимал, что ворам достаточно нескольких секунд, чтобы обежать автобус, снова войти в него и вернуться сюда. Что делать? Коля не посмел бежать через всю площадь к Космозоо, потому что видел в руке толстяка оружие — пока он будет бежать, пираты его спокойно могут укокошить. И прости‑прощай тогда «Кабачок „Тринадцать стульев“.</vt:lpstr>
      <vt:lpstr>                 Заполни  дневник « Двойной записи »  </vt:lpstr>
      <vt:lpstr>    </vt:lpstr>
      <vt:lpstr>Презентация PowerPoint</vt:lpstr>
      <vt:lpstr>                 Прочитайте  главу « Бегом к машине времени». Выполните задания      Если бы Коля лучше подумал, он бы не побежал. С остановки пираты его не видели, но, как только он побежал, толстяк сразу увидел, как зашевелились и задрожали кусты, и, не дожидаясь своего сообщника, бросился за Колей. Да, на короткие дистанции Коля мог обогнать любого пирата, потому что они не занимались спортом и предавались излишествам. Но если надо бежать долго, то пираты были посильней Коли. Они давно сменили свои старые сердца на механические, тем более что сердечность им была ни к чему, а с электронными сердцами на атомных батареях они рассчитывали прожить по тысяче лет.      Коля свернул с дорожки, бросился к лаборатории. Когда Коля пробежал по аллее метров сто и оглянулся, он увидел толстяка, который как раз вылез из кустов. Коля понял, что до школьной биологической станции ему не добежать, свернул с дорожки, перескочил через кусты и в два прыжка оказался на мостовой. Он решил укрыться в доме, который сам строил сегодня утром. Строителей уже не было видно. Они, к сожалению, ушли. Но то ли нарочно, то ли по недосмотру строителей входная дверь заросла кораллами, а окна были слишком высоки, чтобы в них влезть. Да и страшно: если воры заметят, окажешься в ловушке. Коля наискосок метнулся к бульвару и помчался к биостанции. Только бы успеть к ребятам! Уж при них бандиты не посмеют на него напасть. А если и посмеют, Джавад с Аркашей спасут миелофон.      </vt:lpstr>
      <vt:lpstr>      Вот и Институт времени. Такой же спокойный, громадный, величественный, как и утром. И такой же пустой. Надо же было Коле прибыть в будущее именно в день праздника, когда большая часть москвичей отправилась на Лунный фестиваль или на юг к морю, отдыхать и загорать.     Коля с разбега ударился в прозрачную стену — вход в институт. Но стена не открылась, как утром, когда он выходил. В институт нельзя входить посторонним, потому что обращаться со временем надо осторожно. Только те, кто специально учится этому, допускаются в здание.      Коля бился о прозрачную дверь, как муха о стекло. Вот она рядом, лестница на второй этаж, и там, за ней, — кабина времени, дверь в прошлое.      Вот-вот выскочат преследователи. Отчаявшись, Коля побежал вдоль стены, надеясь, что найдёт какой-нибудь запасный выход, который забыли закрыть. Не успел Коля скрыться, как перед Институтом времени показались пираты. Они издали видели, что Коля подбегал к зданию, и решили, что он уже внутри. Из-за угла Коля увидел, как они остановились перед входом. Уже начало темнеть, и место, где он спрятался, было покрыто синей глубокой тенью. Колей вдруг овладела надежда, что пираты постучатся-постучатся в дверь, а потом уйдут. Или кто-нибудь пройдёт мимо и спугнёт их.      </vt:lpstr>
      <vt:lpstr>  1. Кто  первым из пиратов  увидел  бежавшего  мальчика ? 2. Почему Коля считал , что на длинной дистанции пираты посильней его? 3. Где решил спрятаться Коля? Какой путь он выбрал ? 4. Почему  мальчик  не смог  попасть в Институт времени ? 5. О каком чуде идет речь  на протяжении всей  повести ? 6.  Выпишите  слова  со  знакомыми  частицами.  </vt:lpstr>
      <vt:lpstr>  1. Толстяк сразу увидел и бросился за Колей.  2. Пираты давно сменили свои старые сердца на механические, с электронными сердцами на атомных батареях они рассчитывали прожить по тысяче лет. 3. Он решил укрыться в доме, который сам строил сегодня утром.  4. В институт нельзя входить посторонним, потому что обращаться со временем надо осторожно.  5. Чудо это – миелофон , устройство для чтения мыслей .  </vt:lpstr>
      <vt:lpstr>  6. Не побежал, не видели,  не занимались , ни к чему, не добежать, не было , то ли нарочно , то ли по  недосмотру , только бы успеть, уж  не посмеют.   </vt:lpstr>
      <vt:lpstr>Презентация PowerPoint</vt:lpstr>
      <vt:lpstr>Составь  Литературную пирамиду    по  главе  « Бегом к машине времени»   </vt:lpstr>
      <vt:lpstr>Коля  Не боится пиратов.  В будущем времени.  Спасает миелофон от пиратов.  Хочет помочь Алисе – девочке из будущего.  Пытается попасть в настоящее через Институт времени.  Удалось спастись!</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Бахыт</dc:creator>
  <cp:lastModifiedBy>Данагул</cp:lastModifiedBy>
  <cp:revision>235</cp:revision>
  <dcterms:created xsi:type="dcterms:W3CDTF">2020-07-18T05:19:20Z</dcterms:created>
  <dcterms:modified xsi:type="dcterms:W3CDTF">2024-12-11T12:40:18Z</dcterms:modified>
</cp:coreProperties>
</file>