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14" r:id="rId3"/>
    <p:sldId id="315" r:id="rId4"/>
    <p:sldId id="341" r:id="rId5"/>
    <p:sldId id="345" r:id="rId6"/>
    <p:sldId id="342" r:id="rId7"/>
    <p:sldId id="365" r:id="rId8"/>
    <p:sldId id="346" r:id="rId9"/>
    <p:sldId id="349" r:id="rId10"/>
    <p:sldId id="348" r:id="rId11"/>
    <p:sldId id="344" r:id="rId12"/>
    <p:sldId id="347" r:id="rId13"/>
    <p:sldId id="351" r:id="rId14"/>
    <p:sldId id="352" r:id="rId15"/>
    <p:sldId id="354" r:id="rId16"/>
    <p:sldId id="353" r:id="rId17"/>
    <p:sldId id="362" r:id="rId18"/>
    <p:sldId id="350" r:id="rId19"/>
    <p:sldId id="356" r:id="rId20"/>
    <p:sldId id="355" r:id="rId21"/>
    <p:sldId id="357" r:id="rId22"/>
    <p:sldId id="358" r:id="rId23"/>
    <p:sldId id="359" r:id="rId24"/>
    <p:sldId id="360" r:id="rId25"/>
    <p:sldId id="361" r:id="rId26"/>
    <p:sldId id="363" r:id="rId27"/>
    <p:sldId id="293" r:id="rId28"/>
    <p:sldId id="36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D14028-5C8D-4E0E-A71C-3EF1850246A8}">
          <p14:sldIdLst>
            <p14:sldId id="257"/>
            <p14:sldId id="314"/>
            <p14:sldId id="315"/>
            <p14:sldId id="341"/>
            <p14:sldId id="345"/>
          </p14:sldIdLst>
        </p14:section>
        <p14:section name="Раздел без заголовка" id="{9B4E892F-FC69-4D24-9CBE-F174421D50B6}">
          <p14:sldIdLst>
            <p14:sldId id="342"/>
            <p14:sldId id="365"/>
            <p14:sldId id="346"/>
            <p14:sldId id="349"/>
            <p14:sldId id="348"/>
            <p14:sldId id="344"/>
            <p14:sldId id="347"/>
            <p14:sldId id="351"/>
            <p14:sldId id="352"/>
            <p14:sldId id="354"/>
            <p14:sldId id="353"/>
            <p14:sldId id="362"/>
            <p14:sldId id="350"/>
            <p14:sldId id="356"/>
            <p14:sldId id="355"/>
            <p14:sldId id="357"/>
            <p14:sldId id="358"/>
            <p14:sldId id="359"/>
            <p14:sldId id="360"/>
            <p14:sldId id="361"/>
            <p14:sldId id="363"/>
            <p14:sldId id="293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70" autoAdjust="0"/>
    <p:restoredTop sz="86364" autoAdjust="0"/>
  </p:normalViewPr>
  <p:slideViewPr>
    <p:cSldViewPr>
      <p:cViewPr varScale="1">
        <p:scale>
          <a:sx n="87" d="100"/>
          <a:sy n="87" d="100"/>
        </p:scale>
        <p:origin x="77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4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2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23.xml"/><Relationship Id="rId5" Type="http://schemas.openxmlformats.org/officeDocument/2006/relationships/slide" Target="slides/slide22.xml"/><Relationship Id="rId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4754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449877"/>
            <a:ext cx="7711857" cy="147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000" b="1" dirty="0" smtClean="0">
                <a:solidFill>
                  <a:schemeClr val="accent4"/>
                </a:solidFill>
                <a:ea typeface="Tahoma" panose="020B0604030504040204" pitchFamily="34" charset="0"/>
              </a:rPr>
              <a:t>Тема урока: Бывают ли у слов родственники?</a:t>
            </a:r>
          </a:p>
          <a:p>
            <a:pPr algn="ctr">
              <a:buClr>
                <a:srgbClr val="000000"/>
              </a:buClr>
            </a:pPr>
            <a:r>
              <a:rPr lang="ru-RU" sz="2000" b="1" dirty="0" smtClean="0">
                <a:solidFill>
                  <a:schemeClr val="accent4"/>
                </a:solidFill>
                <a:ea typeface="Tahoma" panose="020B0604030504040204" pitchFamily="34" charset="0"/>
              </a:rPr>
              <a:t>Раздел: Язык и общение</a:t>
            </a:r>
          </a:p>
          <a:p>
            <a:pPr algn="ctr">
              <a:buClr>
                <a:srgbClr val="000000"/>
              </a:buClr>
            </a:pPr>
            <a:r>
              <a:rPr lang="ru-RU" sz="2000" b="1" dirty="0" smtClean="0">
                <a:solidFill>
                  <a:schemeClr val="accent4"/>
                </a:solidFill>
                <a:ea typeface="Tahoma" panose="020B0604030504040204" pitchFamily="34" charset="0"/>
              </a:rPr>
              <a:t>Русский язык и литература  6 класс</a:t>
            </a:r>
          </a:p>
          <a:p>
            <a:pPr algn="ctr">
              <a:buClr>
                <a:srgbClr val="000000"/>
              </a:buClr>
            </a:pPr>
            <a:endParaRPr lang="ru-RU" sz="2000" b="1" dirty="0" smtClean="0">
              <a:solidFill>
                <a:schemeClr val="tx2"/>
              </a:solidFill>
              <a:ea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373216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219019" y="5589240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134753"/>
            <a:ext cx="9144000" cy="6272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20304" y="134753"/>
            <a:ext cx="4147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8D8236-6328-4EAB-8060-713165D4D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229" t="8239" r="7352" b="14085"/>
          <a:stretch/>
        </p:blipFill>
        <p:spPr>
          <a:xfrm rot="10292051" flipH="1" flipV="1">
            <a:off x="8112660" y="4658842"/>
            <a:ext cx="519043" cy="12325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178469"/>
            <a:ext cx="9036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>
                <a:solidFill>
                  <a:schemeClr val="tx2"/>
                </a:solidFill>
              </a:rPr>
              <a:t>Выпишите в два ряда существительные 1-го и 2-го склонения. Определите, как образованы данные слова .</a:t>
            </a:r>
            <a:endParaRPr lang="en-US" sz="3200" b="1" dirty="0">
              <a:solidFill>
                <a:schemeClr val="tx2"/>
              </a:solidFill>
            </a:endParaRPr>
          </a:p>
          <a:p>
            <a:r>
              <a:rPr lang="ru-RU" sz="3200" dirty="0"/>
              <a:t> </a:t>
            </a:r>
          </a:p>
          <a:p>
            <a:r>
              <a:rPr lang="ru-RU" sz="3200" b="1" dirty="0">
                <a:solidFill>
                  <a:schemeClr val="accent4"/>
                </a:solidFill>
              </a:rPr>
              <a:t>Водитель, боксёр, журналистка, крановщик, лифтёр, строитель, программист, воспитатель, фигуристка, шахтёр, учитель, шахматистка, часовщик, контролёр, таксист, спортсменка. </a:t>
            </a:r>
            <a:endParaRPr lang="en-US" sz="3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1" y="-337993"/>
            <a:ext cx="9681588" cy="71959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300003" y="-176985"/>
            <a:ext cx="78475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Проверьте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145830"/>
              </p:ext>
            </p:extLst>
          </p:nvPr>
        </p:nvGraphicFramePr>
        <p:xfrm>
          <a:off x="300003" y="887681"/>
          <a:ext cx="9024526" cy="56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2263">
                  <a:extLst>
                    <a:ext uri="{9D8B030D-6E8A-4147-A177-3AD203B41FA5}">
                      <a16:colId xmlns:a16="http://schemas.microsoft.com/office/drawing/2014/main" val="1996455156"/>
                    </a:ext>
                  </a:extLst>
                </a:gridCol>
                <a:gridCol w="4512263">
                  <a:extLst>
                    <a:ext uri="{9D8B030D-6E8A-4147-A177-3AD203B41FA5}">
                      <a16:colId xmlns:a16="http://schemas.microsoft.com/office/drawing/2014/main" val="1909909945"/>
                    </a:ext>
                  </a:extLst>
                </a:gridCol>
              </a:tblGrid>
              <a:tr h="762297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 1- склонение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2- склонение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182301"/>
                  </a:ext>
                </a:extLst>
              </a:tr>
              <a:tr h="114082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</a:t>
                      </a:r>
                    </a:p>
                    <a:p>
                      <a:r>
                        <a:rPr lang="ru-RU" sz="3200" b="1" dirty="0" smtClean="0"/>
                        <a:t>журнал + </a:t>
                      </a:r>
                      <a:r>
                        <a:rPr lang="ru-RU" sz="3200" b="1" dirty="0" err="1" smtClean="0"/>
                        <a:t>ист</a:t>
                      </a:r>
                      <a:r>
                        <a:rPr lang="ru-RU" sz="3200" b="1" dirty="0" smtClean="0"/>
                        <a:t> + к + а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 smtClean="0"/>
                    </a:p>
                    <a:p>
                      <a:r>
                        <a:rPr lang="ru-RU" sz="3200" b="1" dirty="0" smtClean="0"/>
                        <a:t>Води + </a:t>
                      </a:r>
                      <a:r>
                        <a:rPr lang="ru-RU" sz="3200" b="1" dirty="0" err="1" smtClean="0"/>
                        <a:t>тель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657042"/>
                  </a:ext>
                </a:extLst>
              </a:tr>
              <a:tr h="63818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Фигур + </a:t>
                      </a:r>
                      <a:r>
                        <a:rPr lang="ru-RU" sz="3200" b="1" dirty="0" err="1" smtClean="0"/>
                        <a:t>ист</a:t>
                      </a:r>
                      <a:r>
                        <a:rPr lang="ru-RU" sz="3200" b="1" dirty="0" smtClean="0"/>
                        <a:t> + к а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Бокс + ёр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241731"/>
                  </a:ext>
                </a:extLst>
              </a:tr>
              <a:tr h="619307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Спорт +смен + к + а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Кран + </a:t>
                      </a:r>
                      <a:r>
                        <a:rPr lang="ru-RU" sz="3200" b="1" dirty="0" err="1" smtClean="0"/>
                        <a:t>ов</a:t>
                      </a:r>
                      <a:r>
                        <a:rPr lang="ru-RU" sz="3200" b="1" dirty="0" smtClean="0"/>
                        <a:t> + </a:t>
                      </a:r>
                      <a:r>
                        <a:rPr lang="ru-RU" sz="3200" b="1" dirty="0" err="1" smtClean="0"/>
                        <a:t>щик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387335"/>
                  </a:ext>
                </a:extLst>
              </a:tr>
              <a:tr h="619307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Шахмат + </a:t>
                      </a:r>
                      <a:r>
                        <a:rPr lang="ru-RU" sz="3200" b="1" dirty="0" err="1" smtClean="0"/>
                        <a:t>ист</a:t>
                      </a:r>
                      <a:r>
                        <a:rPr lang="ru-RU" sz="3200" b="1" dirty="0" smtClean="0"/>
                        <a:t> + к + а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Лифт + ёр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573783"/>
                  </a:ext>
                </a:extLst>
              </a:tr>
              <a:tr h="619307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Строи + </a:t>
                      </a:r>
                      <a:r>
                        <a:rPr lang="ru-RU" sz="3200" b="1" dirty="0" err="1" smtClean="0"/>
                        <a:t>тель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395297"/>
                  </a:ext>
                </a:extLst>
              </a:tr>
              <a:tr h="619307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Программ + </a:t>
                      </a:r>
                      <a:r>
                        <a:rPr lang="ru-RU" sz="3200" b="1" dirty="0" err="1" smtClean="0"/>
                        <a:t>ист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10731"/>
                  </a:ext>
                </a:extLst>
              </a:tr>
              <a:tr h="619307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/>
                        <a:t>Воспит</a:t>
                      </a:r>
                      <a:r>
                        <a:rPr lang="ru-RU" sz="3200" b="1" dirty="0" smtClean="0"/>
                        <a:t> + а + </a:t>
                      </a:r>
                      <a:r>
                        <a:rPr lang="ru-RU" sz="3200" b="1" dirty="0" err="1" smtClean="0"/>
                        <a:t>тель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786787"/>
                  </a:ext>
                </a:extLst>
              </a:tr>
            </a:tbl>
          </a:graphicData>
        </a:graphic>
      </p:graphicFrame>
      <p:sp>
        <p:nvSpPr>
          <p:cNvPr id="5" name="Половина рамки 4"/>
          <p:cNvSpPr/>
          <p:nvPr/>
        </p:nvSpPr>
        <p:spPr>
          <a:xfrm rot="2487120">
            <a:off x="2103997" y="2005742"/>
            <a:ext cx="514877" cy="46267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2288984">
            <a:off x="2873844" y="1997051"/>
            <a:ext cx="522772" cy="433052"/>
          </a:xfrm>
          <a:prstGeom prst="halfFrame">
            <a:avLst>
              <a:gd name="adj1" fmla="val 33333"/>
              <a:gd name="adj2" fmla="val 48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2603600">
            <a:off x="6180818" y="2034338"/>
            <a:ext cx="622383" cy="53207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300004" y="404663"/>
            <a:ext cx="8088420" cy="257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</a:t>
            </a:r>
            <a:r>
              <a:rPr lang="ru-RU" sz="32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суффикс нужно добавить, чтобы сделать маленьким стакан, карман, костюм, апельсин, арбуз, дождь, дом, мяч, стол, стул?</a:t>
            </a:r>
            <a:endParaRPr lang="en-US" sz="32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7488832" cy="36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11"/>
          <p:cNvSpPr/>
          <p:nvPr/>
        </p:nvSpPr>
        <p:spPr>
          <a:xfrm>
            <a:off x="2011925" y="205494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FF50B8-1F69-49FA-9A82-20ECA172CA21}"/>
              </a:ext>
            </a:extLst>
          </p:cNvPr>
          <p:cNvSpPr/>
          <p:nvPr/>
        </p:nvSpPr>
        <p:spPr>
          <a:xfrm>
            <a:off x="1026474" y="162452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Стаканчик, карманчик, костюмчик, апельсинчик, </a:t>
            </a:r>
            <a:r>
              <a:rPr lang="ru-RU" sz="32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арбузик</a:t>
            </a:r>
            <a:r>
              <a:rPr lang="ru-RU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дождик,  домик, мячик, столик, стульчик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0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98389"/>
            <a:ext cx="9053050" cy="6728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311836" y="99188"/>
            <a:ext cx="657987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 выпишите  </a:t>
            </a: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908720"/>
            <a:ext cx="8787508" cy="493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однокоренные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существительные. Чем они отличаются друг от друга по строению и значению?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Боже мой! – воскликнула она вдруг, – что это за собака? 2) – Боже мой! – прервала её барыня, – да она премиленькая собачка! Велите её привести. 3) – Отнести её вон, – проговорила изменившимся голосом старуха. – Скверная собачонка! Какая она злая!</a:t>
            </a:r>
            <a:endParaRPr lang="en-US" sz="3200" b="1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E6B1BFB-685B-403A-838A-216D7CBB8D1E}"/>
              </a:ext>
            </a:extLst>
          </p:cNvPr>
          <p:cNvSpPr/>
          <p:nvPr/>
        </p:nvSpPr>
        <p:spPr>
          <a:xfrm>
            <a:off x="127389" y="116640"/>
            <a:ext cx="4488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Расскажите по порядку, как вы </a:t>
            </a:r>
            <a:endParaRPr lang="ru-RU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будете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рисовать натюрморт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CA03DC7-F5AC-4B25-821A-57F02109F42A}"/>
              </a:ext>
            </a:extLst>
          </p:cNvPr>
          <p:cNvSpPr/>
          <p:nvPr/>
        </p:nvSpPr>
        <p:spPr>
          <a:xfrm>
            <a:off x="696562" y="692696"/>
            <a:ext cx="7539861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СОБАКА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СОБАЧ+ К + 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СОБАЧ + ОНОК</a:t>
            </a:r>
            <a:endParaRPr lang="ru-RU" sz="1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5" y="3501009"/>
            <a:ext cx="2667159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96" y="1178469"/>
            <a:ext cx="3256127" cy="41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116394"/>
            <a:ext cx="9144000" cy="6254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Прямоугольник 19"/>
          <p:cNvSpPr/>
          <p:nvPr/>
        </p:nvSpPr>
        <p:spPr>
          <a:xfrm>
            <a:off x="954234" y="154737"/>
            <a:ext cx="4721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Образуйте 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48F72B4-1A36-43C7-9852-BFBC4B39DFED}"/>
              </a:ext>
            </a:extLst>
          </p:cNvPr>
          <p:cNvSpPr/>
          <p:nvPr/>
        </p:nvSpPr>
        <p:spPr>
          <a:xfrm>
            <a:off x="6021408" y="53239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E6B1BFB-685B-403A-838A-216D7CBB8D1E}"/>
              </a:ext>
            </a:extLst>
          </p:cNvPr>
          <p:cNvSpPr/>
          <p:nvPr/>
        </p:nvSpPr>
        <p:spPr>
          <a:xfrm rot="10800000" flipV="1">
            <a:off x="827584" y="1311457"/>
            <a:ext cx="7936212" cy="332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 существительных с помощью суффиксов -</a:t>
            </a:r>
            <a:r>
              <a:rPr lang="ru-RU" sz="20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очк</a:t>
            </a:r>
            <a:r>
              <a:rPr lang="ru-RU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-, -</a:t>
            </a:r>
            <a:r>
              <a:rPr lang="ru-RU" sz="20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оньк</a:t>
            </a:r>
            <a:r>
              <a:rPr lang="ru-RU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-, -</a:t>
            </a:r>
            <a:r>
              <a:rPr lang="ru-RU" sz="20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еньк</a:t>
            </a:r>
            <a:r>
              <a:rPr lang="ru-RU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-, -</a:t>
            </a:r>
            <a:r>
              <a:rPr lang="ru-RU" sz="20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ик</a:t>
            </a:r>
            <a:r>
              <a:rPr lang="ru-RU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новые слова. Какое значение они придают словам? Переведите их на родной язык. С любыми двумя существительными составьте и запишите предложения с обращением.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Звезда</a:t>
            </a:r>
            <a:r>
              <a:rPr lang="ru-RU" sz="20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дядя, дочь, Катя, лента, берёза, ключ, Маша, лошадь, дорога, </a:t>
            </a:r>
            <a:r>
              <a:rPr lang="ru-RU" sz="20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мама</a:t>
            </a:r>
            <a:r>
              <a:rPr lang="ru-RU" sz="20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будете рисовать натюрморт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Проверьте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Звезда- звёздочка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Мама- мамочка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Лента- ленточка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Дядя-дяденька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Катя- Катенька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Маша- Машенька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Дочь- доченька, дочка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Лошадь- лошадка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Дорога- дорожка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Берёза- берёзонька,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/>
                </a:solidFill>
              </a:rPr>
              <a:t>берёзка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/>
                </a:solidFill>
              </a:rPr>
              <a:t>Ключ- ключик</a:t>
            </a:r>
          </a:p>
          <a:p>
            <a:pPr marL="0" indent="0">
              <a:buNone/>
            </a:pPr>
            <a:endParaRPr lang="ru-RU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768416" y="3315442"/>
            <a:ext cx="5377835" cy="52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002060"/>
              </a:solidFill>
              <a:latin typeface="Calibri"/>
              <a:ea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71327B-0140-49CD-AC93-99A4194389F2}"/>
              </a:ext>
            </a:extLst>
          </p:cNvPr>
          <p:cNvSpPr/>
          <p:nvPr/>
        </p:nvSpPr>
        <p:spPr>
          <a:xfrm>
            <a:off x="6344577" y="163504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8F5EAB-0578-4A54-A272-B61E826B65AA}"/>
              </a:ext>
            </a:extLst>
          </p:cNvPr>
          <p:cNvSpPr/>
          <p:nvPr/>
        </p:nvSpPr>
        <p:spPr>
          <a:xfrm>
            <a:off x="531830" y="225375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1A69FE-B4AB-4DAC-854C-5D062AF837CA}"/>
              </a:ext>
            </a:extLst>
          </p:cNvPr>
          <p:cNvSpPr/>
          <p:nvPr/>
        </p:nvSpPr>
        <p:spPr>
          <a:xfrm>
            <a:off x="554860" y="1635040"/>
            <a:ext cx="274434" cy="451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C461B3-084D-4865-B81E-A1C94F81D124}"/>
              </a:ext>
            </a:extLst>
          </p:cNvPr>
          <p:cNvSpPr/>
          <p:nvPr/>
        </p:nvSpPr>
        <p:spPr>
          <a:xfrm>
            <a:off x="5830541" y="22466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472" y="836712"/>
            <a:ext cx="8252122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существительные </a:t>
            </a:r>
            <a:r>
              <a:rPr lang="ru-RU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значением лица, используя суффиксы -</a:t>
            </a:r>
            <a:r>
              <a:rPr lang="ru-RU" sz="28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</a:t>
            </a:r>
            <a:r>
              <a:rPr lang="ru-RU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-чик, -</a:t>
            </a:r>
            <a:r>
              <a:rPr lang="ru-RU" sz="28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тель</a:t>
            </a:r>
            <a:r>
              <a:rPr lang="ru-RU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ru-RU" sz="28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</a:t>
            </a:r>
            <a:r>
              <a:rPr lang="ru-RU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-ник, -ант. Составьте с полученными существительными различные словосочетания. К любым двум существительным подберите родственные слова.</a:t>
            </a: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б р а з е ц: рассказ – рассказ-чик</a:t>
            </a:r>
            <a:r>
              <a:rPr lang="ru-RU" sz="28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Руководить, разведать, касса, читать, музыка, отправить, продолжать, помощь, покупать, переводить, гитара, грузить, участвовать</a:t>
            </a:r>
            <a:r>
              <a:rPr lang="ru-RU" sz="11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b="1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04664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32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Образуйте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323282" y="2242111"/>
            <a:ext cx="7651251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chemeClr val="accent4">
                  <a:lumMod val="75000"/>
                </a:schemeClr>
              </a:solidFill>
              <a:latin typeface="Tahoma"/>
              <a:ea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chemeClr val="accent4">
                  <a:lumMod val="75000"/>
                </a:schemeClr>
              </a:solidFill>
              <a:latin typeface="Tahoma"/>
              <a:ea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332656"/>
            <a:ext cx="59584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32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Руководить - руководитель Разведать - разведчик </a:t>
            </a:r>
          </a:p>
          <a:p>
            <a:r>
              <a:rPr lang="ru-RU" sz="2800" b="1" dirty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асса - кассир </a:t>
            </a:r>
          </a:p>
          <a:p>
            <a:r>
              <a:rPr lang="ru-RU" sz="2800" b="1" dirty="0" smtClean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Читать -читатель </a:t>
            </a:r>
          </a:p>
          <a:p>
            <a:r>
              <a:rPr lang="ru-RU" sz="2800" b="1" dirty="0" smtClean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 - музыкант </a:t>
            </a:r>
          </a:p>
          <a:p>
            <a:r>
              <a:rPr lang="ru-RU" sz="2800" b="1" dirty="0" smtClean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Отправить- отправитель Продолжать- продолжатель</a:t>
            </a:r>
          </a:p>
          <a:p>
            <a:r>
              <a:rPr lang="ru-RU" sz="2800" b="1" dirty="0" smtClean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- помощник </a:t>
            </a:r>
          </a:p>
          <a:p>
            <a:r>
              <a:rPr lang="ru-RU" sz="2800" b="1" dirty="0" smtClean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Покупать - покупатель </a:t>
            </a:r>
          </a:p>
          <a:p>
            <a:r>
              <a:rPr lang="ru-RU" sz="2800" b="1" dirty="0" smtClean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Переводить - переводчик </a:t>
            </a:r>
          </a:p>
          <a:p>
            <a:r>
              <a:rPr lang="ru-RU" sz="2800" b="1" dirty="0" smtClean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Гитара - гитарист </a:t>
            </a:r>
          </a:p>
          <a:p>
            <a:r>
              <a:rPr lang="ru-RU" sz="2800" b="1" dirty="0" smtClean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Грузит – грузчик </a:t>
            </a:r>
          </a:p>
          <a:p>
            <a:r>
              <a:rPr lang="ru-RU" sz="2800" b="1" dirty="0" smtClean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Участвовать</a:t>
            </a:r>
            <a:r>
              <a:rPr lang="ru-RU" sz="1100" b="1" dirty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800" b="1" dirty="0" smtClean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61602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0839D3-364B-4492-8065-88BCAEBF6277}"/>
              </a:ext>
            </a:extLst>
          </p:cNvPr>
          <p:cNvSpPr/>
          <p:nvPr/>
        </p:nvSpPr>
        <p:spPr>
          <a:xfrm>
            <a:off x="2123728" y="123293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5CF192-9CE4-44CA-AC7B-98D96002168C}"/>
              </a:ext>
            </a:extLst>
          </p:cNvPr>
          <p:cNvSpPr/>
          <p:nvPr/>
        </p:nvSpPr>
        <p:spPr>
          <a:xfrm>
            <a:off x="611560" y="162880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вы  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узнаете о словообразовании имён существительных, об основных способах их образования;</a:t>
            </a: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аучитесь образовывать существительные , используя различные способы словообразования, определять значения морфем и выделить их в составе слов из текстов.</a:t>
            </a:r>
          </a:p>
          <a:p>
            <a:pPr lvl="0">
              <a:lnSpc>
                <a:spcPct val="150000"/>
              </a:lnSpc>
              <a:buFont typeface="Arial"/>
              <a:buChar char="•"/>
            </a:pPr>
            <a:endParaRPr lang="ru-RU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67EB49-0C29-4136-A9D0-98960DAC9D8D}"/>
              </a:ext>
            </a:extLst>
          </p:cNvPr>
          <p:cNvSpPr/>
          <p:nvPr/>
        </p:nvSpPr>
        <p:spPr>
          <a:xfrm>
            <a:off x="5986251" y="3553413"/>
            <a:ext cx="280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003" y="548681"/>
            <a:ext cx="8474761" cy="471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32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Спишите,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обозначая </a:t>
            </a: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приставки. От каких слов образованы данные существительные? 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Беспорядок, неприятель, несчастье, обход, переиздание, пригород, соавтор, соучастие, перевыборы, независимость</a:t>
            </a:r>
            <a:r>
              <a:rPr lang="ru-RU" sz="32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b="1" dirty="0" smtClean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200" b="1" dirty="0" smtClean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Образец: бес + порядок </a:t>
            </a:r>
            <a:endParaRPr lang="en-US" sz="3200" b="1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 rot="5400000">
            <a:off x="2622047" y="4154817"/>
            <a:ext cx="360041" cy="78061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308827" y="195420"/>
            <a:ext cx="8614582" cy="5847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32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Выпишите</a:t>
            </a:r>
            <a:endParaRPr lang="ru-RU" sz="3200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</a:t>
            </a:r>
            <a:r>
              <a:rPr lang="ru-RU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образованные: 1) приставочным, </a:t>
            </a:r>
            <a:endParaRPr lang="ru-RU" sz="2800" b="1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суффиксальным,  3) приставочно-суффиксальным способами. Укажите графически способ их образования. С любыми тремя существительными образуйте различные по цели высказывания предложения.</a:t>
            </a: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Волейболист</a:t>
            </a:r>
            <a:r>
              <a:rPr lang="ru-RU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подснежник, подзаголовок, подоконник, безработица, подбородок, подберёзовик, недруг, гитарист, столик, кроватка, </a:t>
            </a:r>
            <a:r>
              <a:rPr lang="ru-RU" sz="28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полочка, привкус, прадед.</a:t>
            </a:r>
            <a:endParaRPr lang="ru-RU" sz="2800" b="1" dirty="0">
              <a:solidFill>
                <a:schemeClr val="accent4"/>
              </a:solidFill>
              <a:latin typeface="Tahoma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2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337869" y="2160400"/>
            <a:ext cx="7651251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chemeClr val="accent4">
                  <a:lumMod val="75000"/>
                </a:schemeClr>
              </a:solidFill>
              <a:latin typeface="Tahoma"/>
              <a:ea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chemeClr val="accent4">
                  <a:lumMod val="75000"/>
                </a:schemeClr>
              </a:solidFill>
              <a:latin typeface="Tahoma"/>
              <a:ea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787396"/>
              </p:ext>
            </p:extLst>
          </p:nvPr>
        </p:nvGraphicFramePr>
        <p:xfrm>
          <a:off x="457473" y="1251030"/>
          <a:ext cx="8457114" cy="4792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038">
                  <a:extLst>
                    <a:ext uri="{9D8B030D-6E8A-4147-A177-3AD203B41FA5}">
                      <a16:colId xmlns:a16="http://schemas.microsoft.com/office/drawing/2014/main" val="2151112677"/>
                    </a:ext>
                  </a:extLst>
                </a:gridCol>
                <a:gridCol w="2819038">
                  <a:extLst>
                    <a:ext uri="{9D8B030D-6E8A-4147-A177-3AD203B41FA5}">
                      <a16:colId xmlns:a16="http://schemas.microsoft.com/office/drawing/2014/main" val="2563140515"/>
                    </a:ext>
                  </a:extLst>
                </a:gridCol>
                <a:gridCol w="2819038">
                  <a:extLst>
                    <a:ext uri="{9D8B030D-6E8A-4147-A177-3AD203B41FA5}">
                      <a16:colId xmlns:a16="http://schemas.microsoft.com/office/drawing/2014/main" val="3036874682"/>
                    </a:ext>
                  </a:extLst>
                </a:gridCol>
              </a:tblGrid>
              <a:tr h="95840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Приставочный способ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800" dirty="0" smtClean="0"/>
                        <a:t>Суффиксальный  способ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Приставочно- суффиксальный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234401"/>
                  </a:ext>
                </a:extLst>
              </a:tr>
              <a:tr h="958403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под+заголовок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волейбол+ист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под+снеж+ник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87905"/>
                  </a:ext>
                </a:extLst>
              </a:tr>
              <a:tr h="958403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не+друг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гитар+ист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под+окон+ник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929490"/>
                  </a:ext>
                </a:extLst>
              </a:tr>
              <a:tr h="958403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при+вкус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стол+ик</a:t>
                      </a:r>
                      <a:endParaRPr lang="ru-RU" sz="2400" b="1" dirty="0" smtClean="0"/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без+работ+иц+а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075459"/>
                  </a:ext>
                </a:extLst>
              </a:tr>
              <a:tr h="958403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800" b="1" dirty="0" err="1" smtClean="0"/>
                        <a:t>пра+дед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пол+очк+а</a:t>
                      </a:r>
                      <a:endParaRPr lang="ru-RU" sz="2400" b="1" dirty="0" smtClean="0"/>
                    </a:p>
                    <a:p>
                      <a:r>
                        <a:rPr lang="ru-RU" sz="2400" b="1" dirty="0" err="1" smtClean="0"/>
                        <a:t>кроват+к+а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под+бород+ок</a:t>
                      </a:r>
                      <a:endParaRPr lang="ru-RU" sz="2400" b="1" dirty="0" smtClean="0"/>
                    </a:p>
                    <a:p>
                      <a:r>
                        <a:rPr lang="ru-RU" sz="2400" b="1" dirty="0" err="1" smtClean="0"/>
                        <a:t>под+берёзов+ик</a:t>
                      </a:r>
                      <a:endParaRPr lang="ru-RU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22697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rot="10800000" flipV="1">
            <a:off x="2699791" y="530012"/>
            <a:ext cx="3096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8064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79512" y="260648"/>
            <a:ext cx="8735074" cy="5742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ru-RU" sz="32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Верно-неверно 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</a:t>
            </a:r>
            <a:r>
              <a:rPr lang="ru-RU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 с помощью приставок – приставочный способ словообразования.       </a:t>
            </a:r>
            <a:endParaRPr lang="ru-RU" sz="2800" b="1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слов с помощью суффиксов – суффиксальный способ словообразования.       </a:t>
            </a:r>
            <a:endParaRPr lang="ru-RU" sz="2800" b="1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берёзка образовано приставочным способом.  </a:t>
            </a:r>
            <a:endParaRPr lang="ru-RU" sz="2800" b="1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подоконник образовано приставочно-суффиксальным способом.        </a:t>
            </a:r>
            <a:endParaRPr lang="ru-RU" sz="2800" b="1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</a:t>
            </a:r>
            <a:r>
              <a:rPr lang="ru-RU" sz="2800" b="1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домбрист</a:t>
            </a:r>
            <a:r>
              <a:rPr lang="ru-RU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образовано приставочным способом.  </a:t>
            </a:r>
            <a:endParaRPr lang="en-US" sz="2800" b="1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694931" y="797552"/>
            <a:ext cx="84689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Проверьте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 верно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 верно</a:t>
            </a:r>
          </a:p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неверно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4) верно</a:t>
            </a:r>
          </a:p>
          <a:p>
            <a:endParaRPr lang="ru-RU" sz="24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5) неверно</a:t>
            </a:r>
            <a:endParaRPr lang="ru-RU" sz="2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1080120" cy="1297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53231"/>
            <a:ext cx="1224136" cy="12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7472" y="980728"/>
            <a:ext cx="8457114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32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Закончите предложения. </a:t>
            </a:r>
            <a:r>
              <a:rPr lang="ru-RU" sz="32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endParaRPr lang="en-US" sz="32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Хорошо усвоил...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Усвоил хорошо, но есть вопросы... </a:t>
            </a:r>
            <a:endParaRPr lang="ru-RU" sz="3200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Отлично усвоил и могу </a:t>
            </a: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применить на  практике</a:t>
            </a: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Многое непонятно...</a:t>
            </a:r>
            <a:endParaRPr lang="en-US" sz="3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7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931338"/>
              </p:ext>
            </p:extLst>
          </p:nvPr>
        </p:nvGraphicFramePr>
        <p:xfrm>
          <a:off x="457200" y="274636"/>
          <a:ext cx="8229600" cy="611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8976">
                  <a:extLst>
                    <a:ext uri="{9D8B030D-6E8A-4147-A177-3AD203B41FA5}">
                      <a16:colId xmlns:a16="http://schemas.microsoft.com/office/drawing/2014/main" val="2404492613"/>
                    </a:ext>
                  </a:extLst>
                </a:gridCol>
                <a:gridCol w="2530624">
                  <a:extLst>
                    <a:ext uri="{9D8B030D-6E8A-4147-A177-3AD203B41FA5}">
                      <a16:colId xmlns:a16="http://schemas.microsoft.com/office/drawing/2014/main" val="2725510907"/>
                    </a:ext>
                  </a:extLst>
                </a:gridCol>
              </a:tblGrid>
              <a:tr h="96421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               </a:t>
                      </a:r>
                    </a:p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                  Дескрипторы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</a:p>
                    <a:p>
                      <a:r>
                        <a:rPr lang="ru-RU" dirty="0" smtClean="0"/>
                        <a:t>      баллы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973391"/>
                  </a:ext>
                </a:extLst>
              </a:tr>
              <a:tr h="119108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 Правильно определяет</a:t>
                      </a:r>
                      <a:r>
                        <a:rPr lang="ru-RU" b="1" baseline="0" dirty="0" smtClean="0"/>
                        <a:t> основные способы словообразования существительных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 балла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7676"/>
                  </a:ext>
                </a:extLst>
              </a:tr>
              <a:tr h="119108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2. Правильно образовывает существительные , используя различные способы словообразования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 балла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11741"/>
                  </a:ext>
                </a:extLst>
              </a:tr>
              <a:tr h="69007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 Определяет значение морфем.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 балла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588512"/>
                  </a:ext>
                </a:extLst>
              </a:tr>
              <a:tr h="70207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 Правильно выделяет морфемы в составе слов.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 балла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482615"/>
                  </a:ext>
                </a:extLst>
              </a:tr>
              <a:tr h="69007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5. Выразительно читает художественный текст.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 балла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60448"/>
                  </a:ext>
                </a:extLst>
              </a:tr>
              <a:tr h="69007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 баллов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933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3589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507288" cy="6034682"/>
          </a:xfrm>
        </p:spPr>
      </p:pic>
    </p:spTree>
    <p:extLst>
      <p:ext uri="{BB962C8B-B14F-4D97-AF65-F5344CB8AC3E}">
        <p14:creationId xmlns:p14="http://schemas.microsoft.com/office/powerpoint/2010/main" val="28174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11"/>
          <p:cNvSpPr/>
          <p:nvPr/>
        </p:nvSpPr>
        <p:spPr>
          <a:xfrm>
            <a:off x="300004" y="404664"/>
            <a:ext cx="84095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Определите, какая часть этих слов</a:t>
            </a:r>
            <a:r>
              <a:rPr lang="ru-RU" sz="28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объединяет их. Объясните значение каждого слова.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Общаться  - поддерживать отношения, взаимное общение.</a:t>
            </a:r>
            <a:endParaRPr lang="ru-RU" sz="2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Общение – </a:t>
            </a:r>
            <a:r>
              <a:rPr lang="ru-RU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заимные отношения, деловая или дружеская связь 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Общительный – склонный к общению</a:t>
            </a:r>
          </a:p>
          <a:p>
            <a:r>
              <a:rPr lang="ru-RU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Необщительный</a:t>
            </a:r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замкнутый </a:t>
            </a:r>
            <a:endParaRPr lang="ru-RU" sz="2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Малообщительный- избегающий общения</a:t>
            </a:r>
          </a:p>
          <a:p>
            <a:endParaRPr lang="ru-RU" sz="32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b="1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 rot="10800000" flipV="1">
            <a:off x="107504" y="1121445"/>
            <a:ext cx="8602090" cy="457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Общаться, общение, общительный,</a:t>
            </a:r>
          </a:p>
          <a:p>
            <a:r>
              <a:rPr lang="ru-RU" sz="32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32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необщительный, общительность .</a:t>
            </a:r>
          </a:p>
          <a:p>
            <a:endParaRPr lang="ru-RU" sz="32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b="1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РОДСТВЕННЫЕ СЛОВА- ЭТО СЛОВА</a:t>
            </a:r>
            <a:r>
              <a:rPr lang="ru-RU" sz="32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ИМЕЮЩИЕ ОБЩУЮ ЧАСТЬ ( КОРЕНЬ СЛОВА) И БЛИЗКИЕ ПО ЗНАЧЕНИЮ.</a:t>
            </a:r>
          </a:p>
          <a:p>
            <a:endParaRPr lang="ru-RU" sz="3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Дуга 2"/>
          <p:cNvSpPr/>
          <p:nvPr/>
        </p:nvSpPr>
        <p:spPr>
          <a:xfrm rot="18837846">
            <a:off x="146413" y="1083856"/>
            <a:ext cx="1173131" cy="1069473"/>
          </a:xfrm>
          <a:prstGeom prst="arc">
            <a:avLst>
              <a:gd name="adj1" fmla="val 16200000"/>
              <a:gd name="adj2" fmla="val 6557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Дуга 3"/>
          <p:cNvSpPr/>
          <p:nvPr/>
        </p:nvSpPr>
        <p:spPr>
          <a:xfrm rot="20947380">
            <a:off x="2605259" y="1117943"/>
            <a:ext cx="791071" cy="554368"/>
          </a:xfrm>
          <a:prstGeom prst="arc">
            <a:avLst>
              <a:gd name="adj1" fmla="val 12341675"/>
              <a:gd name="adj2" fmla="val 770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Дуга 4"/>
          <p:cNvSpPr/>
          <p:nvPr/>
        </p:nvSpPr>
        <p:spPr>
          <a:xfrm rot="19163022">
            <a:off x="4803605" y="1128527"/>
            <a:ext cx="914400" cy="914400"/>
          </a:xfrm>
          <a:prstGeom prst="arc">
            <a:avLst>
              <a:gd name="adj1" fmla="val 1540557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Дуга 5"/>
          <p:cNvSpPr/>
          <p:nvPr/>
        </p:nvSpPr>
        <p:spPr>
          <a:xfrm>
            <a:off x="987764" y="2097322"/>
            <a:ext cx="864096" cy="758954"/>
          </a:xfrm>
          <a:prstGeom prst="arc">
            <a:avLst>
              <a:gd name="adj1" fmla="val 12186474"/>
              <a:gd name="adj2" fmla="val 200060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Дуга 7"/>
          <p:cNvSpPr/>
          <p:nvPr/>
        </p:nvSpPr>
        <p:spPr>
          <a:xfrm rot="10333106">
            <a:off x="4186169" y="2026143"/>
            <a:ext cx="893078" cy="741642"/>
          </a:xfrm>
          <a:prstGeom prst="arc">
            <a:avLst>
              <a:gd name="adj1" fmla="val 1590206"/>
              <a:gd name="adj2" fmla="val 102994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2627784" y="170017"/>
            <a:ext cx="2861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ЗАПОМНИТЕ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2" y="894019"/>
            <a:ext cx="9144000" cy="59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611560" y="1071545"/>
            <a:ext cx="83030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>
                <a:solidFill>
                  <a:schemeClr val="accent1"/>
                </a:solidFill>
              </a:rPr>
              <a:t>Выразительно прочитайте </a:t>
            </a:r>
            <a:r>
              <a:rPr lang="ru-RU" sz="2400" dirty="0" smtClean="0">
                <a:solidFill>
                  <a:schemeClr val="accent1"/>
                </a:solidFill>
              </a:rPr>
              <a:t>отрывок </a:t>
            </a:r>
            <a:r>
              <a:rPr lang="ru-RU" sz="2400" dirty="0">
                <a:solidFill>
                  <a:schemeClr val="accent1"/>
                </a:solidFill>
              </a:rPr>
              <a:t>из басни И.А. Крылова. Вспомните её персонажей. Кому из них принадлежат эти слова</a:t>
            </a:r>
            <a:r>
              <a:rPr lang="ru-RU" sz="2400" dirty="0" smtClean="0">
                <a:solidFill>
                  <a:schemeClr val="accent1"/>
                </a:solidFill>
              </a:rPr>
              <a:t>? </a:t>
            </a:r>
            <a:r>
              <a:rPr lang="ru-RU" sz="2400" dirty="0">
                <a:solidFill>
                  <a:schemeClr val="accent1"/>
                </a:solidFill>
              </a:rPr>
              <a:t>Выпишите их и обозначьте морфемы. От каких слов они образованы?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ru-RU" sz="2400" dirty="0"/>
              <a:t> </a:t>
            </a:r>
            <a:r>
              <a:rPr lang="ru-RU" sz="2400" dirty="0" smtClean="0"/>
              <a:t> …</a:t>
            </a:r>
            <a:r>
              <a:rPr lang="ru-RU" sz="2400" b="1" dirty="0" smtClean="0">
                <a:solidFill>
                  <a:schemeClr val="accent4"/>
                </a:solidFill>
              </a:rPr>
              <a:t> И </a:t>
            </a:r>
            <a:r>
              <a:rPr lang="ru-RU" sz="2400" b="1" dirty="0">
                <a:solidFill>
                  <a:schemeClr val="accent4"/>
                </a:solidFill>
              </a:rPr>
              <a:t>говорит так сладко, чуть дыша: </a:t>
            </a:r>
            <a:endParaRPr lang="ru-RU" sz="2400" b="1" dirty="0" smtClean="0">
              <a:solidFill>
                <a:schemeClr val="accent4"/>
              </a:solidFill>
            </a:endParaRPr>
          </a:p>
          <a:p>
            <a:r>
              <a:rPr lang="ru-RU" sz="2400" b="1" dirty="0" smtClean="0">
                <a:solidFill>
                  <a:schemeClr val="accent4"/>
                </a:solidFill>
              </a:rPr>
              <a:t>   </a:t>
            </a:r>
            <a:r>
              <a:rPr lang="ru-RU" sz="2400" b="1" dirty="0">
                <a:solidFill>
                  <a:schemeClr val="accent4"/>
                </a:solidFill>
              </a:rPr>
              <a:t>«Голубушка, как хороша! </a:t>
            </a:r>
            <a:endParaRPr lang="ru-RU" sz="2400" b="1" dirty="0" smtClean="0">
              <a:solidFill>
                <a:schemeClr val="accent4"/>
              </a:solidFill>
            </a:endParaRPr>
          </a:p>
          <a:p>
            <a:r>
              <a:rPr lang="ru-RU" sz="2400" b="1" dirty="0" smtClean="0">
                <a:solidFill>
                  <a:schemeClr val="accent4"/>
                </a:solidFill>
              </a:rPr>
              <a:t>   Ну </a:t>
            </a:r>
            <a:r>
              <a:rPr lang="ru-RU" sz="2400" b="1" dirty="0">
                <a:solidFill>
                  <a:schemeClr val="accent4"/>
                </a:solidFill>
              </a:rPr>
              <a:t>что за шейка, что за глазки!  </a:t>
            </a:r>
            <a:endParaRPr lang="ru-RU" sz="2400" b="1" dirty="0" smtClean="0">
              <a:solidFill>
                <a:schemeClr val="accent4"/>
              </a:solidFill>
            </a:endParaRPr>
          </a:p>
          <a:p>
            <a:r>
              <a:rPr lang="ru-RU" sz="2400" b="1" dirty="0" smtClean="0">
                <a:solidFill>
                  <a:schemeClr val="accent4"/>
                </a:solidFill>
              </a:rPr>
              <a:t>   Рассказывать</a:t>
            </a:r>
            <a:r>
              <a:rPr lang="ru-RU" sz="2400" b="1" dirty="0">
                <a:solidFill>
                  <a:schemeClr val="accent4"/>
                </a:solidFill>
              </a:rPr>
              <a:t>, так, право, сказки</a:t>
            </a:r>
            <a:r>
              <a:rPr lang="ru-RU" sz="2400" b="1" dirty="0" smtClean="0">
                <a:solidFill>
                  <a:schemeClr val="accent4"/>
                </a:solidFill>
              </a:rPr>
              <a:t>!</a:t>
            </a:r>
          </a:p>
          <a:p>
            <a:r>
              <a:rPr lang="ru-RU" sz="2400" b="1" dirty="0" smtClean="0">
                <a:solidFill>
                  <a:schemeClr val="accent4"/>
                </a:solidFill>
              </a:rPr>
              <a:t>   </a:t>
            </a:r>
            <a:r>
              <a:rPr lang="ru-RU" sz="2400" b="1" dirty="0">
                <a:solidFill>
                  <a:schemeClr val="accent4"/>
                </a:solidFill>
              </a:rPr>
              <a:t>Какие </a:t>
            </a:r>
            <a:r>
              <a:rPr lang="ru-RU" sz="2400" b="1" dirty="0" err="1" smtClean="0">
                <a:solidFill>
                  <a:schemeClr val="accent4"/>
                </a:solidFill>
              </a:rPr>
              <a:t>пёрушки</a:t>
            </a:r>
            <a:r>
              <a:rPr lang="ru-RU" sz="2400" b="1" dirty="0">
                <a:solidFill>
                  <a:schemeClr val="accent4"/>
                </a:solidFill>
              </a:rPr>
              <a:t>! какой носок</a:t>
            </a:r>
            <a:r>
              <a:rPr lang="ru-RU" sz="2400" b="1" dirty="0" smtClean="0">
                <a:solidFill>
                  <a:schemeClr val="accent4"/>
                </a:solidFill>
              </a:rPr>
              <a:t>!</a:t>
            </a:r>
          </a:p>
          <a:p>
            <a:r>
              <a:rPr lang="ru-RU" sz="2400" b="1" dirty="0" smtClean="0">
                <a:solidFill>
                  <a:schemeClr val="accent4"/>
                </a:solidFill>
              </a:rPr>
              <a:t>   И</a:t>
            </a:r>
            <a:r>
              <a:rPr lang="ru-RU" sz="2400" b="1" dirty="0">
                <a:solidFill>
                  <a:schemeClr val="accent4"/>
                </a:solidFill>
              </a:rPr>
              <a:t>, верно, ангельский быть должен голосок!» </a:t>
            </a:r>
            <a:endParaRPr lang="ru-RU" sz="2400" b="1" dirty="0" smtClean="0">
              <a:solidFill>
                <a:schemeClr val="accent4"/>
              </a:solidFill>
            </a:endParaRPr>
          </a:p>
          <a:p>
            <a:endParaRPr lang="ru-RU" sz="2400" b="1" dirty="0">
              <a:solidFill>
                <a:schemeClr val="accent4"/>
              </a:solidFill>
            </a:endParaRPr>
          </a:p>
          <a:p>
            <a:r>
              <a:rPr lang="ru-RU" sz="2400" b="1" dirty="0" smtClean="0">
                <a:solidFill>
                  <a:schemeClr val="accent4"/>
                </a:solidFill>
              </a:rPr>
              <a:t>                 Голубушка, шейка, глазки, </a:t>
            </a:r>
            <a:r>
              <a:rPr lang="ru-RU" sz="2400" b="1" dirty="0" err="1" smtClean="0">
                <a:solidFill>
                  <a:schemeClr val="accent4"/>
                </a:solidFill>
              </a:rPr>
              <a:t>пёрушки</a:t>
            </a:r>
            <a:r>
              <a:rPr lang="ru-RU" sz="2400" b="1" dirty="0">
                <a:solidFill>
                  <a:schemeClr val="accent4"/>
                </a:solidFill>
              </a:rPr>
              <a:t>,</a:t>
            </a:r>
            <a:r>
              <a:rPr lang="ru-RU" sz="2400" b="1" dirty="0" smtClean="0">
                <a:solidFill>
                  <a:schemeClr val="accent4"/>
                </a:solidFill>
              </a:rPr>
              <a:t>  носок</a:t>
            </a:r>
            <a:r>
              <a:rPr lang="ru-RU" sz="2400" b="1" dirty="0">
                <a:solidFill>
                  <a:schemeClr val="accent4"/>
                </a:solidFill>
              </a:rPr>
              <a:t>,</a:t>
            </a:r>
            <a:r>
              <a:rPr lang="ru-RU" sz="2400" b="1" dirty="0" smtClean="0">
                <a:solidFill>
                  <a:schemeClr val="accent4"/>
                </a:solidFill>
              </a:rPr>
              <a:t> голосок</a:t>
            </a:r>
            <a:endParaRPr lang="en-US" sz="2400" dirty="0"/>
          </a:p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529F01-30BF-4C5B-AF2E-5D52226596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357826"/>
            <a:ext cx="1035385" cy="10546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35" y="2571743"/>
            <a:ext cx="1626252" cy="18573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357166"/>
            <a:ext cx="864399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Практическое задание №1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1600200"/>
            <a:ext cx="775813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  выразительно читает стихотворение;</a:t>
            </a:r>
          </a:p>
          <a:p>
            <a:pPr>
              <a:buFontTx/>
              <a:buChar char="-"/>
            </a:pPr>
            <a:r>
              <a:rPr lang="ru-RU" dirty="0" smtClean="0"/>
              <a:t>определяет персонажа, которому принадлежат эти слова;</a:t>
            </a:r>
          </a:p>
          <a:p>
            <a:pPr>
              <a:buFontTx/>
              <a:buChar char="-"/>
            </a:pPr>
            <a:r>
              <a:rPr lang="ru-RU" dirty="0" smtClean="0"/>
              <a:t>Определяет часть слова, придающего уменьшительно-ласкательное значение;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64399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дескрипторы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57472" y="1285860"/>
            <a:ext cx="84571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</a:rPr>
              <a:t>Голуб(ь) + </a:t>
            </a:r>
            <a:r>
              <a:rPr lang="ru-RU" sz="2600" b="1" dirty="0" err="1" smtClean="0">
                <a:solidFill>
                  <a:srgbClr val="C00000"/>
                </a:solidFill>
              </a:rPr>
              <a:t>ушк</a:t>
            </a:r>
            <a:r>
              <a:rPr lang="ru-RU" sz="2600" b="1" dirty="0" smtClean="0">
                <a:solidFill>
                  <a:schemeClr val="tx2"/>
                </a:solidFill>
              </a:rPr>
              <a:t> + а</a:t>
            </a:r>
          </a:p>
          <a:p>
            <a:r>
              <a:rPr lang="ru-RU" sz="2600" b="1" dirty="0" smtClean="0">
                <a:solidFill>
                  <a:schemeClr val="tx2"/>
                </a:solidFill>
              </a:rPr>
              <a:t> шея(й) +</a:t>
            </a:r>
            <a:r>
              <a:rPr lang="ru-RU" sz="2600" b="1" dirty="0" smtClean="0">
                <a:solidFill>
                  <a:srgbClr val="C00000"/>
                </a:solidFill>
              </a:rPr>
              <a:t>к</a:t>
            </a:r>
            <a:r>
              <a:rPr lang="ru-RU" sz="2600" b="1" dirty="0" smtClean="0">
                <a:solidFill>
                  <a:schemeClr val="tx2"/>
                </a:solidFill>
              </a:rPr>
              <a:t>+ а</a:t>
            </a:r>
          </a:p>
          <a:p>
            <a:r>
              <a:rPr lang="ru-RU" sz="2600" b="1" dirty="0" smtClean="0">
                <a:solidFill>
                  <a:schemeClr val="tx2"/>
                </a:solidFill>
              </a:rPr>
              <a:t> глаз (а) +</a:t>
            </a:r>
            <a:r>
              <a:rPr lang="ru-RU" sz="2600" b="1" dirty="0" smtClean="0">
                <a:solidFill>
                  <a:srgbClr val="C00000"/>
                </a:solidFill>
              </a:rPr>
              <a:t> к </a:t>
            </a:r>
            <a:r>
              <a:rPr lang="ru-RU" sz="2600" b="1" dirty="0" smtClean="0">
                <a:solidFill>
                  <a:schemeClr val="tx2"/>
                </a:solidFill>
              </a:rPr>
              <a:t>+ и</a:t>
            </a:r>
          </a:p>
          <a:p>
            <a:r>
              <a:rPr lang="ru-RU" sz="2600" b="1" dirty="0" smtClean="0">
                <a:solidFill>
                  <a:schemeClr val="tx2"/>
                </a:solidFill>
              </a:rPr>
              <a:t> пер (</a:t>
            </a:r>
            <a:r>
              <a:rPr lang="ru-RU" sz="2600" b="1" dirty="0" err="1" smtClean="0">
                <a:solidFill>
                  <a:schemeClr val="tx2"/>
                </a:solidFill>
              </a:rPr>
              <a:t>ья</a:t>
            </a:r>
            <a:r>
              <a:rPr lang="ru-RU" sz="2600" b="1" dirty="0" smtClean="0">
                <a:solidFill>
                  <a:schemeClr val="tx2"/>
                </a:solidFill>
              </a:rPr>
              <a:t>)+</a:t>
            </a:r>
            <a:r>
              <a:rPr lang="ru-RU" sz="2600" b="1" dirty="0" err="1" smtClean="0">
                <a:solidFill>
                  <a:srgbClr val="C00000"/>
                </a:solidFill>
              </a:rPr>
              <a:t>ушк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+и</a:t>
            </a:r>
          </a:p>
          <a:p>
            <a:r>
              <a:rPr lang="ru-RU" sz="2600" b="1" dirty="0" smtClean="0">
                <a:solidFill>
                  <a:schemeClr val="tx2"/>
                </a:solidFill>
              </a:rPr>
              <a:t> нос + </a:t>
            </a:r>
            <a:r>
              <a:rPr lang="ru-RU" sz="2600" b="1" dirty="0" err="1" smtClean="0">
                <a:solidFill>
                  <a:srgbClr val="C00000"/>
                </a:solidFill>
              </a:rPr>
              <a:t>ок</a:t>
            </a:r>
            <a:endParaRPr lang="ru-RU" sz="2600" b="1" dirty="0">
              <a:solidFill>
                <a:schemeClr val="tx2"/>
              </a:solidFill>
            </a:endParaRPr>
          </a:p>
          <a:p>
            <a:r>
              <a:rPr lang="ru-RU" sz="2600" b="1" dirty="0" smtClean="0">
                <a:solidFill>
                  <a:schemeClr val="tx2"/>
                </a:solidFill>
              </a:rPr>
              <a:t> голос + </a:t>
            </a:r>
            <a:r>
              <a:rPr lang="ru-RU" sz="2600" b="1" dirty="0" err="1" smtClean="0">
                <a:solidFill>
                  <a:srgbClr val="C00000"/>
                </a:solidFill>
              </a:rPr>
              <a:t>ок</a:t>
            </a:r>
            <a:endParaRPr lang="ru-RU" sz="2600" b="1" dirty="0" smtClean="0">
              <a:solidFill>
                <a:srgbClr val="C00000"/>
              </a:solidFill>
            </a:endParaRPr>
          </a:p>
          <a:p>
            <a:r>
              <a:rPr lang="ru-RU" sz="2600" b="1" dirty="0" smtClean="0">
                <a:solidFill>
                  <a:schemeClr val="tx2"/>
                </a:solidFill>
              </a:rPr>
              <a:t>Определите, все ли данные слова имеют уменьшительно-ласкательное значение:</a:t>
            </a:r>
            <a:endParaRPr lang="ru-RU" sz="2600" b="1" dirty="0" smtClean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7554" y="4572008"/>
            <a:ext cx="5256584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етерок</a:t>
            </a:r>
            <a:r>
              <a:rPr lang="ru-RU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листок, каток, снежок, сырок, песок, сынок, шнурок, знаток, рынок, стрелок, хлопок, сахарок, уголок, пирожок, 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4786322"/>
            <a:ext cx="1444873" cy="14537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282" y="357166"/>
            <a:ext cx="8786874" cy="461665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Практическое задание №1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20304" y="134753"/>
            <a:ext cx="4137671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Проверьте</a:t>
            </a:r>
          </a:p>
          <a:p>
            <a:endParaRPr lang="ru-RU" sz="3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382164"/>
              </p:ext>
            </p:extLst>
          </p:nvPr>
        </p:nvGraphicFramePr>
        <p:xfrm>
          <a:off x="107504" y="1054520"/>
          <a:ext cx="8945546" cy="5352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2773">
                  <a:extLst>
                    <a:ext uri="{9D8B030D-6E8A-4147-A177-3AD203B41FA5}">
                      <a16:colId xmlns:a16="http://schemas.microsoft.com/office/drawing/2014/main" val="2114314016"/>
                    </a:ext>
                  </a:extLst>
                </a:gridCol>
                <a:gridCol w="4472773">
                  <a:extLst>
                    <a:ext uri="{9D8B030D-6E8A-4147-A177-3AD203B41FA5}">
                      <a16:colId xmlns:a16="http://schemas.microsoft.com/office/drawing/2014/main" val="2496017513"/>
                    </a:ext>
                  </a:extLst>
                </a:gridCol>
              </a:tblGrid>
              <a:tr h="119976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Слова с уменьшительно-ласкательным</a:t>
                      </a:r>
                      <a:r>
                        <a:rPr lang="ru-RU" sz="2400" b="1" baseline="0" dirty="0" smtClean="0"/>
                        <a:t> значением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Слова, не имеющие уменьшительно- ласкательного значения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716107"/>
                  </a:ext>
                </a:extLst>
              </a:tr>
              <a:tr h="46144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Ветерок  ( ветер)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Каток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310157"/>
                  </a:ext>
                </a:extLst>
              </a:tr>
              <a:tr h="46144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Листок     ( лист)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Песок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106597"/>
                  </a:ext>
                </a:extLst>
              </a:tr>
              <a:tr h="46144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Снежок    ( снег)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Знаток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443401"/>
                  </a:ext>
                </a:extLst>
              </a:tr>
              <a:tr h="46144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Сырок      ( сыр)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Рынок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962278"/>
                  </a:ext>
                </a:extLst>
              </a:tr>
              <a:tr h="46144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Сынок      (сын)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Стрелок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760468"/>
                  </a:ext>
                </a:extLst>
              </a:tr>
              <a:tr h="46144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Шнурок   ( шнур)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Хлопок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18225"/>
                  </a:ext>
                </a:extLst>
              </a:tr>
              <a:tr h="46144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Сахарок   (</a:t>
                      </a:r>
                      <a:r>
                        <a:rPr lang="ru-RU" sz="2400" b="1" baseline="0" dirty="0" smtClean="0"/>
                        <a:t> сахар)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549"/>
                  </a:ext>
                </a:extLst>
              </a:tr>
              <a:tr h="46144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Уголок ( угол)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273568"/>
                  </a:ext>
                </a:extLst>
              </a:tr>
              <a:tr h="46144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Пирожок ( пирог)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704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6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1158</Words>
  <Application>Microsoft Office PowerPoint</Application>
  <PresentationFormat>Экран (4:3)</PresentationFormat>
  <Paragraphs>229</Paragraphs>
  <Slides>28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Проверьте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429</cp:revision>
  <dcterms:created xsi:type="dcterms:W3CDTF">2020-07-18T05:19:20Z</dcterms:created>
  <dcterms:modified xsi:type="dcterms:W3CDTF">2024-12-11T12:49:04Z</dcterms:modified>
</cp:coreProperties>
</file>