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7" r:id="rId2"/>
    <p:sldId id="338" r:id="rId3"/>
    <p:sldId id="311" r:id="rId4"/>
    <p:sldId id="323" r:id="rId5"/>
    <p:sldId id="336" r:id="rId6"/>
    <p:sldId id="335" r:id="rId7"/>
    <p:sldId id="334" r:id="rId8"/>
    <p:sldId id="333" r:id="rId9"/>
    <p:sldId id="332" r:id="rId10"/>
    <p:sldId id="324" r:id="rId11"/>
    <p:sldId id="33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6" autoAdjust="0"/>
  </p:normalViewPr>
  <p:slideViewPr>
    <p:cSldViewPr snapToGrid="0" showGuides="1">
      <p:cViewPr varScale="1">
        <p:scale>
          <a:sx n="46" d="100"/>
          <a:sy n="46" d="100"/>
        </p:scale>
        <p:origin x="62" y="9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13/08/2024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C06075-5473-4AAC-A69F-0FED1C08E1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71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xmlns="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3320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25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  <p:sldLayoutId id="2147483682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287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9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4808132" y="427647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9640" y="1205745"/>
            <a:ext cx="4022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Салыстырыңыздар: </a:t>
            </a:r>
            <a:endParaRPr lang="ru-RU" sz="2800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13" y="2027496"/>
            <a:ext cx="11005583" cy="317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9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1776549" y="2026386"/>
            <a:ext cx="8268788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көрсеткіші нөлге тең  дәреженің негізіндегі айнымалының мүмкін мәндерін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табуды үйрендіңіздер,</a:t>
            </a:r>
          </a:p>
          <a:p>
            <a:pPr marL="457200">
              <a:lnSpc>
                <a:spcPct val="115000"/>
              </a:lnSpc>
            </a:pPr>
            <a:endParaRPr lang="kk-KZ" sz="2800" b="1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өрнектердің мәндерін табуда бүтін көрсеткішті дәреже қасиеттерін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қолдандыңыздар.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6696" y="909079"/>
            <a:ext cx="8812778" cy="664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</a:pPr>
            <a:r>
              <a:rPr lang="kk-KZ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2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03673" y="2531909"/>
            <a:ext cx="100062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4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ДӘРЕЖЕ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kk-KZ" sz="4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ЖӘНЕ ОНЫҢ ҚАСИЕТТЕРІ</a:t>
            </a:r>
            <a:endParaRPr lang="kk-KZ" sz="9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1351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EE3018-0B57-4952-B3DE-C7964275655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algn="r">
              <a:defRPr/>
            </a:pPr>
            <a:fld id="{B2904877-0764-4685-812F-22E789B10C2F}" type="slidenum">
              <a:rPr lang="en-US" b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3</a:t>
            </a:fld>
            <a:endParaRPr lang="en-US" b="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2773" name="Title 14"/>
          <p:cNvSpPr>
            <a:spLocks noGrp="1"/>
          </p:cNvSpPr>
          <p:nvPr>
            <p:ph type="ctrTitle"/>
          </p:nvPr>
        </p:nvSpPr>
        <p:spPr>
          <a:xfrm>
            <a:off x="2003993" y="889073"/>
            <a:ext cx="9349807" cy="1158875"/>
          </a:xfrm>
        </p:spPr>
        <p:txBody>
          <a:bodyPr/>
          <a:lstStyle/>
          <a:p>
            <a:pPr eaLnBrk="1" hangingPunct="1"/>
            <a:r>
              <a:rPr lang="kk-KZ" altLang="ru-RU" sz="32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 САБАҚТА</a:t>
            </a:r>
            <a:r>
              <a:rPr lang="ru-RU" altLang="ru-RU" sz="3200" dirty="0" smtClean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altLang="ru-RU" sz="3200" dirty="0" smtClean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8605" y="2157014"/>
            <a:ext cx="8812778" cy="3510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көрсеткіші нөлге тең  дәреженің негізіндегі айнымалының мүмкін мәндерін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табасыздар;</a:t>
            </a:r>
          </a:p>
          <a:p>
            <a:pPr marL="457200">
              <a:lnSpc>
                <a:spcPct val="115000"/>
              </a:lnSpc>
            </a:pPr>
            <a:endParaRPr lang="kk-KZ" sz="2800" b="1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001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 </a:t>
            </a:r>
            <a:r>
              <a:rPr lang="kk-KZ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өрнектердің мәндерін табуда бүтін көрсеткішті дәреже қасиеттерін </a:t>
            </a:r>
            <a:r>
              <a:rPr lang="kk-KZ" sz="28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қолданасыздар.</a:t>
            </a:r>
            <a:endParaRPr lang="ru-RU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951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74" y="1723286"/>
            <a:ext cx="10227886" cy="346267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774172" y="787509"/>
            <a:ext cx="1053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БҮТІН КӨРСЕТКІШТІ </a:t>
            </a:r>
            <a:r>
              <a:rPr lang="kk-K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ДӘРЕЖЕНІҢ  </a:t>
            </a: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ҚАСИЕТТЕРІ</a:t>
            </a:r>
            <a:endParaRPr lang="kk-KZ" sz="6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404720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1330786" y="647505"/>
            <a:ext cx="98902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</a:pPr>
            <a:r>
              <a:rPr lang="kk-K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Көрсеткіші  </a:t>
            </a: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нөлге тең  дәреженің негізіндегі </a:t>
            </a:r>
            <a:r>
              <a:rPr lang="kk-K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айнымалының мүмкін </a:t>
            </a:r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мәндерін </a:t>
            </a:r>
            <a:r>
              <a:rPr lang="kk-K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</a:t>
            </a:r>
            <a:endParaRPr lang="kk-KZ" sz="2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041986" y="2216927"/>
                <a:ext cx="8201141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  <m:r>
                      <a:rPr lang="en-US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kk-KZ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dirty="0" smtClean="0">
                    <a:solidFill>
                      <a:srgbClr val="593593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kk-KZ" sz="2800" dirty="0">
                  <a:solidFill>
                    <a:srgbClr val="593593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986" y="2216927"/>
                <a:ext cx="8201141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13018" y="2216927"/>
                <a:ext cx="191707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kk-KZ" sz="3200" b="1" i="1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kk-KZ" sz="32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018" y="2216927"/>
                <a:ext cx="191707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632769" y="3009661"/>
            <a:ext cx="3382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Мүмкін</a:t>
            </a:r>
            <a:r>
              <a:rPr lang="en-US" sz="28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800" b="1" dirty="0" smtClean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мәндері: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15426" y="3080885"/>
                <a:ext cx="301868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  <m:r>
                            <a:rPr lang="kk-K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kk-K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ru-RU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)∪(</m:t>
                          </m:r>
                          <m:r>
                            <a:rPr lang="ru-RU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kk-K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 +∞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426" y="3080885"/>
                <a:ext cx="3018684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489077" y="3800907"/>
                <a:ext cx="5658717" cy="17918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34874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𝟕𝟕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kk-KZ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</a:t>
                </a:r>
              </a:p>
              <a:p>
                <a:pPr marL="1348740"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𝟑𝟏</m:t>
                        </m:r>
                        <m:r>
                          <a:rPr lang="kk-KZ" sz="2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kk-KZ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ru-RU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:endParaRPr lang="ru-RU" sz="2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1348740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kk-KZ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kk-KZ" sz="24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kk-KZ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𝟎𝟎</m:t>
                          </m:r>
                        </m:e>
                        <m:sup>
                          <m:r>
                            <a:rPr lang="kk-KZ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p>
                      </m:sSup>
                      <m:r>
                        <a:rPr lang="kk-KZ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kk-KZ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;</m:t>
                      </m:r>
                    </m:oMath>
                  </m:oMathPara>
                </a14:m>
                <a:endParaRPr lang="kk-KZ" sz="2400" b="1" i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077" y="3800907"/>
                <a:ext cx="5658717" cy="17918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758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78951" y="2174219"/>
                <a:ext cx="10040439" cy="3353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spcAft>
                    <a:spcPts val="1000"/>
                  </a:spcAft>
                  <a:buFont typeface="+mj-lt"/>
                  <a:buAutoNum type="arabicParenR"/>
                  <a:tabLst>
                    <a:tab pos="857250" algn="l"/>
                  </a:tabLs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  <m:sup>
                        <m:r>
                          <a:rPr lang="kk-KZ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kk-KZ" sz="28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8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kk-KZ" sz="2800" b="1" i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kk-KZ" sz="2800" b="1" i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kk-KZ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800" b="1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8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28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𝟏𝟔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𝟐𝟎</m:t>
                    </m:r>
                  </m:oMath>
                </a14:m>
                <a:r>
                  <a:rPr lang="en-US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:r>
                  <a:rPr lang="kk-KZ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</a:t>
                </a:r>
                <a:endParaRPr lang="en-US" sz="2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 indent="-457200">
                  <a:spcAft>
                    <a:spcPts val="1000"/>
                  </a:spcAft>
                  <a:buFont typeface="+mj-lt"/>
                  <a:buAutoNum type="arabicParenR"/>
                  <a:tabLst>
                    <a:tab pos="857250" algn="l"/>
                  </a:tabLs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28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800" b="1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800" b="1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8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800" b="1" i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2800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2800" b="1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:r>
                  <a:rPr lang="en-US" sz="2800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  <a:p>
                <a:pPr marL="457200" indent="-457200">
                  <a:spcAft>
                    <a:spcPts val="1000"/>
                  </a:spcAft>
                  <a:buFont typeface="+mj-lt"/>
                  <a:buAutoNum type="arabicParenR"/>
                  <a:tabLst>
                    <a:tab pos="857250" algn="l"/>
                  </a:tabLs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  <m:r>
                      <a:rPr lang="en-US" sz="28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en-US" sz="2800" b="1" i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𝟏𝟎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𝟏𝟎𝟏</m:t>
                    </m:r>
                  </m:oMath>
                </a14:m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</a:t>
                </a:r>
                <a:endParaRPr lang="en-US" sz="2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 indent="-457200">
                  <a:spcAft>
                    <a:spcPts val="1000"/>
                  </a:spcAft>
                  <a:buFont typeface="+mj-lt"/>
                  <a:buAutoNum type="arabicParenR"/>
                  <a:tabLst>
                    <a:tab pos="857250" algn="l"/>
                  </a:tabLs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8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ru-RU" sz="2800" b="1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ru-RU" sz="2800" b="1" i="1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800" b="1" i="0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800" b="1" i="0" smtClean="0"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sz="2800" b="1" i="0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2800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1" i="0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US" sz="2800" b="1" i="0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ru-RU" sz="2800" b="1" dirty="0" smtClean="0">
                    <a:effectLst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.</a:t>
                </a:r>
                <a:endParaRPr lang="ru-RU" sz="2800" b="1" dirty="0"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951" y="2174219"/>
                <a:ext cx="10040439" cy="3353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375778" y="1349793"/>
            <a:ext cx="5827236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57250" algn="l"/>
              </a:tabLs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Өрнектің мәнін  табыңыздар: </a:t>
            </a:r>
            <a:endParaRPr lang="en-US" sz="28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40277" y="496054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04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4355578" y="565587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222521" y="1652109"/>
                <a:ext cx="9445158" cy="37966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  <a:spcAft>
                    <a:spcPts val="0"/>
                  </a:spcAft>
                  <a:tabLst>
                    <a:tab pos="85725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6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kk-KZ" sz="36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kk-KZ" sz="36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𝟏𝟐𝟓</m:t>
                              </m:r>
                              <m:sSup>
                                <m:sSupPr>
                                  <m:ctrlPr>
                                    <a:rPr lang="ru-RU" sz="3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36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𝐚</m:t>
                                  </m:r>
                                </m:e>
                                <m:sup>
                                  <m:r>
                                    <a:rPr lang="kk-KZ" sz="36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kk-KZ" sz="36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ru-RU" sz="3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kk-KZ" sz="36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𝐲</m:t>
                                  </m:r>
                                </m:e>
                                <m:sup>
                                  <m:r>
                                    <a:rPr lang="kk-KZ" sz="36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kk-KZ" sz="36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kk-KZ" sz="36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36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3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sz="3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kk-KZ" sz="3600" b="1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𝐚</m:t>
                                      </m:r>
                                    </m:e>
                                    <m:sup>
                                      <m:r>
                                        <a:rPr lang="kk-KZ" sz="3600" b="1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kk-KZ" sz="3600" b="1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kk-KZ" sz="3600" b="1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𝟖</m:t>
                                  </m:r>
                                  <m:sSup>
                                    <m:sSupPr>
                                      <m:ctrlPr>
                                        <a:rPr lang="ru-RU" sz="3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kk-KZ" sz="3600" b="1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𝐲</m:t>
                                      </m:r>
                                    </m:e>
                                    <m:sup>
                                      <m:r>
                                        <a:rPr lang="kk-KZ" sz="3600" b="1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kk-KZ" sz="36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36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50000"/>
                  </a:lnSpc>
                  <a:spcAft>
                    <a:spcPts val="0"/>
                  </a:spcAft>
                  <a:tabLst>
                    <a:tab pos="857250" algn="l"/>
                  </a:tabLst>
                </a:pPr>
                <a:r>
                  <a:rPr lang="en-US" sz="36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kk-KZ" sz="36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𝟖</m:t>
                                </m:r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𝐚</m:t>
                                    </m:r>
                                  </m:e>
                                  <m:sup>
                                    <m:r>
                                      <a:rPr lang="en-US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𝟒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𝐲</m:t>
                                    </m:r>
                                  </m:e>
                                  <m:sup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𝐚</m:t>
                                    </m:r>
                                  </m:e>
                                  <m:sup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kk-KZ" sz="3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r>
                                  <a:rPr lang="kk-KZ" sz="36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𝟖</m:t>
                                </m:r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𝐲</m:t>
                                    </m:r>
                                  </m:e>
                                  <m:sup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3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kk-KZ" sz="3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kk-KZ" sz="36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𝟖</m:t>
                                </m:r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𝐚</m:t>
                                    </m:r>
                                  </m:e>
                                  <m:sup>
                                    <m:r>
                                      <a:rPr lang="en-US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𝟒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𝐲</m:t>
                                    </m:r>
                                  </m:e>
                                  <m:sup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kk-KZ" sz="3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∙</m:t>
                            </m:r>
                            <m:f>
                              <m:fPr>
                                <m:ctrlPr>
                                  <a:rPr lang="ru-RU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𝐚</m:t>
                                    </m:r>
                                  </m:e>
                                  <m:sup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kk-KZ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r>
                                  <a:rPr lang="kk-KZ" sz="3600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𝟖</m:t>
                                </m:r>
                                <m:sSup>
                                  <m:sSupPr>
                                    <m:ctrlPr>
                                      <a:rPr lang="ru-RU" sz="36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𝐲</m:t>
                                    </m:r>
                                  </m:e>
                                  <m:sup>
                                    <m:r>
                                      <a:rPr lang="kk-KZ" sz="3600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36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521" y="1652109"/>
                <a:ext cx="9445158" cy="3796680"/>
              </a:xfrm>
              <a:prstGeom prst="rect">
                <a:avLst/>
              </a:prstGeom>
              <a:blipFill>
                <a:blip r:embed="rId2"/>
                <a:stretch>
                  <a:fillRect l="-20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1292512" y="1211918"/>
            <a:ext cx="6455730" cy="60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57250" algn="l"/>
              </a:tabLst>
            </a:pPr>
            <a:r>
              <a:rPr lang="kk-KZ" sz="32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ықшамдаңыздар: </a:t>
            </a:r>
            <a:endParaRPr lang="ru-RU" sz="32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2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4204252" y="302550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259" y="987860"/>
            <a:ext cx="4275529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57250" algn="l"/>
              </a:tabLs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Теңдеуді шешіңіздер: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8058" y="1461902"/>
            <a:ext cx="3462477" cy="495164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742" y="1634191"/>
            <a:ext cx="3674275" cy="435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5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Прямоугольник 3"/>
          <p:cNvSpPr/>
          <p:nvPr/>
        </p:nvSpPr>
        <p:spPr>
          <a:xfrm>
            <a:off x="4725005" y="647505"/>
            <a:ext cx="29177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</a:t>
            </a:r>
            <a:endParaRPr lang="ru-RU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539570" y="2396370"/>
                <a:ext cx="9060871" cy="33133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  <a:tabLst>
                    <a:tab pos="857250" algn="l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4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ru-RU" sz="4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sz="4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kk-KZ" sz="4000" i="1"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125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kk-KZ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     </a:t>
                </a: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  <a:tabLst>
                    <a:tab pos="857250" algn="l"/>
                  </a:tabLst>
                </a:pPr>
                <a:r>
                  <a:rPr lang="en-US" sz="4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</a:t>
                </a:r>
                <a:endParaRPr lang="kk-KZ" sz="4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0"/>
                  </a:spcAft>
                  <a:tabLst>
                    <a:tab pos="857250" algn="l"/>
                  </a:tabLst>
                </a:pP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sup>
                        </m:sSup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2∙</m:t>
                        </m:r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ru-RU" sz="4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RU" sz="3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570" y="2396370"/>
                <a:ext cx="9060871" cy="3313343"/>
              </a:xfrm>
              <a:prstGeom prst="rect">
                <a:avLst/>
              </a:prstGeom>
              <a:blipFill>
                <a:blip r:embed="rId2"/>
                <a:stretch>
                  <a:fillRect r="-336" b="-1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1606924" y="1464302"/>
            <a:ext cx="5176417" cy="5377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57250" algn="l"/>
              </a:tabLst>
            </a:pPr>
            <a:r>
              <a:rPr lang="kk-KZ" sz="2800" b="1" dirty="0">
                <a:solidFill>
                  <a:srgbClr val="5935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Өрнекті ықшамдаңыздар: </a:t>
            </a:r>
            <a:endParaRPr lang="ru-RU" sz="2000" dirty="0">
              <a:solidFill>
                <a:srgbClr val="5935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6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6808</TotalTime>
  <Words>106</Words>
  <Application>Microsoft Office PowerPoint</Application>
  <PresentationFormat>Широкоэкранный</PresentationFormat>
  <Paragraphs>51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Times New Roman</vt:lpstr>
      <vt:lpstr>Office Theme</vt:lpstr>
      <vt:lpstr>Презентация PowerPoint</vt:lpstr>
      <vt:lpstr>Презентация PowerPoint</vt:lpstr>
      <vt:lpstr>БҮГІНГІ САБАҚТА: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537</cp:revision>
  <dcterms:created xsi:type="dcterms:W3CDTF">2017-01-10T11:09:36Z</dcterms:created>
  <dcterms:modified xsi:type="dcterms:W3CDTF">2024-08-13T06:29:11Z</dcterms:modified>
</cp:coreProperties>
</file>