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65" r:id="rId2"/>
    <p:sldId id="366" r:id="rId3"/>
    <p:sldId id="311" r:id="rId4"/>
    <p:sldId id="323" r:id="rId5"/>
    <p:sldId id="351" r:id="rId6"/>
    <p:sldId id="361" r:id="rId7"/>
    <p:sldId id="359" r:id="rId8"/>
    <p:sldId id="358" r:id="rId9"/>
    <p:sldId id="362" r:id="rId10"/>
    <p:sldId id="356" r:id="rId11"/>
    <p:sldId id="357" r:id="rId12"/>
    <p:sldId id="364" r:id="rId13"/>
    <p:sldId id="363" r:id="rId14"/>
    <p:sldId id="355" r:id="rId15"/>
    <p:sldId id="349" r:id="rId16"/>
    <p:sldId id="36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ziz Azi" initials="AA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3593"/>
    <a:srgbClr val="E3C5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226" autoAdjust="0"/>
  </p:normalViewPr>
  <p:slideViewPr>
    <p:cSldViewPr snapToGrid="0" showGuides="1">
      <p:cViewPr varScale="1">
        <p:scale>
          <a:sx n="46" d="100"/>
          <a:sy n="46" d="100"/>
        </p:scale>
        <p:origin x="62" y="91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EB9A8C55-0C4F-40BB-9F99-5F31E30548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5585356-880D-4B4F-931D-BBC9E4665E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3618BE5-F755-4EC7-8913-ED860531EC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9BD0D-08DD-43E5-AD72-BB64A5D8EE76}" type="slidenum">
              <a:rPr lang="en-ID" smtClean="0"/>
              <a:t>‹#›</a:t>
            </a:fld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55361D2-F044-4A78-BD0F-51EFE46052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43C4A-49E8-45E3-8518-FBFCD6640E5B}" type="datetimeFigureOut">
              <a:rPr lang="en-ID" smtClean="0"/>
              <a:t>13/08/2024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42170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660AB-C737-4725-A59E-73096A219B67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B9867-A8D7-43CA-B62E-65ACB63F0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78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C06075-5473-4AAC-A69F-0FED1C08E1F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971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115069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000487D-9388-4757-9054-C71757BBA32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xmlns="" id="{08A5E99A-9DDC-4DE9-8A55-49CF8CAE29FC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F8C38F88-B935-4484-825B-1317F71159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83057" y="58664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7578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0A335B13-64DC-434F-A109-D43A41E8DD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75596" y="111052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9F75258C-901B-47AE-A254-21F0DFFD5F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8673" y="1051031"/>
            <a:ext cx="4881083" cy="517146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2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9548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AAD05432-4B70-4E73-BAF1-E3DED0C6DDD4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DFC9D7BB-9178-4DCB-97FC-0D6FDA114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E4EADB7E-DD59-4404-BD1A-569B06338DFB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="" id="{21A36352-01F6-498C-8E1D-F0BC2021ED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55086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xmlns="" id="{2D45CE94-76F3-4435-9141-AE9B896BD5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5508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8211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1686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xmlns="" id="{09C7FD82-7F33-40B4-8043-7F05F3727B0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271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AAD05432-4B70-4E73-BAF1-E3DED0C6DDD4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DFC9D7BB-9178-4DCB-97FC-0D6FDA114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E4EADB7E-DD59-4404-BD1A-569B06338DFB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97793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xmlns="" id="{F2B13A89-47B9-47C0-82C5-EF69E14457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3351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xmlns="" id="{088ABD45-FF79-487C-91F5-BDEF8D54A8E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3351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019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5">
            <a:extLst>
              <a:ext uri="{FF2B5EF4-FFF2-40B4-BE49-F238E27FC236}">
                <a16:creationId xmlns:a16="http://schemas.microsoft.com/office/drawing/2014/main" xmlns="" id="{40FB3B7B-E82C-4D07-BF23-26DA8F42C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5760720" cy="6858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D219FE39-30ED-428F-BAD8-39CD85C52E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4904" y="79120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xmlns="" id="{663046CB-42C8-48A3-96D4-7C9D15D26F01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7AB48BC-3FDA-4C08-8531-BBB6D23DD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897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9">
            <a:extLst>
              <a:ext uri="{FF2B5EF4-FFF2-40B4-BE49-F238E27FC236}">
                <a16:creationId xmlns:a16="http://schemas.microsoft.com/office/drawing/2014/main" xmlns="" id="{E8F9B0B5-E5BC-421A-9F49-1EA8AE36496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00488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xmlns="" id="{8E8120B0-9FBE-4C78-A7DA-85D7DA82E3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2714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2EF8EDDF-7B4E-4028-8400-48063DC54FE9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xmlns="" id="{56C96727-1ADA-4D1C-8DBD-AA624DE02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38889F2A-88FC-417C-8A5A-90C4585C98BC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FB5144F3-59CC-4E8E-81F3-413EB3A51E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8969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0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0712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9">
            <a:extLst>
              <a:ext uri="{FF2B5EF4-FFF2-40B4-BE49-F238E27FC236}">
                <a16:creationId xmlns:a16="http://schemas.microsoft.com/office/drawing/2014/main" xmlns="" id="{F4767D20-668F-40A0-BCA8-2B03579DE66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5756" y="867163"/>
            <a:ext cx="5248792" cy="2848310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664A6AC4-5C21-4ABF-BC0E-7273CD95C0EC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4DE370FB-46A6-4A5E-827A-F9CE2510D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E2DCC27-BDEB-4B58-B30E-D64B645ECF75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8DBB746C-0ADC-4E71-BA37-D4378CAE29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7454" y="88008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xmlns="" id="{B8DFB98F-1E0E-41D1-87AB-F45AF6C4669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575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xmlns="" id="{B93F1C18-14EE-4396-BAE5-DBFAD47C7E1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18629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2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98722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>
            <a:extLst>
              <a:ext uri="{FF2B5EF4-FFF2-40B4-BE49-F238E27FC236}">
                <a16:creationId xmlns:a16="http://schemas.microsoft.com/office/drawing/2014/main" xmlns="" id="{47909367-C9B0-4EBB-A3FC-EC205736168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916567" y="153756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xmlns="" id="{5E4C9993-4434-439D-B3FB-76B01407A25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27358" y="112550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8E03AF48-BA90-4513-B7E5-262FA08AF789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13F9EBB4-5CF9-49FF-8765-2F603B867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C922ECF5-C542-4E0F-8448-945426B64EB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96815EBE-4EAF-4A3E-B0B5-49AE35A2D1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2423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39888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43AF2A65-410F-4A54-8399-6A8D14C52CC1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5576989E-9AC5-4F74-9A3F-818735E00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30ECDBF7-FE9A-4C2D-9C60-9F319A7344E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58B0E6FA-785B-4140-91AD-DF0BEBF583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06903" y="75065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xmlns="" id="{C1C954D3-21FB-4B97-9EE8-81A09B68BB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46299" y="1747778"/>
            <a:ext cx="5347504" cy="33682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76856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F3A3B6A2-681D-47D2-B99D-0A0ACC9412EE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xmlns="" id="{CEECE9A8-3E2A-43A6-BA05-F714D884F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157DE4C7-3319-4475-809B-ED428F297C42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C3839D2A-4AB5-4CB1-A7D9-3E6AA48BDFE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65862" y="682491"/>
            <a:ext cx="6860276" cy="114630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0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280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xmlns="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B1F556B0-DB95-4287-8EEA-271C1177B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4556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487F0840-6516-4401-855E-E7509A6A4CC3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8AA41A2A-F54C-488B-9841-0748FE651F70}"/>
              </a:ext>
            </a:extLst>
          </p:cNvPr>
          <p:cNvSpPr txBox="1">
            <a:spLocks/>
          </p:cNvSpPr>
          <p:nvPr userDrawn="1"/>
        </p:nvSpPr>
        <p:spPr>
          <a:xfrm>
            <a:off x="11312862" y="282380"/>
            <a:ext cx="4562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3C5D532-AC8F-43A7-A56B-B1CFBB96A45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25670" y="66753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9228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A59184B1-BBB6-4ADA-A748-20977C70C4F6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331A58F2-814F-46E3-AA2C-BBDE9E431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629805F4-D703-41B1-86C7-034DE53A41C6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48B6A3C5-7DBA-441A-96FB-AE700F5D02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1061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9434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487F0840-6516-4401-855E-E7509A6A4CC3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8AA41A2A-F54C-488B-9841-0748FE651F70}"/>
              </a:ext>
            </a:extLst>
          </p:cNvPr>
          <p:cNvSpPr txBox="1">
            <a:spLocks/>
          </p:cNvSpPr>
          <p:nvPr userDrawn="1"/>
        </p:nvSpPr>
        <p:spPr>
          <a:xfrm>
            <a:off x="11312862" y="282380"/>
            <a:ext cx="4562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3C5D532-AC8F-43A7-A56B-B1CFBB96A45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13152" y="74045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9932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8FDF4D62-2398-4AE4-82EB-F08B0C70024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2D700F2E-E8DD-4E58-9F5F-10C35AC5F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CE2A551-C44B-42F7-8246-A83B9633E38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0119" y="11987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4580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5">
            <a:extLst>
              <a:ext uri="{FF2B5EF4-FFF2-40B4-BE49-F238E27FC236}">
                <a16:creationId xmlns:a16="http://schemas.microsoft.com/office/drawing/2014/main" xmlns="" id="{56E58034-299F-43C5-BADE-3D7C7C130C6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6380" y="946327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9" name="Picture Placeholder 15">
            <a:extLst>
              <a:ext uri="{FF2B5EF4-FFF2-40B4-BE49-F238E27FC236}">
                <a16:creationId xmlns:a16="http://schemas.microsoft.com/office/drawing/2014/main" xmlns="" id="{AB530C88-3238-4E45-AC4F-0738E0ECBAE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81228" y="946326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0" name="Picture Placeholder 15">
            <a:extLst>
              <a:ext uri="{FF2B5EF4-FFF2-40B4-BE49-F238E27FC236}">
                <a16:creationId xmlns:a16="http://schemas.microsoft.com/office/drawing/2014/main" xmlns="" id="{C7287904-DA84-4FDD-969C-ACF5203C88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3352" y="3777470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1" name="Picture Placeholder 15">
            <a:extLst>
              <a:ext uri="{FF2B5EF4-FFF2-40B4-BE49-F238E27FC236}">
                <a16:creationId xmlns:a16="http://schemas.microsoft.com/office/drawing/2014/main" xmlns="" id="{F282FC72-C668-4CD9-A6E8-D3414D04BF2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368200" y="3777469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62264CF1-88C3-419C-AB5F-0C7AA585EF8D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D0265EAF-8697-4908-AFAC-20E5C9D44326}"/>
              </a:ext>
            </a:extLst>
          </p:cNvPr>
          <p:cNvSpPr txBox="1">
            <a:spLocks/>
          </p:cNvSpPr>
          <p:nvPr userDrawn="1"/>
        </p:nvSpPr>
        <p:spPr>
          <a:xfrm>
            <a:off x="11312862" y="282380"/>
            <a:ext cx="4562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589500ED-8EFC-4A83-9782-9325EEC0BA12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31CF62FD-3C11-47E6-B1AB-C001BD9B07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63952" y="113669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2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95571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8FDF4D62-2398-4AE4-82EB-F08B0C70024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2D700F2E-E8DD-4E58-9F5F-10C35AC5F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CE2A551-C44B-42F7-8246-A83B9633E38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57184" y="13532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Picture Placeholder 15">
            <a:extLst>
              <a:ext uri="{FF2B5EF4-FFF2-40B4-BE49-F238E27FC236}">
                <a16:creationId xmlns:a16="http://schemas.microsoft.com/office/drawing/2014/main" xmlns="" id="{55C637F5-D1EC-40F8-B892-3041F157E68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3004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xmlns="" id="{7B6584BF-A5F0-4D14-AB3C-251B01128D9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555401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30" name="Picture Placeholder 15">
            <a:extLst>
              <a:ext uri="{FF2B5EF4-FFF2-40B4-BE49-F238E27FC236}">
                <a16:creationId xmlns:a16="http://schemas.microsoft.com/office/drawing/2014/main" xmlns="" id="{19FEFA85-2B2D-4508-A193-8A3EC8B397C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430289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pic>
        <p:nvPicPr>
          <p:cNvPr id="13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13110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2">
            <a:extLst>
              <a:ext uri="{FF2B5EF4-FFF2-40B4-BE49-F238E27FC236}">
                <a16:creationId xmlns:a16="http://schemas.microsoft.com/office/drawing/2014/main" xmlns="" id="{4EF08015-1653-43D1-95DF-E7251BBDBE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50" y="0"/>
            <a:ext cx="5374640" cy="6858000"/>
          </a:xfrm>
          <a:custGeom>
            <a:avLst/>
            <a:gdLst>
              <a:gd name="connsiteX0" fmla="*/ 0 w 5374640"/>
              <a:gd name="connsiteY0" fmla="*/ 0 h 6858000"/>
              <a:gd name="connsiteX1" fmla="*/ 4829383 w 5374640"/>
              <a:gd name="connsiteY1" fmla="*/ 0 h 6858000"/>
              <a:gd name="connsiteX2" fmla="*/ 5374640 w 5374640"/>
              <a:gd name="connsiteY2" fmla="*/ 545257 h 6858000"/>
              <a:gd name="connsiteX3" fmla="*/ 5374640 w 5374640"/>
              <a:gd name="connsiteY3" fmla="*/ 6312743 h 6858000"/>
              <a:gd name="connsiteX4" fmla="*/ 4829383 w 5374640"/>
              <a:gd name="connsiteY4" fmla="*/ 6858000 h 6858000"/>
              <a:gd name="connsiteX5" fmla="*/ 0 w 537464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4640" h="6858000">
                <a:moveTo>
                  <a:pt x="0" y="0"/>
                </a:moveTo>
                <a:lnTo>
                  <a:pt x="4829383" y="0"/>
                </a:lnTo>
                <a:cubicBezTo>
                  <a:pt x="5130520" y="0"/>
                  <a:pt x="5374640" y="244120"/>
                  <a:pt x="5374640" y="545257"/>
                </a:cubicBezTo>
                <a:lnTo>
                  <a:pt x="5374640" y="6312743"/>
                </a:lnTo>
                <a:cubicBezTo>
                  <a:pt x="5374640" y="6613880"/>
                  <a:pt x="5130520" y="6858000"/>
                  <a:pt x="4829383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86910759-EE82-4C8B-AE68-FBF361268B18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xmlns="" id="{4C2660FE-8BCA-4E09-BC3B-0B0E26D53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058A68AA-1F01-4DB5-AD86-AACE390EF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63403" y="95707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885809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1278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939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A295FCD4-B2C3-4812-AFF4-AD5767FB02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1120817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7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117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F9C600F0-E9B4-4C11-BCCD-C017FE3112EE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xmlns="" id="{2A7A2521-5E3D-4CDC-95AF-3A7C1C87E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xmlns="" id="{538B31A2-DB6C-4D55-9AFA-121C1E3BEC26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1425586-1B77-4F1D-A056-35C60C7DCE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4366" y="76502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3178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3456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000487D-9388-4757-9054-C71757BBA32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xmlns="" id="{08A5E99A-9DDC-4DE9-8A55-49CF8CAE29FC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862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153D02E3-A946-4936-832A-826C3B7072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87206" y="668801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7240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000487D-9388-4757-9054-C71757BBA32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941569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="" id="{79E4B32B-5183-4CB7-9BC7-ABD8C34773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5419544 w 5419544"/>
              <a:gd name="connsiteY1" fmla="*/ 0 h 6883224"/>
              <a:gd name="connsiteX2" fmla="*/ 5419544 w 5419544"/>
              <a:gd name="connsiteY2" fmla="*/ 6268539 h 6883224"/>
              <a:gd name="connsiteX3" fmla="*/ 4804859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5419544" y="0"/>
                </a:lnTo>
                <a:lnTo>
                  <a:pt x="5419544" y="6268539"/>
                </a:lnTo>
                <a:cubicBezTo>
                  <a:pt x="5419544" y="6608020"/>
                  <a:pt x="5144340" y="6883224"/>
                  <a:pt x="4804859" y="6883224"/>
                </a:cubicBez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000487D-9388-4757-9054-C71757BBA32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14066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13BF9-5145-4417-B95D-FA8627973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10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63" r:id="rId5"/>
    <p:sldLayoutId id="2147483656" r:id="rId6"/>
    <p:sldLayoutId id="2147483657" r:id="rId7"/>
    <p:sldLayoutId id="2147483661" r:id="rId8"/>
    <p:sldLayoutId id="2147483680" r:id="rId9"/>
    <p:sldLayoutId id="2147483658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  <p:sldLayoutId id="2147483670" r:id="rId17"/>
    <p:sldLayoutId id="2147483671" r:id="rId18"/>
    <p:sldLayoutId id="2147483672" r:id="rId19"/>
    <p:sldLayoutId id="2147483673" r:id="rId20"/>
    <p:sldLayoutId id="2147483674" r:id="rId21"/>
    <p:sldLayoutId id="2147483675" r:id="rId22"/>
    <p:sldLayoutId id="2147483676" r:id="rId23"/>
    <p:sldLayoutId id="2147483677" r:id="rId24"/>
    <p:sldLayoutId id="2147483678" r:id="rId25"/>
    <p:sldLayoutId id="2147483679" r:id="rId26"/>
    <p:sldLayoutId id="2147483681" r:id="rId27"/>
    <p:sldLayoutId id="2147483682" r:id="rId28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27416" y="2105197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11435" y="3196797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E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сынып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64226" y="4103731"/>
            <a:ext cx="28705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тоқсан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91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484860" y="647505"/>
            <a:ext cx="29177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endParaRPr lang="ru-RU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312341" y="2065671"/>
                <a:ext cx="8496267" cy="37919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685800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kk-KZ" sz="36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𝟏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  </m:t>
                      </m:r>
                      <m:f>
                        <m:fPr>
                          <m:ctrlPr>
                            <a:rPr lang="ru-RU" sz="3600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36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𝒂</m:t>
                          </m:r>
                        </m:num>
                        <m:den>
                          <m:r>
                            <a:rPr lang="en-US" sz="36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𝒃</m:t>
                          </m:r>
                          <m:sSup>
                            <m:sSupPr>
                              <m:ctrlPr>
                                <a:rPr lang="ru-RU" sz="36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𝒄</m:t>
                              </m:r>
                            </m:e>
                            <m:sup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36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</m:t>
                      </m:r>
                      <m:sSup>
                        <m:sSupPr>
                          <m:ctrlPr>
                            <a:rPr lang="ru-RU" sz="36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36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sup>
                      </m:sSup>
                      <m:r>
                        <a:rPr lang="en-US" sz="36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ru-RU" sz="36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en-US" sz="36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kk-KZ" sz="3600" b="1" i="1" dirty="0" smtClean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685800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kk-KZ" sz="36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  </m:t>
                      </m:r>
                      <m:f>
                        <m:fPr>
                          <m:ctrlPr>
                            <a:rPr lang="ru-RU" sz="36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kk-KZ" sz="36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𝟒</m:t>
                          </m:r>
                        </m:num>
                        <m:den>
                          <m:sSup>
                            <m:sSupPr>
                              <m:ctrlPr>
                                <a:rPr lang="ru-RU" sz="36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u-RU" sz="3600" b="1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𝒑</m:t>
                                  </m:r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𝒒</m:t>
                                  </m:r>
                                </m:e>
                              </m:d>
                            </m:e>
                            <m:sup>
                              <m:r>
                                <a:rPr lang="kk-KZ" sz="36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kk-KZ" sz="36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kk-KZ" sz="36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𝟒</m:t>
                      </m:r>
                      <m:r>
                        <a:rPr lang="kk-KZ" sz="36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ru-RU" sz="36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36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kk-KZ" sz="36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𝒑</m:t>
                              </m:r>
                              <m:r>
                                <a:rPr lang="kk-KZ" sz="36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kk-KZ" sz="36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𝒒</m:t>
                              </m:r>
                            </m:e>
                          </m:d>
                        </m:e>
                        <m:sup>
                          <m:r>
                            <a:rPr lang="kk-KZ" sz="36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kk-KZ" sz="36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3600" b="1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kk-KZ" sz="36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     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𝟑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) </m:t>
                      </m:r>
                      <m:f>
                        <m:fPr>
                          <m:ctrlPr>
                            <a:rPr lang="ru-RU" sz="3600" b="1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36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US" sz="36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𝒂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𝒃</m:t>
                          </m:r>
                        </m:den>
                      </m:f>
                      <m:r>
                        <a:rPr lang="en-US" sz="36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𝟑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sSup>
                        <m:sSupPr>
                          <m:ctrlPr>
                            <a:rPr lang="ru-RU" sz="3600" b="1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ru-RU" sz="3600" b="1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𝒂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𝒃</m:t>
                              </m:r>
                            </m:e>
                          </m:d>
                        </m:e>
                        <m:sup>
                          <m:r>
                            <a:rPr lang="en-US" sz="36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2341" y="2065671"/>
                <a:ext cx="8496267" cy="37919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1588073" y="1410898"/>
            <a:ext cx="7944804" cy="5377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kk-KZ" sz="2800" b="1" dirty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Бөлшекті көбейтінді түрінде жазыңдар:</a:t>
            </a:r>
            <a:endParaRPr lang="ru-RU" sz="1600" dirty="0">
              <a:solidFill>
                <a:srgbClr val="5935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4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484860" y="647505"/>
            <a:ext cx="29177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endParaRPr lang="ru-RU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759680" y="2214487"/>
                <a:ext cx="8368145" cy="38768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1000"/>
                  </a:spcAft>
                  <a:tabLst>
                    <a:tab pos="685800" algn="l"/>
                  </a:tabLst>
                </a:pPr>
                <a:r>
                  <a:rPr lang="kk-KZ" sz="4000" b="1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40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ru-RU" sz="40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sz="40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с</m:t>
                                </m:r>
                              </m:e>
                              <m:sup>
                                <m:r>
                                  <a:rPr lang="kk-KZ" sz="40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𝟑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ru-RU" sz="40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0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𝒅</m:t>
                                </m:r>
                              </m:e>
                              <m:sup>
                                <m:r>
                                  <a:rPr lang="kk-KZ" sz="40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kk-KZ" sz="40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kk-KZ" sz="4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4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kk-KZ" sz="4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4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4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𝒄</m:t>
                        </m:r>
                      </m:e>
                      <m:sup>
                        <m:r>
                          <a:rPr lang="kk-KZ" sz="4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kk-KZ" sz="4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d>
                          <m:dPr>
                            <m:ctrlPr>
                              <a:rPr lang="ru-RU" sz="40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kk-KZ" sz="40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kk-KZ" sz="40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e>
                        </m:d>
                      </m:sup>
                    </m:sSup>
                    <m:r>
                      <a:rPr lang="kk-KZ" sz="4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ru-RU" sz="4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4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𝒅</m:t>
                        </m:r>
                      </m:e>
                      <m:sup>
                        <m:d>
                          <m:dPr>
                            <m:ctrlPr>
                              <a:rPr lang="ru-RU" sz="40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kk-KZ" sz="40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kk-KZ" sz="40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e>
                        </m:d>
                        <m:r>
                          <a:rPr lang="kk-KZ" sz="4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d>
                          <m:dPr>
                            <m:ctrlPr>
                              <a:rPr lang="ru-RU" sz="40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kk-KZ" sz="40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kk-KZ" sz="40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e>
                        </m:d>
                      </m:sup>
                    </m:sSup>
                    <m:r>
                      <a:rPr lang="kk-KZ" sz="4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4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AE" sz="4000" b="1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kk-KZ" sz="4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𝒄</m:t>
                        </m:r>
                      </m:e>
                      <m:sup>
                        <m:r>
                          <a:rPr lang="kk-KZ" sz="4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4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𝟗</m:t>
                        </m:r>
                      </m:sup>
                    </m:sSup>
                    <m:r>
                      <a:rPr lang="kk-KZ" sz="4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ru-RU" sz="4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4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𝒅</m:t>
                        </m:r>
                      </m:e>
                      <m:sup>
                        <m:r>
                          <a:rPr lang="kk-KZ" sz="4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𝟔</m:t>
                        </m:r>
                      </m:sup>
                    </m:sSup>
                  </m:oMath>
                </a14:m>
                <a:endParaRPr lang="ru-RU" sz="4000" b="1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1000"/>
                  </a:spcAft>
                  <a:tabLst>
                    <a:tab pos="685800" algn="l"/>
                  </a:tabLst>
                </a:pPr>
                <a:endParaRPr lang="ru-RU" sz="4000" b="1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1000"/>
                  </a:spcAft>
                  <a:tabLst>
                    <a:tab pos="685800" algn="l"/>
                  </a:tabLs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ru-RU" b="1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9680" y="2214487"/>
                <a:ext cx="8368145" cy="38768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1137656" y="1485306"/>
            <a:ext cx="7792518" cy="5377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685800" algn="l"/>
              </a:tabLst>
            </a:pPr>
            <a:r>
              <a:rPr lang="ru-RU" sz="2800" b="1" dirty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</a:t>
            </a:r>
            <a:r>
              <a:rPr lang="kk-KZ" sz="2800" b="1" dirty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әрежені көбейтінді түріне келтіріңдер:</a:t>
            </a:r>
            <a:endParaRPr lang="ru-RU" sz="1600" dirty="0">
              <a:solidFill>
                <a:srgbClr val="5935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11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484860" y="647505"/>
            <a:ext cx="29177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endParaRPr lang="ru-RU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502555" y="2227550"/>
                <a:ext cx="8368145" cy="29601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  <a:tabLst>
                    <a:tab pos="685800" algn="l"/>
                  </a:tabLst>
                </a:pPr>
                <a:r>
                  <a:rPr lang="kk-KZ" sz="36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36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ru-RU" sz="36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f>
                                  <m:fPr>
                                    <m:ctrlPr>
                                      <a:rPr lang="ru-RU" sz="3600" b="1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3600" b="1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ru-RU" sz="3600" b="1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  <m:r>
                                  <a:rPr lang="ru-RU" sz="36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𝒎</m:t>
                                </m:r>
                              </m:e>
                              <m:sup>
                                <m:r>
                                  <a:rPr lang="kk-KZ" sz="36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kk-KZ" sz="36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𝟑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ru-RU" sz="36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36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e>
                              <m:sup>
                                <m:r>
                                  <a:rPr lang="kk-KZ" sz="36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kk-KZ" sz="36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kk-KZ" sz="36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kk-KZ" sz="36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6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36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ru-RU" sz="36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kk-KZ" sz="36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kk-KZ" sz="36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kk-KZ" sz="36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sSup>
                      <m:sSupPr>
                        <m:ctrlPr>
                          <a:rPr lang="ru-RU" sz="36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36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</m:e>
                      <m:sup>
                        <m:r>
                          <a:rPr lang="kk-KZ" sz="36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36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kk-KZ" sz="36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kk-KZ" sz="36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kk-KZ" sz="36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ru-RU" sz="36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36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e>
                      <m:sup>
                        <m:d>
                          <m:dPr>
                            <m:ctrlPr>
                              <a:rPr lang="ru-RU" sz="36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kk-KZ" sz="36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kk-KZ" sz="36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e>
                        </m:d>
                        <m:r>
                          <a:rPr lang="kk-KZ" sz="36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kk-KZ" sz="36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kk-KZ" sz="36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endParaRPr lang="en-AE" sz="3600" b="1" i="1" dirty="0" smtClean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  <a:tabLst>
                    <a:tab pos="685800" algn="l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E" sz="36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6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kk-KZ" sz="36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kk-KZ" sz="36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𝟖</m:t>
                          </m:r>
                        </m:den>
                      </m:f>
                      <m:sSup>
                        <m:sSupPr>
                          <m:ctrlPr>
                            <a:rPr lang="ru-RU" sz="36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kk-KZ" sz="36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𝒎</m:t>
                          </m:r>
                        </m:e>
                        <m:sup>
                          <m:r>
                            <a:rPr lang="kk-KZ" sz="36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kk-KZ" sz="36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𝟗</m:t>
                          </m:r>
                        </m:sup>
                      </m:sSup>
                      <m:r>
                        <a:rPr lang="kk-KZ" sz="36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ru-RU" sz="36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kk-KZ" sz="36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𝒏</m:t>
                          </m:r>
                        </m:e>
                        <m:sup>
                          <m:r>
                            <a:rPr lang="kk-KZ" sz="36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kk-KZ" sz="36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𝟔</m:t>
                          </m:r>
                        </m:sup>
                      </m:sSup>
                    </m:oMath>
                  </m:oMathPara>
                </a14:m>
                <a:endParaRPr lang="ru-RU" sz="3600" b="1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  <a:tabLst>
                    <a:tab pos="685800" algn="l"/>
                  </a:tabLst>
                </a:pPr>
                <a:r>
                  <a:rPr lang="en-US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ru-RU" sz="1600" b="1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2555" y="2227550"/>
                <a:ext cx="8368145" cy="296010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2047494" y="1491837"/>
            <a:ext cx="7792518" cy="5377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685800" algn="l"/>
              </a:tabLst>
            </a:pPr>
            <a:r>
              <a:rPr lang="ru-RU" sz="2800" b="1" dirty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</a:t>
            </a:r>
            <a:r>
              <a:rPr lang="kk-KZ" sz="2800" b="1" dirty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әрежені көбейтінді түріне келтіріңдер:</a:t>
            </a:r>
            <a:endParaRPr lang="ru-RU" sz="1600" dirty="0">
              <a:solidFill>
                <a:srgbClr val="5935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71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484860" y="647505"/>
            <a:ext cx="29177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endParaRPr lang="ru-RU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533236" y="2271752"/>
                <a:ext cx="8368145" cy="27303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  <a:tabLst>
                    <a:tab pos="685800" algn="l"/>
                  </a:tabLst>
                </a:pPr>
                <a:r>
                  <a:rPr lang="kk-KZ" sz="3600" b="1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 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36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kk-KZ" sz="36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  <m:r>
                              <a:rPr lang="kk-KZ" sz="36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kk-KZ" sz="36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𝟕𝟓</m:t>
                            </m:r>
                            <m:sSup>
                              <m:sSupPr>
                                <m:ctrlPr>
                                  <a:rPr lang="ru-RU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𝒑</m:t>
                                </m:r>
                              </m:e>
                              <m:sup>
                                <m:r>
                                  <a:rPr lang="kk-KZ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𝟑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ru-RU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𝒒</m:t>
                                </m:r>
                              </m:e>
                              <m:sup>
                                <m:r>
                                  <a:rPr lang="kk-KZ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kk-KZ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kk-KZ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kk-KZ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36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ru-RU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kk-KZ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𝟑</m:t>
                                </m:r>
                              </m:num>
                              <m:den>
                                <m:r>
                                  <a:rPr lang="kk-KZ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𝟒</m:t>
                                </m:r>
                              </m:den>
                            </m:f>
                            <m:sSup>
                              <m:sSupPr>
                                <m:ctrlPr>
                                  <a:rPr lang="ru-RU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𝒑</m:t>
                                </m:r>
                              </m:e>
                              <m:sup>
                                <m:r>
                                  <a:rPr lang="kk-KZ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𝟑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ru-RU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𝒒</m:t>
                                </m:r>
                              </m:e>
                              <m:sup>
                                <m:r>
                                  <a:rPr lang="kk-KZ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kk-KZ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kk-KZ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kk-KZ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AE" sz="36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d>
                          <m:dPr>
                            <m:ctrlPr>
                              <a:rPr lang="ru-RU" sz="36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ru-RU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kk-KZ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𝟑</m:t>
                                </m:r>
                              </m:num>
                              <m:den>
                                <m:r>
                                  <a:rPr lang="kk-KZ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𝟒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kk-KZ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𝒑</m:t>
                        </m:r>
                      </m:e>
                      <m:sup>
                        <m:r>
                          <a:rPr lang="kk-KZ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𝟔</m:t>
                        </m:r>
                      </m:sup>
                    </m:sSup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𝒒</m:t>
                        </m:r>
                      </m:e>
                      <m:sup>
                        <m:r>
                          <a:rPr lang="kk-KZ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kk-KZ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𝟗</m:t>
                        </m:r>
                      </m:num>
                      <m:den>
                        <m:r>
                          <a:rPr lang="kk-KZ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𝟏𝟔</m:t>
                        </m:r>
                      </m:den>
                    </m:f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𝒑</m:t>
                        </m:r>
                      </m:e>
                      <m:sup>
                        <m:r>
                          <a:rPr lang="kk-KZ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𝟔</m:t>
                        </m:r>
                      </m:sup>
                    </m:sSup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𝒒</m:t>
                        </m:r>
                      </m:e>
                      <m:sup>
                        <m:r>
                          <a:rPr lang="kk-KZ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ru-RU" sz="3600" b="1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  <a:tabLst>
                    <a:tab pos="685800" algn="l"/>
                  </a:tabLst>
                </a:pPr>
                <a:r>
                  <a:rPr lang="en-US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ru-RU" sz="1600" b="1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3236" y="2271752"/>
                <a:ext cx="8368145" cy="27303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1308397" y="1513938"/>
            <a:ext cx="7792518" cy="5377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685800" algn="l"/>
              </a:tabLst>
            </a:pPr>
            <a:r>
              <a:rPr lang="ru-RU" sz="2800" b="1" dirty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</a:t>
            </a:r>
            <a:r>
              <a:rPr lang="kk-KZ" sz="2800" b="1" dirty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әрежені көбейтінді түріне келтіріңдер:</a:t>
            </a:r>
            <a:endParaRPr lang="ru-RU" sz="1600" dirty="0">
              <a:solidFill>
                <a:srgbClr val="5935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91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805591" y="660747"/>
            <a:ext cx="29177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endParaRPr lang="ru-RU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677358" y="1785462"/>
                <a:ext cx="10765705" cy="39739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8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8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28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sz="2800" b="1" i="1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  <m:r>
                                    <a:rPr lang="ru-RU" sz="2800" b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ru-RU" sz="2800" b="1" i="1">
                                      <a:latin typeface="Cambria Math" panose="02040503050406030204" pitchFamily="18" charset="0"/>
                                    </a:rPr>
                                    <m:t>𝟐𝟓</m:t>
                                  </m:r>
                                  <m:r>
                                    <a:rPr lang="ru-RU" sz="2800" b="1" i="1"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</m:e>
                                <m:sup>
                                  <m:r>
                                    <a:rPr lang="ru-RU" sz="2800" b="1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ru-RU" sz="2800" b="1" i="0"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ru-RU" sz="28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sz="2800" b="1" i="1"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  <m:sup>
                                  <m:r>
                                    <a:rPr lang="ru-RU" sz="2800" b="1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ru-RU" sz="2800" b="1" i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ru-RU" sz="2800" b="1" i="0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ru-RU" sz="28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8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28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ru-RU" sz="28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ru-RU" sz="2800" b="1" i="1">
                                          <a:latin typeface="Cambria Math" panose="02040503050406030204" pitchFamily="18" charset="0"/>
                                        </a:rPr>
                                        <m:t>𝒂</m:t>
                                      </m:r>
                                    </m:e>
                                    <m:sup>
                                      <m:r>
                                        <a:rPr lang="ru-RU" sz="2800" b="1" i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ru-RU" sz="2800" b="1" i="0">
                                          <a:latin typeface="Cambria Math" panose="02040503050406030204" pitchFamily="18" charset="0"/>
                                        </a:rPr>
                                        <m:t>𝟒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ru-RU" sz="2800" b="1" i="0"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  <m:sSup>
                                    <m:sSupPr>
                                      <m:ctrlPr>
                                        <a:rPr lang="ru-RU" sz="28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ru-RU" sz="2800" b="1" i="1">
                                          <a:latin typeface="Cambria Math" panose="02040503050406030204" pitchFamily="18" charset="0"/>
                                        </a:rPr>
                                        <m:t>𝒚</m:t>
                                      </m:r>
                                    </m:e>
                                    <m:sup>
                                      <m:r>
                                        <a:rPr lang="ru-RU" sz="2800" b="1" i="0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ru-RU" sz="2800" b="1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8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8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u-RU" sz="2800" b="1" i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ru-RU" sz="2800" b="1" i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ru-RU" sz="2800" b="1" i="0">
                                  <a:latin typeface="Cambria Math" panose="02040503050406030204" pitchFamily="18" charset="0"/>
                                </a:rPr>
                                <m:t>𝟐𝟓</m:t>
                              </m:r>
                            </m:e>
                          </m:d>
                        </m:e>
                        <m:sup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sSup>
                        <m:sSupPr>
                          <m:ctrlPr>
                            <a:rPr lang="ru-RU" sz="28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28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sSup>
                        <m:sSupPr>
                          <m:ctrlPr>
                            <a:rPr lang="ru-RU" sz="28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2800" b="1" i="1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ru-RU" sz="2800" b="1" i="0"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ru-RU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8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800" b="1" i="1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ru-RU" sz="2800" b="1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ru-RU" sz="2800" b="1" i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ru-RU" sz="2800" b="1" i="0"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d>
                                <m:dPr>
                                  <m:ctrlPr>
                                    <a:rPr lang="ru-RU" sz="28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u-RU" sz="2800" b="1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ru-RU" sz="2800" b="1" i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e>
                              </m:d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ru-RU" sz="28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800" b="1" i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  <m:sup>
                              <m:r>
                                <a:rPr lang="ru-RU" sz="2800" b="1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ru-RU" sz="2800" b="1" i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  <m:sSup>
                            <m:sSupPr>
                              <m:ctrlPr>
                                <a:rPr lang="ru-RU" sz="28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800" b="1" i="1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p>
                              <m:r>
                                <a:rPr lang="ru-RU" sz="2800" b="1" i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ru-RU" sz="2800" b="1" i="0"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d>
                                <m:dPr>
                                  <m:ctrlPr>
                                    <a:rPr lang="ru-RU" sz="28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u-RU" sz="2800" b="1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ru-RU" sz="2800" b="1" i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e>
                              </m:d>
                            </m:sup>
                          </m:sSup>
                        </m:den>
                      </m:f>
                      <m:r>
                        <a:rPr lang="ru-RU" sz="2800" b="1" i="0">
                          <a:latin typeface="Cambria Math" panose="02040503050406030204" pitchFamily="18" charset="0"/>
                        </a:rPr>
                        <m:t>==</m:t>
                      </m:r>
                      <m:sSup>
                        <m:sSupPr>
                          <m:ctrlPr>
                            <a:rPr lang="ru-RU" sz="28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8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28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2800" b="1" i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ru-RU" sz="2800" b="1" i="0"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ru-RU" sz="2800" b="1" i="0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ru-RU" sz="28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28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  <m:r>
                        <a:rPr lang="ru-RU" sz="2800" b="1" i="0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ru-RU" sz="28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2800" b="1" i="1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  <m:r>
                        <a:rPr lang="ru-RU" sz="2800" b="1" i="0"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ru-RU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8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800" b="1" i="1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ru-RU" sz="2800" b="1" i="0">
                                  <a:latin typeface="Cambria Math" panose="02040503050406030204" pitchFamily="18" charset="0"/>
                                </a:rPr>
                                <m:t>𝟏𝟐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ru-RU" sz="28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800" b="1" i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  <m:sup>
                              <m:r>
                                <a:rPr lang="ru-RU" sz="2800" b="1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ru-RU" sz="2800" b="1" i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ru-RU" sz="28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800" b="1" i="1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p>
                              <m:r>
                                <a:rPr lang="ru-RU" sz="2800" b="1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ru-RU" sz="2800" b="1" i="0"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sup>
                          </m:sSup>
                        </m:den>
                      </m:f>
                      <m:r>
                        <a:rPr lang="ru-RU" sz="2800" b="1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8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  <m:sup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ru-RU" sz="2800" b="1" i="0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ru-RU" sz="28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28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  <m:r>
                        <a:rPr lang="ru-RU" sz="2800" b="1" i="0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ru-RU" sz="28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2800" b="1" i="1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  <m:r>
                        <a:rPr lang="ru-RU" sz="2800" b="1" i="0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ru-RU" sz="28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  <m:sup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sSup>
                        <m:sSupPr>
                          <m:ctrlPr>
                            <a:rPr lang="ru-RU" sz="28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28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𝟏𝟐</m:t>
                          </m:r>
                        </m:sup>
                      </m:sSup>
                      <m:sSup>
                        <m:sSupPr>
                          <m:ctrlPr>
                            <a:rPr lang="ru-RU" sz="28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2800" b="1" i="1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  <m:r>
                        <a:rPr lang="ru-RU" sz="2800" b="1" i="0">
                          <a:latin typeface="Cambria Math" panose="02040503050406030204" pitchFamily="18" charset="0"/>
                        </a:rPr>
                        <m:t>==</m:t>
                      </m:r>
                      <m:sSup>
                        <m:sSupPr>
                          <m:ctrlPr>
                            <a:rPr lang="ru-RU" sz="28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  <m:sup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sSup>
                        <m:sSupPr>
                          <m:ctrlPr>
                            <a:rPr lang="ru-RU" sz="28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28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𝟏𝟐</m:t>
                          </m:r>
                        </m:sup>
                      </m:sSup>
                      <m:sSup>
                        <m:sSupPr>
                          <m:ctrlPr>
                            <a:rPr lang="ru-RU" sz="28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2800" b="1" i="1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  <m:r>
                        <a:rPr lang="ru-RU" sz="2800" b="1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800" b="1" i="0">
                          <a:latin typeface="Cambria Math" panose="02040503050406030204" pitchFamily="18" charset="0"/>
                        </a:rPr>
                        <m:t>𝟒</m:t>
                      </m:r>
                      <m:sSup>
                        <m:sSupPr>
                          <m:ctrlPr>
                            <a:rPr lang="ru-RU" sz="28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28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sSup>
                        <m:sSupPr>
                          <m:ctrlPr>
                            <a:rPr lang="ru-RU" sz="28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2800" b="1" i="1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𝟎</m:t>
                          </m:r>
                        </m:sup>
                      </m:sSup>
                      <m:r>
                        <a:rPr lang="ru-RU" sz="2800" b="1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8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ru-RU" sz="28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358" y="1785462"/>
                <a:ext cx="10765705" cy="39739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1860499" y="1345115"/>
            <a:ext cx="5884944" cy="6013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685800" algn="l"/>
              </a:tabLst>
            </a:pPr>
            <a:r>
              <a:rPr lang="kk-KZ" sz="3200" b="1" dirty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Өрнекті </a:t>
            </a:r>
            <a:r>
              <a:rPr lang="kk-KZ" sz="3200" b="1" dirty="0" smtClean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ықшамдаңыздар: </a:t>
            </a:r>
            <a:endParaRPr lang="ru-RU" sz="2800" dirty="0">
              <a:solidFill>
                <a:srgbClr val="593593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30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6275" y="2321576"/>
            <a:ext cx="9348123" cy="3164824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341745" y="1295509"/>
            <a:ext cx="105386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kk-KZ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БҮТІН КӨРСЕТКІШТІ </a:t>
            </a:r>
            <a:r>
              <a:rPr lang="kk-KZ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ДӘРЕЖЕНІҢ  </a:t>
            </a:r>
            <a:r>
              <a:rPr lang="kk-KZ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ҚАСИЕТТЕРІ</a:t>
            </a:r>
            <a:endParaRPr lang="kk-KZ" sz="5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</p:txBody>
      </p:sp>
    </p:spTree>
    <p:extLst>
      <p:ext uri="{BB962C8B-B14F-4D97-AF65-F5344CB8AC3E}">
        <p14:creationId xmlns:p14="http://schemas.microsoft.com/office/powerpoint/2010/main" val="2262021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/>
          <p:cNvSpPr/>
          <p:nvPr/>
        </p:nvSpPr>
        <p:spPr>
          <a:xfrm>
            <a:off x="2341417" y="1358866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5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15544" y="2858086"/>
            <a:ext cx="87342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kk-K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алгебралық өрнектерді ықшамдауда дәрежелердің қасиеттерін </a:t>
            </a:r>
            <a:r>
              <a:rPr lang="kk-KZ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қолдандыңыздар </a:t>
            </a:r>
            <a:endParaRPr lang="ru-RU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244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84398" y="1297627"/>
            <a:ext cx="767400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kk-KZ" sz="6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ҚҰРАМЫНДА </a:t>
            </a:r>
            <a:endParaRPr lang="en-AE" sz="6000" b="1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  <a:p>
            <a:pPr algn="ctr">
              <a:buClr>
                <a:schemeClr val="dk1"/>
              </a:buClr>
              <a:buSzPts val="1100"/>
            </a:pPr>
            <a:r>
              <a:rPr lang="kk-KZ" sz="6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ДӘРЕЖЕСІ БАР</a:t>
            </a:r>
            <a:r>
              <a:rPr lang="en-AE" sz="6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 </a:t>
            </a:r>
            <a:r>
              <a:rPr lang="kk-KZ" sz="6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ӨРНЕКТЕРДІ </a:t>
            </a:r>
            <a:endParaRPr lang="en-AE" sz="6000" b="1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  <a:p>
            <a:pPr algn="ctr">
              <a:buClr>
                <a:schemeClr val="dk1"/>
              </a:buClr>
              <a:buSzPts val="1100"/>
            </a:pPr>
            <a:r>
              <a:rPr lang="kk-KZ" sz="6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ТҮРЛЕНДІРУ</a:t>
            </a:r>
            <a:endParaRPr lang="kk-KZ" sz="138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</p:txBody>
      </p:sp>
    </p:spTree>
    <p:extLst>
      <p:ext uri="{BB962C8B-B14F-4D97-AF65-F5344CB8AC3E}">
        <p14:creationId xmlns:p14="http://schemas.microsoft.com/office/powerpoint/2010/main" val="146485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Title 14"/>
          <p:cNvSpPr>
            <a:spLocks noGrp="1"/>
          </p:cNvSpPr>
          <p:nvPr>
            <p:ph type="ctrTitle"/>
          </p:nvPr>
        </p:nvSpPr>
        <p:spPr>
          <a:xfrm>
            <a:off x="2109524" y="1430467"/>
            <a:ext cx="5922913" cy="810247"/>
          </a:xfrm>
        </p:spPr>
        <p:txBody>
          <a:bodyPr/>
          <a:lstStyle/>
          <a:p>
            <a:pPr eaLnBrk="1" hangingPunct="1"/>
            <a:r>
              <a:rPr lang="kk-KZ" altLang="ru-RU" sz="3600" dirty="0" smtClean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БҮГІНГІ САБАҚТА</a:t>
            </a:r>
            <a:r>
              <a:rPr lang="ru-RU" altLang="ru-RU" sz="3600" dirty="0" smtClean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ID" altLang="ru-RU" sz="3600" dirty="0" smtClean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50230" y="2335572"/>
            <a:ext cx="8734296" cy="1596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kk-K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алгебралық өрнектерді ықшамдауда дәрежелердің қасиеттерін </a:t>
            </a:r>
            <a:r>
              <a:rPr lang="kk-KZ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қолданасыз </a:t>
            </a:r>
            <a:endParaRPr lang="ru-RU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99514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172" y="1819714"/>
            <a:ext cx="10791917" cy="3653623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774172" y="992028"/>
            <a:ext cx="105386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kk-KZ" sz="2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БҮТІН КӨРСЕТКІШТІ </a:t>
            </a:r>
            <a:r>
              <a:rPr lang="kk-KZ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ДӘРЕЖЕНІҢ  </a:t>
            </a:r>
            <a:r>
              <a:rPr lang="kk-KZ" sz="2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ҚАСИЕТТЕРІ</a:t>
            </a:r>
            <a:endParaRPr lang="kk-KZ" sz="6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</p:txBody>
      </p:sp>
    </p:spTree>
    <p:extLst>
      <p:ext uri="{BB962C8B-B14F-4D97-AF65-F5344CB8AC3E}">
        <p14:creationId xmlns:p14="http://schemas.microsoft.com/office/powerpoint/2010/main" val="4047208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484860" y="647505"/>
            <a:ext cx="29177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endParaRPr lang="ru-RU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689032" y="1622243"/>
                <a:ext cx="10806282" cy="42024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2860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2800" b="1" dirty="0" smtClean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Теріс көрсеткішті дәрежені бөлшекпен алмастырыңыз:</a:t>
                </a:r>
                <a:endParaRPr lang="ru-RU" sz="2800" dirty="0">
                  <a:solidFill>
                    <a:srgbClr val="593593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228600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3200" b="1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kk-KZ" sz="3200" b="1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 </m:t>
                        </m:r>
                        <m:r>
                          <a:rPr lang="en-US" sz="32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</m:e>
                      <m:sup>
                        <m:r>
                          <a:rPr lang="kk-KZ" sz="32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32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sup>
                    </m:sSup>
                    <m:r>
                      <a:rPr lang="kk-KZ" sz="32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32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2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32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32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𝒎</m:t>
                            </m:r>
                          </m:e>
                          <m:sup>
                            <m:r>
                              <a:rPr lang="kk-KZ" sz="32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𝟓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3200" b="1" dirty="0" smtClean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;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3200" b="1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kk-KZ" sz="3200" b="1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  </m:t>
                        </m:r>
                        <m:r>
                          <a:rPr lang="en-US" sz="32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32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32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p>
                    </m:sSup>
                    <m:r>
                      <a:rPr lang="en-US" sz="32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32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</m:den>
                    </m:f>
                  </m:oMath>
                </a14:m>
                <a:endParaRPr lang="ru-RU" sz="3200" b="1" dirty="0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228600">
                  <a:lnSpc>
                    <a:spcPct val="115000"/>
                  </a:lnSpc>
                  <a:spcAft>
                    <a:spcPts val="1000"/>
                  </a:spcAft>
                </a:pPr>
                <a:endParaRPr lang="kk-KZ" sz="2800" b="1" dirty="0" smtClean="0">
                  <a:solidFill>
                    <a:srgbClr val="593593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22860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2800" b="1" dirty="0" smtClean="0">
                    <a:solidFill>
                      <a:srgbClr val="593593"/>
                    </a:solidFill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Бөлшекті </a:t>
                </a:r>
                <a:r>
                  <a:rPr lang="kk-KZ" sz="2800" b="1" dirty="0">
                    <a:solidFill>
                      <a:srgbClr val="593593"/>
                    </a:solidFill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теріс көрсеткішті дәрежемен </a:t>
                </a:r>
                <a:r>
                  <a:rPr lang="kk-KZ" sz="2800" b="1" dirty="0" smtClean="0">
                    <a:solidFill>
                      <a:srgbClr val="593593"/>
                    </a:solidFill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алмастырыңыз:</a:t>
                </a:r>
                <a:endParaRPr lang="ru-RU" sz="2800" dirty="0" smtClean="0">
                  <a:solidFill>
                    <a:srgbClr val="593593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228600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kk-KZ" sz="3200" b="1" i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𝟏</m:t>
                      </m:r>
                      <m:r>
                        <a:rPr lang="kk-KZ" sz="3200" b="1" i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 </m:t>
                      </m:r>
                      <m:f>
                        <m:fPr>
                          <m:ctrlPr>
                            <a:rPr lang="ru-RU" sz="32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32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ru-RU" sz="32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𝒄</m:t>
                              </m:r>
                            </m:e>
                            <m:sup>
                              <m:r>
                                <a:rPr lang="en-US" sz="32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𝟕</m:t>
                              </m:r>
                            </m:sup>
                          </m:sSup>
                        </m:den>
                      </m:f>
                      <m:r>
                        <a:rPr lang="en-US" sz="32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32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32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en-US" sz="32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32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𝟕</m:t>
                          </m:r>
                        </m:sup>
                      </m:sSup>
                      <m:r>
                        <a:rPr lang="kk-KZ" sz="3200" b="0" i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    </m:t>
                      </m:r>
                      <m:r>
                        <a:rPr lang="kk-KZ" sz="3200" b="1" i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kk-KZ" sz="3200" b="1" i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  <m:r>
                        <a:rPr lang="kk-KZ" sz="3200" b="0" i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</m:t>
                      </m:r>
                      <m:f>
                        <m:fPr>
                          <m:ctrlPr>
                            <a:rPr lang="ru-RU" sz="32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32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ru-RU" sz="32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kk-KZ" sz="3200" b="1" i="1" smtClean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𝒂𝒃</m:t>
                              </m:r>
                              <m:r>
                                <a:rPr lang="kk-KZ" sz="3200" b="1" i="1" smtClean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32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𝟕</m:t>
                              </m:r>
                            </m:sup>
                          </m:sSup>
                        </m:den>
                      </m:f>
                      <m:r>
                        <a:rPr lang="en-US" sz="32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32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sz="3200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𝒂𝒃</m:t>
                          </m:r>
                          <m:r>
                            <a:rPr lang="en-US" sz="3200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2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32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𝟕</m:t>
                          </m:r>
                        </m:sup>
                      </m:sSup>
                    </m:oMath>
                  </m:oMathPara>
                </a14:m>
                <a:endParaRPr lang="ru-RU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032" y="1622243"/>
                <a:ext cx="10806282" cy="4202497"/>
              </a:xfrm>
              <a:prstGeom prst="rect">
                <a:avLst/>
              </a:prstGeom>
              <a:blipFill>
                <a:blip r:embed="rId2"/>
                <a:stretch>
                  <a:fillRect t="-1159" r="-8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110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318472" y="1787175"/>
                <a:ext cx="6096000" cy="397980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514350" indent="-514350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rabi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40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ru-RU" sz="40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sz="4000" b="1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𝟑𝐚</m:t>
                                </m:r>
                              </m:e>
                              <m:sup>
                                <m:r>
                                  <a:rPr lang="kk-KZ" sz="4000" b="1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kk-KZ" sz="40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kk-KZ" sz="4000" b="1" i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40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40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𝟐𝟕𝐚</m:t>
                        </m:r>
                      </m:e>
                      <m:sup>
                        <m:r>
                          <a:rPr lang="kk-KZ" sz="40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𝟔</m:t>
                        </m:r>
                      </m:sup>
                    </m:sSup>
                  </m:oMath>
                </a14:m>
                <a:r>
                  <a:rPr lang="kk-KZ" sz="40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   </a:t>
                </a:r>
                <a:endParaRPr lang="en-US" sz="4000" b="1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marL="514350" indent="-514350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rabicParenR"/>
                </a:pPr>
                <a:r>
                  <a:rPr lang="kk-KZ" sz="4000" b="1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( y</a:t>
                </a:r>
                <a:r>
                  <a:rPr lang="kk-KZ" sz="4000" b="1" baseline="300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4</a:t>
                </a:r>
                <a:r>
                  <a:rPr lang="kk-KZ" sz="4000" b="1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</a:t>
                </a:r>
                <a:r>
                  <a:rPr lang="kk-KZ" sz="4000" b="1" baseline="300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en-US" sz="4000" b="1" baseline="300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4000" b="1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en-US" sz="4000" b="1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4000" b="1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y</a:t>
                </a:r>
                <a:r>
                  <a:rPr lang="kk-KZ" sz="4000" b="1" baseline="300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12</a:t>
                </a:r>
                <a:endParaRPr lang="en-US" sz="40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marL="514350" indent="-514350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rabi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40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kk-KZ" sz="4000" b="1" i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  <m:sSup>
                              <m:sSupPr>
                                <m:ctrlPr>
                                  <a:rPr lang="ru-RU" sz="40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sz="4000" b="1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𝐱</m:t>
                                </m:r>
                              </m:e>
                              <m:sup>
                                <m:r>
                                  <a:rPr lang="kk-KZ" sz="4000" b="1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𝟑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kk-KZ" sz="40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kk-KZ" sz="4000" b="1" i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40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40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𝟖𝐱</m:t>
                        </m:r>
                      </m:e>
                      <m:sup>
                        <m:r>
                          <a:rPr lang="kk-KZ" sz="40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𝟗</m:t>
                        </m:r>
                      </m:sup>
                    </m:sSup>
                  </m:oMath>
                </a14:m>
                <a:endParaRPr lang="kk-KZ" sz="4000" b="1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marL="514350" indent="-514350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rabi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40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ru-RU" sz="40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000" b="1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en-US" sz="4000" b="1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𝟐𝐱</m:t>
                                </m:r>
                              </m:e>
                              <m:sup>
                                <m:r>
                                  <a:rPr lang="en-US" sz="4000" b="1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𝟒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ru-RU" sz="40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000" b="1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𝐲</m:t>
                                </m:r>
                              </m:e>
                              <m:sup>
                                <m:r>
                                  <a:rPr lang="en-US" sz="4000" b="1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40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40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0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  <m:r>
                          <a:rPr lang="en-US" sz="4000" b="1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𝐱</m:t>
                        </m:r>
                      </m:e>
                      <m:sup>
                        <m:r>
                          <a:rPr lang="en-US" sz="40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𝟖</m:t>
                        </m:r>
                      </m:sup>
                    </m:sSup>
                    <m:sSup>
                      <m:sSupPr>
                        <m:ctrlPr>
                          <a:rPr lang="ru-RU" sz="40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𝐲</m:t>
                        </m:r>
                      </m:e>
                      <m:sup>
                        <m:r>
                          <a:rPr lang="en-US" sz="40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sup>
                    </m:sSup>
                  </m:oMath>
                </a14:m>
                <a:endParaRPr lang="en-US" sz="4000" b="1" dirty="0" smtClean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8472" y="1787175"/>
                <a:ext cx="6096000" cy="3979807"/>
              </a:xfrm>
              <a:prstGeom prst="rect">
                <a:avLst/>
              </a:prstGeom>
              <a:blipFill>
                <a:blip r:embed="rId2"/>
                <a:stretch>
                  <a:fillRect l="-31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1584525" y="1336137"/>
            <a:ext cx="29851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Ықшамдаңыз:</a:t>
            </a:r>
            <a:r>
              <a:rPr lang="kk-KZ" sz="2800" dirty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2800" dirty="0">
              <a:solidFill>
                <a:srgbClr val="593593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69638" y="674274"/>
            <a:ext cx="29177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endParaRPr lang="ru-RU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56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584168" y="2033846"/>
                <a:ext cx="6109722" cy="31669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3600" b="1" dirty="0" smtClean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a</a:t>
                </a:r>
                <a:r>
                  <a:rPr lang="kk-KZ" sz="3600" b="1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)  </a:t>
                </a:r>
                <a14:m>
                  <m:oMath xmlns:m="http://schemas.openxmlformats.org/officeDocument/2006/math">
                    <m:r>
                      <a:rPr lang="kk-KZ" sz="3600" b="1" i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𝟏𝟔𝟗</m:t>
                    </m:r>
                    <m:r>
                      <a:rPr lang="kk-KZ" sz="3600" b="1" i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sSup>
                      <m:sSupPr>
                        <m:ctrlPr>
                          <a:rPr lang="ru-RU" sz="36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36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𝐱</m:t>
                        </m:r>
                      </m:e>
                      <m:sup>
                        <m:r>
                          <a:rPr lang="kk-KZ" sz="36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𝟔</m:t>
                        </m:r>
                      </m:sup>
                    </m:sSup>
                    <m:r>
                      <a:rPr lang="kk-KZ" sz="3600" b="1" i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6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36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ru-RU" sz="36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sz="3600" b="1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𝟏𝟑𝐱</m:t>
                                </m:r>
                              </m:e>
                              <m:sup>
                                <m:r>
                                  <a:rPr lang="kk-KZ" sz="3600" b="1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𝟑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kk-KZ" sz="36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kk-KZ" sz="3600" b="1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 </a:t>
                </a:r>
                <a:endParaRPr lang="kk-KZ" sz="3600" b="1" dirty="0" smtClean="0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457200" indent="-457200">
                  <a:lnSpc>
                    <a:spcPct val="115000"/>
                  </a:lnSpc>
                  <a:spcAft>
                    <a:spcPts val="1000"/>
                  </a:spcAft>
                  <a:buAutoNum type="alphaLcParenR" startAt="2"/>
                </a:pPr>
                <a:r>
                  <a:rPr lang="ru-RU" sz="3600" b="1" dirty="0" smtClean="0">
                    <a:solidFill>
                      <a:srgbClr val="000000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6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𝟗</m:t>
                        </m:r>
                      </m:num>
                      <m:den>
                        <m:r>
                          <a:rPr lang="kk-KZ" sz="36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  <m:sSup>
                      <m:sSupPr>
                        <m:ctrlPr>
                          <a:rPr lang="ru-RU" sz="36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36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𝐦</m:t>
                        </m:r>
                      </m:e>
                      <m:sup>
                        <m:r>
                          <a:rPr lang="kk-KZ" sz="36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𝟔</m:t>
                        </m:r>
                      </m:sup>
                    </m:sSup>
                    <m:r>
                      <a:rPr lang="kk-KZ" sz="3600" b="1" i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6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36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ru-RU" sz="36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kk-KZ" sz="3600" b="1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𝟑</m:t>
                                </m:r>
                              </m:num>
                              <m:den>
                                <m:r>
                                  <a:rPr lang="kk-KZ" sz="3600" b="1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den>
                            </m:f>
                            <m:sSup>
                              <m:sSupPr>
                                <m:ctrlPr>
                                  <a:rPr lang="ru-RU" sz="36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sz="3600" b="1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𝐦</m:t>
                                </m:r>
                              </m:e>
                              <m:sup>
                                <m:r>
                                  <a:rPr lang="kk-KZ" sz="3600" b="1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𝟑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kk-KZ" sz="36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3600" b="1" dirty="0" smtClean="0">
                  <a:solidFill>
                    <a:srgbClr val="000000"/>
                  </a:solidFill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indent="-457200">
                  <a:lnSpc>
                    <a:spcPct val="115000"/>
                  </a:lnSpc>
                  <a:spcAft>
                    <a:spcPts val="1000"/>
                  </a:spcAft>
                  <a:buAutoNum type="alphaLcParenR" startAt="2"/>
                </a:pPr>
                <a:r>
                  <a:rPr lang="en-US" sz="3600" b="1" dirty="0" smtClean="0">
                    <a:solidFill>
                      <a:srgbClr val="000000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3600" b="1" dirty="0" smtClean="0">
                    <a:solidFill>
                      <a:srgbClr val="000000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600" b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𝟒𝐚</m:t>
                        </m:r>
                      </m:e>
                      <m:sup>
                        <m:r>
                          <a:rPr lang="en-US" sz="3600" b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𝟖</m:t>
                        </m:r>
                      </m:sup>
                    </m:sSup>
                    <m:sSup>
                      <m:sSupPr>
                        <m:ctrlPr>
                          <a:rPr lang="ru-RU" sz="36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600" b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𝐛</m:t>
                        </m:r>
                      </m:e>
                      <m:sup>
                        <m:r>
                          <a:rPr lang="en-US" sz="3600" b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sup>
                    </m:sSup>
                    <m:r>
                      <a:rPr lang="en-US" sz="3600" b="1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6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36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ru-RU" sz="36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3600" b="1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𝟐𝐚</m:t>
                                </m:r>
                              </m:e>
                              <m:sup>
                                <m:r>
                                  <a:rPr lang="kk-KZ" sz="3600" b="1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𝟒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ru-RU" sz="36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sz="3600" b="1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𝐛</m:t>
                                </m:r>
                              </m:e>
                              <m:sup>
                                <m:r>
                                  <a:rPr lang="kk-KZ" sz="3600" b="1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kk-KZ" sz="36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3600" b="1" dirty="0" smtClean="0">
                  <a:solidFill>
                    <a:srgbClr val="000000"/>
                  </a:solidFill>
                  <a:latin typeface="Tahoma" panose="020B060403050404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4168" y="2033846"/>
                <a:ext cx="6109722" cy="3166957"/>
              </a:xfrm>
              <a:prstGeom prst="rect">
                <a:avLst/>
              </a:prstGeom>
              <a:blipFill>
                <a:blip r:embed="rId2"/>
                <a:stretch>
                  <a:fillRect l="-3094" b="-23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1217563" y="1279429"/>
            <a:ext cx="7900312" cy="537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800" b="1" dirty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Бірмүшенің квадраты түріне  келтіріңіз.</a:t>
            </a:r>
            <a:endParaRPr lang="ru-RU" sz="2800" dirty="0">
              <a:solidFill>
                <a:srgbClr val="5935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8824" y="633098"/>
            <a:ext cx="29177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endParaRPr lang="ru-RU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77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484860" y="647505"/>
            <a:ext cx="29177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endParaRPr lang="ru-RU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2106458" y="1898514"/>
                <a:ext cx="7674589" cy="43481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685800">
                  <a:lnSpc>
                    <a:spcPct val="15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kk-KZ" sz="44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𝟏</m:t>
                      </m:r>
                      <m:r>
                        <a:rPr lang="kk-KZ" sz="44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   </m:t>
                      </m:r>
                      <m:sSup>
                        <m:sSupPr>
                          <m:ctrlPr>
                            <a:rPr lang="ru-RU" sz="4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kk-KZ" sz="4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𝟒</m:t>
                          </m:r>
                          <m:r>
                            <a:rPr lang="en-US" sz="4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kk-KZ" sz="4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kk-KZ" sz="4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𝟓</m:t>
                          </m:r>
                        </m:sup>
                      </m:sSup>
                      <m:r>
                        <a:rPr lang="kk-KZ" sz="4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kk-KZ" sz="4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𝟒</m:t>
                          </m:r>
                        </m:num>
                        <m:den>
                          <m:sSup>
                            <m:sSupPr>
                              <m:ctrlPr>
                                <a:rPr lang="ru-RU" sz="4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kk-KZ" sz="4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kk-KZ" sz="4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𝟓</m:t>
                              </m:r>
                            </m:sup>
                          </m:sSup>
                        </m:den>
                      </m:f>
                      <m:r>
                        <a:rPr lang="ru-RU" sz="4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   </m:t>
                      </m:r>
                    </m:oMath>
                  </m:oMathPara>
                </a14:m>
                <a:endParaRPr lang="ru-RU" sz="4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685800">
                  <a:lnSpc>
                    <a:spcPct val="15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kk-KZ" sz="44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kk-KZ" sz="44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   </m:t>
                      </m:r>
                      <m:sSup>
                        <m:sSupPr>
                          <m:ctrlPr>
                            <a:rPr lang="ru-RU" sz="4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  <m:r>
                            <a:rPr lang="en-US" sz="4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ru-RU" sz="4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4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ru-RU" sz="4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4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num>
                        <m:den>
                          <m:sSup>
                            <m:sSupPr>
                              <m:ctrlPr>
                                <a:rPr lang="ru-RU" sz="4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𝒚</m:t>
                              </m:r>
                            </m:e>
                            <m:sup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4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6458" y="1898514"/>
                <a:ext cx="7674589" cy="434817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1548844" y="1360803"/>
            <a:ext cx="7144905" cy="5377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kk-KZ" sz="2800" b="1" dirty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Өрнекті бөлшек түріне келтіріңдер:</a:t>
            </a:r>
            <a:endParaRPr lang="ru-RU" dirty="0">
              <a:solidFill>
                <a:srgbClr val="5935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42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484860" y="647505"/>
            <a:ext cx="29177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endParaRPr lang="ru-RU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015114" y="2243152"/>
                <a:ext cx="7632497" cy="30696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685800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6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kk-KZ" sz="3600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  <m:r>
                            <a:rPr lang="kk-KZ" sz="3600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 −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𝟖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𝒎</m:t>
                          </m:r>
                        </m:e>
                        <m:sup>
                          <m:r>
                            <a:rPr lang="en-US" sz="36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sSup>
                        <m:sSupPr>
                          <m:ctrlPr>
                            <a:rPr lang="ru-RU" sz="36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𝒏</m:t>
                          </m:r>
                        </m:e>
                        <m:sup>
                          <m:r>
                            <a:rPr lang="en-US" sz="36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sup>
                      </m:sSup>
                      <m:sSup>
                        <m:sSupPr>
                          <m:ctrlPr>
                            <a:rPr lang="ru-RU" sz="36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𝒑</m:t>
                          </m:r>
                        </m:e>
                        <m:sup>
                          <m:r>
                            <a:rPr lang="en-US" sz="36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sup>
                      </m:sSup>
                      <m:r>
                        <a:rPr lang="en-US" sz="36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</m:t>
                      </m:r>
                      <m:f>
                        <m:fPr>
                          <m:ctrlPr>
                            <a:rPr lang="ru-RU" sz="36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36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𝟖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𝒎</m:t>
                              </m:r>
                            </m:e>
                            <m:sup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ru-RU" sz="36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𝒏</m:t>
                              </m:r>
                            </m:e>
                            <m:sup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𝟑</m:t>
                              </m:r>
                            </m:sup>
                          </m:sSup>
                          <m:r>
                            <a:rPr lang="en-US" sz="36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𝒑</m:t>
                          </m:r>
                        </m:den>
                      </m:f>
                    </m:oMath>
                  </m:oMathPara>
                </a14:m>
                <a:endParaRPr lang="ru-RU" sz="36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685800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kk-KZ" sz="36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   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𝟓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sSup>
                        <m:sSupPr>
                          <m:ctrlPr>
                            <a:rPr lang="ru-RU" sz="36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36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𝒚</m:t>
                              </m:r>
                            </m:e>
                          </m:d>
                        </m:e>
                        <m:sup>
                          <m:r>
                            <a:rPr lang="en-US" sz="36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n-US" sz="36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6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36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𝟓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num>
                        <m:den>
                          <m:sSup>
                            <m:sSupPr>
                              <m:ctrlPr>
                                <a:rPr lang="ru-RU" sz="36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u-RU" sz="3600" b="1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𝒙</m:t>
                                  </m:r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𝒚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𝟒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36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114" y="2243152"/>
                <a:ext cx="7632497" cy="30696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1502706" y="1499638"/>
            <a:ext cx="7144905" cy="5377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kk-KZ" sz="2800" b="1" dirty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Өрнекті бөлшек түріне келтіріңдер:</a:t>
            </a:r>
            <a:endParaRPr lang="ru-RU" dirty="0">
              <a:solidFill>
                <a:srgbClr val="5935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48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olors 185">
      <a:dk1>
        <a:srgbClr val="3F3F3F"/>
      </a:dk1>
      <a:lt1>
        <a:sysClr val="window" lastClr="FFFFFF"/>
      </a:lt1>
      <a:dk2>
        <a:srgbClr val="3F3F3F"/>
      </a:dk2>
      <a:lt2>
        <a:srgbClr val="FFFFFF"/>
      </a:lt2>
      <a:accent1>
        <a:srgbClr val="593593"/>
      </a:accent1>
      <a:accent2>
        <a:srgbClr val="FFC118"/>
      </a:accent2>
      <a:accent3>
        <a:srgbClr val="FD9144"/>
      </a:accent3>
      <a:accent4>
        <a:srgbClr val="B22C9C"/>
      </a:accent4>
      <a:accent5>
        <a:srgbClr val="852075"/>
      </a:accent5>
      <a:accent6>
        <a:srgbClr val="F30D90"/>
      </a:accent6>
      <a:hlink>
        <a:srgbClr val="A05024"/>
      </a:hlink>
      <a:folHlink>
        <a:srgbClr val="FEC037"/>
      </a:folHlink>
    </a:clrScheme>
    <a:fontScheme name="Custom 83">
      <a:majorFont>
        <a:latin typeface="Roboto Condense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7044</TotalTime>
  <Words>101</Words>
  <Application>Microsoft Office PowerPoint</Application>
  <PresentationFormat>Широкоэкранный</PresentationFormat>
  <Paragraphs>60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5" baseType="lpstr">
      <vt:lpstr>Arial</vt:lpstr>
      <vt:lpstr>Calibri</vt:lpstr>
      <vt:lpstr>Cambria Math</vt:lpstr>
      <vt:lpstr>PT Sans Caption</vt:lpstr>
      <vt:lpstr>Roboto Condensed</vt:lpstr>
      <vt:lpstr>Source Sans Pro</vt:lpstr>
      <vt:lpstr>Tahoma</vt:lpstr>
      <vt:lpstr>Times New Roman</vt:lpstr>
      <vt:lpstr>Office Theme</vt:lpstr>
      <vt:lpstr>Презентация PowerPoint</vt:lpstr>
      <vt:lpstr>Презентация PowerPoint</vt:lpstr>
      <vt:lpstr>БҮГІНГІ САБАҚТА: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ICONIC</dc:title>
  <dc:creator>Musedsmh</dc:creator>
  <cp:lastModifiedBy>Huawei</cp:lastModifiedBy>
  <cp:revision>557</cp:revision>
  <dcterms:created xsi:type="dcterms:W3CDTF">2017-01-10T11:09:36Z</dcterms:created>
  <dcterms:modified xsi:type="dcterms:W3CDTF">2024-08-13T06:30:05Z</dcterms:modified>
</cp:coreProperties>
</file>