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292" r:id="rId4"/>
    <p:sldId id="296" r:id="rId5"/>
    <p:sldId id="285" r:id="rId6"/>
    <p:sldId id="295" r:id="rId7"/>
    <p:sldId id="286" r:id="rId8"/>
    <p:sldId id="287" r:id="rId9"/>
    <p:sldId id="288" r:id="rId10"/>
    <p:sldId id="293" r:id="rId11"/>
    <p:sldId id="297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7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81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=""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=""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=""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7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72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5.xml"/><Relationship Id="rId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7956"/>
    </mc:Choice>
    <mc:Fallback xmlns="">
      <p:transition spd="slow" advTm="795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244">
                <a:extLst>
                  <a:ext uri="{FF2B5EF4-FFF2-40B4-BE49-F238E27FC236}">
                    <a16:creationId xmlns="" xmlns:a16="http://schemas.microsoft.com/office/drawing/2014/main" id="{80874CFE-0AB4-4969-AFC6-C1D2911E7A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1509" y="720727"/>
                <a:ext cx="9829455" cy="11608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377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b="1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kk-KZ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Тапсырма 4 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</a:b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𝐱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формуласымен берілген. Функцияның мәні 12-ге тең болатын аргументтің мәнін табыңдар.</a:t>
                </a: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itle 244">
                <a:extLst>
                  <a:ext uri="{FF2B5EF4-FFF2-40B4-BE49-F238E27FC236}">
                    <a16:creationId xmlns:a16="http://schemas.microsoft.com/office/drawing/2014/main" id="{80874CFE-0AB4-4969-AFC6-C1D2911E7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09" y="720727"/>
                <a:ext cx="9829455" cy="1160859"/>
              </a:xfrm>
              <a:prstGeom prst="rect">
                <a:avLst/>
              </a:prstGeom>
              <a:blipFill>
                <a:blip r:embed="rId2"/>
                <a:stretch>
                  <a:fillRect l="-1303" t="-12565" r="-1613" b="-178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164E301-C65C-4BF1-8D72-CA872508FBBC}"/>
              </a:ext>
            </a:extLst>
          </p:cNvPr>
          <p:cNvSpPr txBox="1"/>
          <p:nvPr/>
        </p:nvSpPr>
        <p:spPr>
          <a:xfrm>
            <a:off x="546219" y="1881586"/>
            <a:ext cx="5434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ID" sz="2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A164E301-C65C-4BF1-8D72-CA872508FBBC}"/>
                  </a:ext>
                </a:extLst>
              </p:cNvPr>
              <p:cNvSpPr txBox="1"/>
              <p:nvPr/>
            </p:nvSpPr>
            <p:spPr>
              <a:xfrm>
                <a:off x="546219" y="2410250"/>
                <a:ext cx="1091895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формуласындағы у-тің орнына 12-ні қойып, </a:t>
                </a:r>
                <a:endParaRPr lang="kk-KZ" sz="2800" b="1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𝟏𝟐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теңдеуін аламыз. </a:t>
                </a:r>
                <a:endParaRPr lang="kk-KZ" sz="2800" b="1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ID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64E301-C65C-4BF1-8D72-CA872508F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19" y="2410250"/>
                <a:ext cx="10918950" cy="1384995"/>
              </a:xfrm>
              <a:prstGeom prst="rect">
                <a:avLst/>
              </a:prstGeom>
              <a:blipFill>
                <a:blip r:embed="rId3"/>
                <a:stretch>
                  <a:fillRect t="-43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679733" y="4046909"/>
            <a:ext cx="1895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Жауабы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2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7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344">
        <p:fade/>
      </p:transition>
    </mc:Choice>
    <mc:Fallback xmlns="">
      <p:transition spd="med" advTm="503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244">
                <a:extLst>
                  <a:ext uri="{FF2B5EF4-FFF2-40B4-BE49-F238E27FC236}">
                    <a16:creationId xmlns="" xmlns:a16="http://schemas.microsoft.com/office/drawing/2014/main" id="{80874CFE-0AB4-4969-AFC6-C1D2911E7A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1509" y="211016"/>
                <a:ext cx="10945545" cy="301576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377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b="1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kk-KZ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Тапсырма 5 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функциясы былай берілген: Егер 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х</m:t>
                    </m:r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≤−1</m:t>
                    </m:r>
                    <m:r>
                      <a:rPr lang="en-US" sz="28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болса, онда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f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</m:d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+7</m:t>
                    </m:r>
                  </m:oMath>
                </a14:m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және егер </a:t>
                </a:r>
                <a14:m>
                  <m:oMath xmlns:m="http://schemas.openxmlformats.org/officeDocument/2006/math">
                    <m:r>
                      <a:rPr lang="kk-KZ" sz="28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х</m:t>
                    </m:r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kk-KZ" sz="28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8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болса, онда </m:t>
                    </m:r>
                    <m:r>
                      <m:rPr>
                        <m:sty m:val="p"/>
                      </m:rPr>
                      <a:rPr lang="en-US" sz="28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f</m:t>
                    </m:r>
                    <m:d>
                      <m:dPr>
                        <m:ctrlPr>
                          <a:rPr lang="en-US" sz="28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</m:d>
                    <m:r>
                      <a:rPr lang="en-US" sz="28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Аргумент </a:t>
                </a:r>
              </a:p>
              <a:p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1) -2; </a:t>
                </a:r>
              </a:p>
              <a:p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2) -1;</a:t>
                </a:r>
              </a:p>
              <a:p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3) 1</a:t>
                </a:r>
              </a:p>
              <a:p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болғандағы </a:t>
                </a:r>
                <a14:m>
                  <m:oMath xmlns:m="http://schemas.openxmlformats.org/officeDocument/2006/math">
                    <m:r>
                      <a:rPr lang="en-US" sz="28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функциясының мәндерін табыңдар.</a:t>
                </a:r>
                <a:endParaRPr lang="ru-RU" sz="2800" b="0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itle 244">
                <a:extLst>
                  <a:ext uri="{FF2B5EF4-FFF2-40B4-BE49-F238E27FC236}">
                    <a16:creationId xmlns:a16="http://schemas.microsoft.com/office/drawing/2014/main" id="{80874CFE-0AB4-4969-AFC6-C1D2911E7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09" y="211016"/>
                <a:ext cx="10945545" cy="3015762"/>
              </a:xfrm>
              <a:prstGeom prst="rect">
                <a:avLst/>
              </a:prstGeom>
              <a:blipFill>
                <a:blip r:embed="rId2"/>
                <a:stretch>
                  <a:fillRect l="-1170" b="-18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4934" y="2957456"/>
                <a:ext cx="553934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Шешуі:</a:t>
                </a:r>
              </a:p>
              <a:p>
                <a:r>
                  <a:rPr lang="kk-KZ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1)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-2 &lt; -1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=−2+7=5;</m:t>
                    </m:r>
                  </m:oMath>
                </a14:m>
                <a:endParaRPr lang="kk-KZ" sz="2800" i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34" y="2957456"/>
                <a:ext cx="5539347" cy="954107"/>
              </a:xfrm>
              <a:prstGeom prst="rect">
                <a:avLst/>
              </a:prstGeom>
              <a:blipFill>
                <a:blip r:embed="rId3"/>
                <a:stretch>
                  <a:fillRect l="-2310" t="-6369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124281" y="3388343"/>
                <a:ext cx="58751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dirty="0" smtClean="0">
                    <a:solidFill>
                      <a:srgbClr val="FF000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2)</a:t>
                </a:r>
                <a:r>
                  <a:rPr lang="kk-KZ" sz="2800" dirty="0" smtClean="0">
                    <a:solidFill>
                      <a:srgbClr val="00206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−1≤−1⟹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=−1+7=6;</m:t>
                    </m:r>
                  </m:oMath>
                </a14:m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281" y="3388343"/>
                <a:ext cx="5875198" cy="523220"/>
              </a:xfrm>
              <a:prstGeom prst="rect">
                <a:avLst/>
              </a:prstGeom>
              <a:blipFill>
                <a:blip r:embed="rId4"/>
                <a:stretch>
                  <a:fillRect l="-2181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84934" y="4061576"/>
                <a:ext cx="37592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dirty="0" smtClean="0">
                    <a:solidFill>
                      <a:srgbClr val="FF000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3)</a:t>
                </a:r>
                <a:r>
                  <a:rPr lang="kk-KZ" sz="2800" dirty="0" smtClean="0">
                    <a:solidFill>
                      <a:srgbClr val="00206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1&gt;−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1⟹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=2.</m:t>
                    </m:r>
                  </m:oMath>
                </a14:m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34" y="4061576"/>
                <a:ext cx="3759234" cy="523220"/>
              </a:xfrm>
              <a:prstGeom prst="rect">
                <a:avLst/>
              </a:prstGeom>
              <a:blipFill>
                <a:blip r:embed="rId5"/>
                <a:stretch>
                  <a:fillRect l="-3404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51508" y="4734810"/>
                <a:ext cx="10883999" cy="1484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Мұндай функцияны фигуралық жақша көмегімен былай жазады: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+7,  е</m:t>
                                </m:r>
                                <m:r>
                                  <a:rPr lang="kk-KZ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гер 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≤−1;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2, </m:t>
                                </m:r>
                                <m:r>
                                  <a:rPr lang="kk-KZ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егер 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&gt;−1.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08" y="4734810"/>
                <a:ext cx="10883999" cy="1484381"/>
              </a:xfrm>
              <a:prstGeom prst="rect">
                <a:avLst/>
              </a:prstGeom>
              <a:blipFill>
                <a:blip r:embed="rId6"/>
                <a:stretch>
                  <a:fillRect l="-1176" t="-4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0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598334" y="1737330"/>
            <a:ext cx="909728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</a:t>
            </a:r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және </a:t>
            </a: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графигі ұғымымен таныстық;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 кестемен, формуламен, графикпен беруге болатынын білдік.</a:t>
            </a:r>
            <a:endParaRPr lang="en-ID" sz="4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458041" y="585143"/>
            <a:ext cx="44779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және </a:t>
            </a:r>
            <a:endParaRPr lang="kk-KZ" sz="540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функцияның </a:t>
            </a:r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 </a:t>
            </a:r>
            <a:endParaRPr lang="kk-KZ" sz="540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x-none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8"/>
    </mc:Choice>
    <mc:Fallback xmlns="">
      <p:transition spd="slow" advTm="156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=""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="" xmlns:a16="http://schemas.microsoft.com/office/drawing/2014/main" id="{FE43F11A-34E8-4E0F-8AD4-F87DBB74D073}"/>
              </a:ext>
            </a:extLst>
          </p:cNvPr>
          <p:cNvSpPr/>
          <p:nvPr/>
        </p:nvSpPr>
        <p:spPr>
          <a:xfrm>
            <a:off x="1468581" y="2227714"/>
            <a:ext cx="9531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7.4.1.1- функция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және функцияның графигі ұғымдарын меңгеру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7.4.1.2 -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функцияның берілу тәсілдерін білу; </a:t>
            </a:r>
            <a:endParaRPr lang="en-ID" sz="36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2"/>
    </mc:Choice>
    <mc:Fallback xmlns="">
      <p:transition spd="slow" advTm="267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="" xmlns:a16="http://schemas.microsoft.com/office/drawing/2014/main" id="{80F858F9-161C-4384-B61F-317EF40882CC}"/>
              </a:ext>
            </a:extLst>
          </p:cNvPr>
          <p:cNvSpPr/>
          <p:nvPr/>
        </p:nvSpPr>
        <p:spPr>
          <a:xfrm>
            <a:off x="559448" y="282381"/>
            <a:ext cx="10241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Мысал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</a:p>
          <a:p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Отбасы жылына 15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%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сыйақы төлейтін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Kaspi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Депозитке 1 000 000 теңге салды. </a:t>
            </a:r>
            <a:endParaRPr lang="en-ID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45304"/>
              </p:ext>
            </p:extLst>
          </p:nvPr>
        </p:nvGraphicFramePr>
        <p:xfrm>
          <a:off x="409978" y="4303308"/>
          <a:ext cx="982233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055">
                  <a:extLst>
                    <a:ext uri="{9D8B030D-6E8A-4147-A177-3AD203B41FA5}">
                      <a16:colId xmlns="" xmlns:a16="http://schemas.microsoft.com/office/drawing/2014/main" val="277193372"/>
                    </a:ext>
                  </a:extLst>
                </a:gridCol>
                <a:gridCol w="1637055">
                  <a:extLst>
                    <a:ext uri="{9D8B030D-6E8A-4147-A177-3AD203B41FA5}">
                      <a16:colId xmlns="" xmlns:a16="http://schemas.microsoft.com/office/drawing/2014/main" val="4069417411"/>
                    </a:ext>
                  </a:extLst>
                </a:gridCol>
                <a:gridCol w="1637055">
                  <a:extLst>
                    <a:ext uri="{9D8B030D-6E8A-4147-A177-3AD203B41FA5}">
                      <a16:colId xmlns="" xmlns:a16="http://schemas.microsoft.com/office/drawing/2014/main" val="3894222462"/>
                    </a:ext>
                  </a:extLst>
                </a:gridCol>
                <a:gridCol w="1637055">
                  <a:extLst>
                    <a:ext uri="{9D8B030D-6E8A-4147-A177-3AD203B41FA5}">
                      <a16:colId xmlns="" xmlns:a16="http://schemas.microsoft.com/office/drawing/2014/main" val="606302180"/>
                    </a:ext>
                  </a:extLst>
                </a:gridCol>
                <a:gridCol w="1637055">
                  <a:extLst>
                    <a:ext uri="{9D8B030D-6E8A-4147-A177-3AD203B41FA5}">
                      <a16:colId xmlns="" xmlns:a16="http://schemas.microsoft.com/office/drawing/2014/main" val="2027068143"/>
                    </a:ext>
                  </a:extLst>
                </a:gridCol>
                <a:gridCol w="1637055">
                  <a:extLst>
                    <a:ext uri="{9D8B030D-6E8A-4147-A177-3AD203B41FA5}">
                      <a16:colId xmlns="" xmlns:a16="http://schemas.microsoft.com/office/drawing/2014/main" val="2019302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Жыл саны, </a:t>
                      </a:r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22177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Шоттағы ақша сомасы, Р, теңге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1 150 000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1 322 500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1 520 875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1 749 006,25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2 011 357, 19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724284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59448" y="1767226"/>
            <a:ext cx="7075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Сонда бір жылдан соң шоттағы ақша көлемі: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59448" y="2290446"/>
                <a:ext cx="8290796" cy="721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=1 000 000 + 1 000 000</a:t>
                </a:r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1 150 000 теңге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болды.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48" y="2290446"/>
                <a:ext cx="8290796" cy="721031"/>
              </a:xfrm>
              <a:prstGeom prst="rect">
                <a:avLst/>
              </a:prstGeom>
              <a:blipFill>
                <a:blip r:embed="rId3"/>
                <a:stretch>
                  <a:fillRect l="-1103" r="-956" b="-93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59447" y="3042228"/>
                <a:ext cx="10044075" cy="11519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жылдан соң</a:t>
                </a:r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kk-KZ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=1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150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000 + 1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150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000</a:t>
                </a:r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1 322 500 теңге болды.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47" y="3042228"/>
                <a:ext cx="10044075" cy="1151918"/>
              </a:xfrm>
              <a:prstGeom prst="rect">
                <a:avLst/>
              </a:prstGeom>
              <a:blipFill>
                <a:blip r:embed="rId4"/>
                <a:stretch>
                  <a:fillRect l="-1275" t="-5291" b="-52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09979" y="5647409"/>
            <a:ext cx="11359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Бұл кесте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 </a:t>
            </a:r>
            <a:r>
              <a:rPr lang="kk-KZ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тәуелсіз айнымалыға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қатысты </a:t>
            </a:r>
            <a:r>
              <a:rPr lang="kk-KZ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 тәуелді </a:t>
            </a:r>
            <a:r>
              <a:rPr lang="kk-KZ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айнымалының</a:t>
            </a:r>
            <a:r>
              <a:rPr lang="kk-KZ" sz="28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тәуелділігінің математикалық моделін береді.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05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960">
        <p:fade/>
      </p:transition>
    </mc:Choice>
    <mc:Fallback xmlns="">
      <p:transition spd="med" advTm="129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C91EF927-3FC0-4E4E-A1CE-827EC3D96B0B}"/>
              </a:ext>
            </a:extLst>
          </p:cNvPr>
          <p:cNvSpPr/>
          <p:nvPr/>
        </p:nvSpPr>
        <p:spPr>
          <a:xfrm>
            <a:off x="1124713" y="4572869"/>
            <a:ext cx="98972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Анықтама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Функцияның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деп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координаталық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жазықтықта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абсциссалары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аргументтің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мәніне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ал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ординаталары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мәндеріне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нүктелер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жиынын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айтады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70494" y="394042"/>
            <a:ext cx="99887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Анықтама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Тәуелсіз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айнымалының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әрбір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мәніне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айнымалының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жалғыз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мәнін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қоятын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тәуелділікті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функционалды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тәуелділік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атайды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7930" y="3304985"/>
            <a:ext cx="98972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Тәуелсіз </a:t>
            </a:r>
            <a:r>
              <a:rPr lang="kk-KZ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айнымалысын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аргумент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деп, ал тәуелді </a:t>
            </a:r>
            <a:r>
              <a:rPr lang="kk-KZ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айнымалысын х аргументіне тәуелді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деп атайды.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651211" y="2262091"/>
                <a:ext cx="34828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Белгіленуі:</a:t>
                </a:r>
                <a:r>
                  <a:rPr lang="kk-KZ" sz="2800" b="1" dirty="0" smtClean="0">
                    <a:solidFill>
                      <a:srgbClr val="FF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211" y="2262091"/>
                <a:ext cx="3482813" cy="523220"/>
              </a:xfrm>
              <a:prstGeom prst="rect">
                <a:avLst/>
              </a:prstGeom>
              <a:blipFill>
                <a:blip r:embed="rId3"/>
                <a:stretch>
                  <a:fillRect l="-3678" t="-12791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518">
        <p:fade/>
      </p:transition>
    </mc:Choice>
    <mc:Fallback xmlns="">
      <p:transition spd="med" advTm="1351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C91EF927-3FC0-4E4E-A1CE-827EC3D96B0B}"/>
              </a:ext>
            </a:extLst>
          </p:cNvPr>
          <p:cNvSpPr/>
          <p:nvPr/>
        </p:nvSpPr>
        <p:spPr>
          <a:xfrm>
            <a:off x="808193" y="5023408"/>
            <a:ext cx="54105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Мұнда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мәніне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мәні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келеді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7829" y="1148418"/>
            <a:ext cx="4117932" cy="38111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4779" y="109592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Координаталық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жазықтықтағы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келген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фигура функция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бола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алмайды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08193" y="3173940"/>
            <a:ext cx="57213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Мысалы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шеңбер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бола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алмайды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169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403">
        <p:fade/>
      </p:transition>
    </mc:Choice>
    <mc:Fallback xmlns="">
      <p:transition spd="med" advTm="740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6" y="183589"/>
            <a:ext cx="66842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 1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Сызбада Рахимнің үйден саяжайға мотоциклмен барып келген қозғалысы бейнеленген (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 (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км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);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 (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сағат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682" y="407401"/>
            <a:ext cx="4241618" cy="29326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71778" y="2144721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Қозғалыстың </a:t>
            </a:r>
            <a:r>
              <a:rPr lang="kk-KZ" sz="28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бірінші сағатында Рахим қанша км жүрді?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7488" y="3207235"/>
            <a:ext cx="65248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Рахим </a:t>
            </a:r>
            <a:r>
              <a:rPr lang="kk-KZ" sz="28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саяжайда қанша уақыт болды?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3987" y="3838862"/>
            <a:ext cx="7690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Саяжай </a:t>
            </a:r>
            <a:r>
              <a:rPr lang="kk-KZ" sz="28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мен үйдің арақашықтығы қанша км?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778" y="4641440"/>
            <a:ext cx="112973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 Қайтар жолда Рахим үйден қандай қашықтықта үзіліс жасады? Бұл үзіліс қанша уақытқа созылды?</a:t>
            </a:r>
            <a:endParaRPr lang="kk-KZ" sz="2800" i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7488" y="6103549"/>
            <a:ext cx="104522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5) Соңғы </a:t>
            </a:r>
            <a:r>
              <a:rPr lang="kk-KZ" sz="28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жарты сағатта Рахим қандай жылдамдықпен жүрді?</a:t>
            </a:r>
            <a:endParaRPr lang="ru-RU" sz="2800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93363" y="2955875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60 км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93363" y="3588558"/>
            <a:ext cx="909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1 сағ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93363" y="425731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120 км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55894" y="5624073"/>
            <a:ext cx="2548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 75 км, жарты сағат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640820" y="6180493"/>
            <a:ext cx="1360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5) 90 км/сағ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17925">
        <p:fade/>
      </p:transition>
    </mc:Choice>
    <mc:Fallback xmlns="">
      <p:transition spd="med" advTm="51792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="" xmlns:a16="http://schemas.microsoft.com/office/drawing/2014/main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5" name="Title 244">
            <a:extLst>
              <a:ext uri="{FF2B5EF4-FFF2-40B4-BE49-F238E27FC236}">
                <a16:creationId xmlns="" xmlns:a16="http://schemas.microsoft.com/office/drawing/2014/main" id="{80874CFE-0AB4-4969-AFC6-C1D2911E7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9240" y="562708"/>
            <a:ext cx="9829455" cy="2382989"/>
          </a:xfrm>
        </p:spPr>
        <p:txBody>
          <a:bodyPr/>
          <a:lstStyle/>
          <a:p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Қоймада 100 тонна  көмір бар. Күніне қоймаға 20 тонна көмір әкеледі.</a:t>
            </a:r>
            <a:br>
              <a:rPr lang="kk-KZ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уақытқа байланысты қоймадағы көмірдің </a:t>
            </a:r>
            <a:r>
              <a:rPr lang="en-US" sz="2800" b="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kk-KZ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мөлшерінің тәуелділігін формуламен өрнектеңдер.</a:t>
            </a:r>
            <a:br>
              <a:rPr lang="kk-KZ" sz="28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u-RU" sz="2800" b="0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0" name="Прямоугольник 499"/>
          <p:cNvSpPr/>
          <p:nvPr/>
        </p:nvSpPr>
        <p:spPr>
          <a:xfrm>
            <a:off x="880110" y="2832009"/>
            <a:ext cx="16696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Жауабы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59240" y="3468917"/>
                <a:ext cx="312039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𝟐𝟎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t+100</a:t>
                </a:r>
                <a:endParaRPr lang="ru-RU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240" y="3468917"/>
                <a:ext cx="3120391" cy="523220"/>
              </a:xfrm>
              <a:prstGeom prst="rect">
                <a:avLst/>
              </a:prstGeom>
              <a:blipFill>
                <a:blip r:embed="rId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4428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73">
        <p:fade/>
      </p:transition>
    </mc:Choice>
    <mc:Fallback xmlns="">
      <p:transition spd="med" advTm="207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011" y="738554"/>
            <a:ext cx="10738328" cy="1538654"/>
          </a:xfrm>
        </p:spPr>
        <p:txBody>
          <a:bodyPr/>
          <a:lstStyle/>
          <a:p>
            <a:r>
              <a:rPr lang="kk-KZ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 </a:t>
            </a:r>
            <a:r>
              <a:rPr lang="kk-KZ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 </a:t>
            </a:r>
            <a:br>
              <a:rPr lang="kk-KZ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altLang="zh-CN" sz="24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Кестеде қандай да аймақтағы картопқа деген сұраныстың 1 кг картоп бағасына тәуелділігі келтірілген.</a:t>
            </a:r>
            <a:r>
              <a:rPr lang="ru-RU" sz="2400" b="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Сұраныс</a:t>
            </a:r>
            <a:r>
              <a:rPr lang="ru-RU" sz="2400" b="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қисығы</a:t>
            </a:r>
            <a:r>
              <a:rPr lang="ru-RU" sz="2400" b="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400" b="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— </a:t>
            </a:r>
            <a:r>
              <a:rPr lang="kk-KZ" altLang="zh-CN" sz="2400" b="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бұл тауарға деген сұраныстың бағасына тәуелділігін көрсететін график.</a:t>
            </a:r>
            <a:br>
              <a:rPr lang="kk-KZ" altLang="zh-CN" sz="2400" b="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altLang="zh-CN" sz="24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kk-KZ" altLang="zh-CN" sz="2400" b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kk-KZ" altLang="zh-CN" sz="2400" b="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kk-KZ" altLang="zh-CN" sz="2400" b="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en-ID" sz="2400" b="0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9" name="TextBox 368">
            <a:extLst>
              <a:ext uri="{FF2B5EF4-FFF2-40B4-BE49-F238E27FC236}">
                <a16:creationId xmlns="" xmlns:a16="http://schemas.microsoft.com/office/drawing/2014/main" id="{A164E301-C65C-4BF1-8D72-CA872508FBBC}"/>
              </a:ext>
            </a:extLst>
          </p:cNvPr>
          <p:cNvSpPr txBox="1"/>
          <p:nvPr/>
        </p:nvSpPr>
        <p:spPr>
          <a:xfrm>
            <a:off x="467088" y="4001658"/>
            <a:ext cx="5434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ID" sz="2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7010" y="3170661"/>
            <a:ext cx="107383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PT Sans Caption"/>
              </a:rPr>
              <a:t>Кестеде берілген мәліметтерді графикпен беріңдер. Алынған нүктелерді кесінділермен қосыңдар, картопқа деген сұраныс қисығын салыңдар. </a:t>
            </a: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6481"/>
              </p:ext>
            </p:extLst>
          </p:nvPr>
        </p:nvGraphicFramePr>
        <p:xfrm>
          <a:off x="847010" y="1724342"/>
          <a:ext cx="9293473" cy="137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231">
                  <a:extLst>
                    <a:ext uri="{9D8B030D-6E8A-4147-A177-3AD203B41FA5}">
                      <a16:colId xmlns="" xmlns:a16="http://schemas.microsoft.com/office/drawing/2014/main" val="3825325369"/>
                    </a:ext>
                  </a:extLst>
                </a:gridCol>
                <a:gridCol w="949569">
                  <a:extLst>
                    <a:ext uri="{9D8B030D-6E8A-4147-A177-3AD203B41FA5}">
                      <a16:colId xmlns="" xmlns:a16="http://schemas.microsoft.com/office/drawing/2014/main" val="3308062775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1473210784"/>
                    </a:ext>
                  </a:extLst>
                </a:gridCol>
                <a:gridCol w="1354016">
                  <a:extLst>
                    <a:ext uri="{9D8B030D-6E8A-4147-A177-3AD203B41FA5}">
                      <a16:colId xmlns="" xmlns:a16="http://schemas.microsoft.com/office/drawing/2014/main" val="2446382227"/>
                    </a:ext>
                  </a:extLst>
                </a:gridCol>
                <a:gridCol w="1195754">
                  <a:extLst>
                    <a:ext uri="{9D8B030D-6E8A-4147-A177-3AD203B41FA5}">
                      <a16:colId xmlns="" xmlns:a16="http://schemas.microsoft.com/office/drawing/2014/main" val="146501856"/>
                    </a:ext>
                  </a:extLst>
                </a:gridCol>
                <a:gridCol w="1345223">
                  <a:extLst>
                    <a:ext uri="{9D8B030D-6E8A-4147-A177-3AD203B41FA5}">
                      <a16:colId xmlns="" xmlns:a16="http://schemas.microsoft.com/office/drawing/2014/main" val="1164153354"/>
                    </a:ext>
                  </a:extLst>
                </a:gridCol>
                <a:gridCol w="1055080">
                  <a:extLst>
                    <a:ext uri="{9D8B030D-6E8A-4147-A177-3AD203B41FA5}">
                      <a16:colId xmlns="" xmlns:a16="http://schemas.microsoft.com/office/drawing/2014/main" val="1409949195"/>
                    </a:ext>
                  </a:extLst>
                </a:gridCol>
              </a:tblGrid>
              <a:tr h="734757">
                <a:tc>
                  <a:txBody>
                    <a:bodyPr/>
                    <a:lstStyle/>
                    <a:p>
                      <a:r>
                        <a:rPr lang="kk-KZ" dirty="0" smtClean="0"/>
                        <a:t>1 кг картоп бағасы, теңге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220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5842218"/>
                  </a:ext>
                </a:extLst>
              </a:tr>
              <a:tr h="514330">
                <a:tc>
                  <a:txBody>
                    <a:bodyPr/>
                    <a:lstStyle/>
                    <a:p>
                      <a:r>
                        <a:rPr lang="kk-KZ" dirty="0" smtClean="0"/>
                        <a:t>Сұраныс, мың тонна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8851084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08" y="4064114"/>
            <a:ext cx="4486275" cy="26765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954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30">
        <p:fade/>
      </p:transition>
    </mc:Choice>
    <mc:Fallback xmlns="">
      <p:transition spd="med" advTm="73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4|1.7|2.1|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1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1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5|3.8|1.3|1.3|1.7|2.6|2.8|497.2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1216</TotalTime>
  <Words>461</Words>
  <Application>Microsoft Office PowerPoint</Application>
  <PresentationFormat>Широкоэкранный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 Тапсырма 2  Қоймада 100 тонна  көмір бар. Күніне қоймаға 20 тонна көмір әкеледі.  t уақытқа байланысты қоймадағы көмірдің m мөлшерінің тәуелділігін формуламен өрнектеңдер. </vt:lpstr>
      <vt:lpstr>Тапсырма 3  Кестеде қандай да аймақтағы картопқа деген сұраныстың 1 кг картоп бағасына тәуелділігі келтірілген. Сұраныс қисығы — бұл тауарға деген сұраныстың бағасына тәуелділігін көрсететін график. 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120</cp:revision>
  <dcterms:created xsi:type="dcterms:W3CDTF">2022-09-04T21:41:09Z</dcterms:created>
  <dcterms:modified xsi:type="dcterms:W3CDTF">2024-08-13T06:33:10Z</dcterms:modified>
</cp:coreProperties>
</file>