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282" r:id="rId3"/>
    <p:sldId id="292" r:id="rId4"/>
    <p:sldId id="310" r:id="rId5"/>
    <p:sldId id="303" r:id="rId6"/>
    <p:sldId id="304" r:id="rId7"/>
    <p:sldId id="301" r:id="rId8"/>
    <p:sldId id="308" r:id="rId9"/>
    <p:sldId id="312" r:id="rId10"/>
    <p:sldId id="314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20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62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r>
              <a:rPr lang="ru-RU"/>
              <a:t>Вставка рисунка</a:t>
            </a:r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3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1467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226" y="4103731"/>
            <a:ext cx="3309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 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9340459-E200-473B-B18D-26D4B3E898E7}"/>
              </a:ext>
            </a:extLst>
          </p:cNvPr>
          <p:cNvSpPr txBox="1"/>
          <p:nvPr/>
        </p:nvSpPr>
        <p:spPr>
          <a:xfrm>
            <a:off x="457199" y="330804"/>
            <a:ext cx="1022872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Тапсырма: Берілген теңдеулер жүйесін графиктік тәсілмен шешіңіз</a:t>
            </a:r>
            <a:endParaRPr lang="ru-RU" sz="32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914A7512-5C93-4E21-9754-1595E1D344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4005"/>
          <a:stretch/>
        </p:blipFill>
        <p:spPr>
          <a:xfrm>
            <a:off x="289454" y="1549440"/>
            <a:ext cx="2462711" cy="80975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7EAEABF-2EB1-4E4A-BAAA-C8C950F721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901" r="2269"/>
          <a:stretch/>
        </p:blipFill>
        <p:spPr>
          <a:xfrm>
            <a:off x="4177553" y="1549440"/>
            <a:ext cx="1918447" cy="809753"/>
          </a:xfrm>
          <a:prstGeom prst="rect">
            <a:avLst/>
          </a:prstGeom>
        </p:spPr>
      </p:pic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xmlns="" id="{0C78ABDC-0251-4409-94D3-F432BE0ADB3B}"/>
              </a:ext>
            </a:extLst>
          </p:cNvPr>
          <p:cNvSpPr/>
          <p:nvPr/>
        </p:nvSpPr>
        <p:spPr>
          <a:xfrm>
            <a:off x="2864223" y="1819845"/>
            <a:ext cx="1201271" cy="2689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CFF34E27-74C7-4B58-9D8F-D1CFF1901A55}"/>
                  </a:ext>
                </a:extLst>
              </p:cNvPr>
              <p:cNvSpPr txBox="1"/>
              <p:nvPr/>
            </p:nvSpPr>
            <p:spPr>
              <a:xfrm>
                <a:off x="1212350" y="2771016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5−5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FF34E27-74C7-4B58-9D8F-D1CFF1901A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2350" y="2771016"/>
                <a:ext cx="2249907" cy="369332"/>
              </a:xfrm>
              <a:prstGeom prst="rect">
                <a:avLst/>
              </a:prstGeom>
              <a:blipFill>
                <a:blip r:embed="rId3"/>
                <a:stretch>
                  <a:fillRect l="-2439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5BFB67A6-F16D-4865-B7F9-6CC4CB9D07E8}"/>
                  </a:ext>
                </a:extLst>
              </p:cNvPr>
              <p:cNvSpPr txBox="1"/>
              <p:nvPr/>
            </p:nvSpPr>
            <p:spPr>
              <a:xfrm>
                <a:off x="240800" y="2771016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5;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BFB67A6-F16D-4865-B7F9-6CC4CB9D0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800" y="2771016"/>
                <a:ext cx="1087857" cy="369332"/>
              </a:xfrm>
              <a:prstGeom prst="rect">
                <a:avLst/>
              </a:prstGeom>
              <a:blipFill>
                <a:blip r:embed="rId4"/>
                <a:stretch>
                  <a:fillRect l="-5056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C5C35D57-D78F-4774-BE42-8AC677F9003B}"/>
                  </a:ext>
                </a:extLst>
              </p:cNvPr>
              <p:cNvSpPr txBox="1"/>
              <p:nvPr/>
            </p:nvSpPr>
            <p:spPr>
              <a:xfrm>
                <a:off x="217736" y="3296247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2;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5C35D57-D78F-4774-BE42-8AC677F900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36" y="3296247"/>
                <a:ext cx="1087857" cy="369332"/>
              </a:xfrm>
              <a:prstGeom prst="rect">
                <a:avLst/>
              </a:prstGeom>
              <a:blipFill>
                <a:blip r:embed="rId5"/>
                <a:stretch>
                  <a:fillRect l="-5056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54D9D17D-7C0C-49D0-9FEC-4707B89AD603}"/>
                  </a:ext>
                </a:extLst>
              </p:cNvPr>
              <p:cNvSpPr txBox="1"/>
              <p:nvPr/>
            </p:nvSpPr>
            <p:spPr>
              <a:xfrm>
                <a:off x="1212350" y="3288610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2−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4D9D17D-7C0C-49D0-9FEC-4707B89AD6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2350" y="3288610"/>
                <a:ext cx="2249907" cy="369332"/>
              </a:xfrm>
              <a:prstGeom prst="rect">
                <a:avLst/>
              </a:prstGeom>
              <a:blipFill>
                <a:blip r:embed="rId6"/>
                <a:stretch>
                  <a:fillRect l="-2439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" name="Таблица 9">
            <a:extLst>
              <a:ext uri="{FF2B5EF4-FFF2-40B4-BE49-F238E27FC236}">
                <a16:creationId xmlns:a16="http://schemas.microsoft.com/office/drawing/2014/main" xmlns="" id="{9078B672-1FBA-4C16-BE2B-009D7C445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011891"/>
              </p:ext>
            </p:extLst>
          </p:nvPr>
        </p:nvGraphicFramePr>
        <p:xfrm>
          <a:off x="480172" y="4388713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2878DA65-1388-41E9-9B56-245F12A15EE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5772"/>
          <a:stretch/>
        </p:blipFill>
        <p:spPr>
          <a:xfrm>
            <a:off x="5396121" y="2771017"/>
            <a:ext cx="4642455" cy="3522208"/>
          </a:xfrm>
          <a:prstGeom prst="rect">
            <a:avLst/>
          </a:prstGeom>
        </p:spPr>
      </p:pic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FB275115-1B1B-4524-888C-23FE8E4599E2}"/>
              </a:ext>
            </a:extLst>
          </p:cNvPr>
          <p:cNvCxnSpPr>
            <a:cxnSpLocks/>
          </p:cNvCxnSpPr>
          <p:nvPr/>
        </p:nvCxnSpPr>
        <p:spPr>
          <a:xfrm flipH="1">
            <a:off x="6481482" y="2771016"/>
            <a:ext cx="3406589" cy="3593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C4DC797-BEF2-41B2-BDCF-627A61633B21}"/>
              </a:ext>
            </a:extLst>
          </p:cNvPr>
          <p:cNvSpPr txBox="1"/>
          <p:nvPr/>
        </p:nvSpPr>
        <p:spPr>
          <a:xfrm>
            <a:off x="314389" y="630086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Жауап: шексіз көп шешімі бар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8368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554373" y="2405545"/>
            <a:ext cx="90972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Екі айнымалысы бар сызықтық теңдеулер жүйесін графиктік тәсілмен шешуде шешімі шексіз көп және шешімі жоқ жағдайларды үйрендік</a:t>
            </a:r>
            <a:endParaRPr lang="kk-KZ" altLang="ru-RU" sz="3600" dirty="0">
              <a:latin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097555" y="127094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айнымалысы бар сызықтық теңдеулер жүйесін графиктік тәсілмен шешу</a:t>
            </a:r>
          </a:p>
          <a:p>
            <a:pPr algn="ctr"/>
            <a:endParaRPr lang="ru-RU" sz="3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036618" y="1204308"/>
            <a:ext cx="47521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Оқу мақсаты: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528919" y="2934820"/>
            <a:ext cx="110803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255059" y="2057657"/>
            <a:ext cx="1035423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7.4.2.4  екі айнымалысы бар сызықтық теңдеулер жүйесін графиктік тәсілмен шешуді үйрену</a:t>
            </a:r>
            <a:endParaRPr kumimoji="0" lang="kk-KZ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036618" y="1204308"/>
            <a:ext cx="59150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Бүгінгі сабақта: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528919" y="2934820"/>
            <a:ext cx="110803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111624" y="2128714"/>
            <a:ext cx="1035423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Екі айнымалысы бар сызықтық теңдеулер жүйесін графиктік тәсілмен шешуде шешімі шексіз көп және шешімі жоқ болатын жағдайларды қарастырамыз</a:t>
            </a:r>
            <a:endParaRPr kumimoji="0" lang="kk-KZ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402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44037" y="282381"/>
            <a:ext cx="109688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Теңдеулер жүйесінің  </a:t>
            </a:r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шексіз көп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шешімі болу жағдайын графиктік тәсілмен қарастырайық: </a:t>
            </a:r>
            <a:endParaRPr 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0A1718A0-D079-4879-B1AD-61A5E08A61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97"/>
          <a:stretch/>
        </p:blipFill>
        <p:spPr>
          <a:xfrm>
            <a:off x="788894" y="1677501"/>
            <a:ext cx="1909159" cy="79675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36104CC5-2CC1-419E-B4F5-43B4902738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3306" y="1574537"/>
            <a:ext cx="1692694" cy="899721"/>
          </a:xfrm>
          <a:prstGeom prst="rect">
            <a:avLst/>
          </a:prstGeom>
        </p:spPr>
      </p:pic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xmlns="" id="{5C63AF26-B818-41B1-AB3B-FFCD201B7662}"/>
              </a:ext>
            </a:extLst>
          </p:cNvPr>
          <p:cNvSpPr/>
          <p:nvPr/>
        </p:nvSpPr>
        <p:spPr>
          <a:xfrm>
            <a:off x="3379693" y="1954306"/>
            <a:ext cx="681317" cy="242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49F7367-5863-4CFB-AE8B-4F96C15C29C6}"/>
              </a:ext>
            </a:extLst>
          </p:cNvPr>
          <p:cNvSpPr txBox="1"/>
          <p:nvPr/>
        </p:nvSpPr>
        <p:spPr>
          <a:xfrm>
            <a:off x="2410686" y="2075329"/>
            <a:ext cx="797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/2</a:t>
            </a:r>
            <a:endParaRPr lang="ru-RU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62BC239-E904-41F5-B715-793E71671BC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452" t="58152" r="5399" b="8968"/>
          <a:stretch/>
        </p:blipFill>
        <p:spPr>
          <a:xfrm>
            <a:off x="689983" y="2919286"/>
            <a:ext cx="1873599" cy="39381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7CFB0592-2459-4CF3-9292-6B77A5066080}"/>
                  </a:ext>
                </a:extLst>
              </p:cNvPr>
              <p:cNvSpPr txBox="1"/>
              <p:nvPr/>
            </p:nvSpPr>
            <p:spPr>
              <a:xfrm>
                <a:off x="1239579" y="3602228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2−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CFB0592-2459-4CF3-9292-6B77A50660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9579" y="3602228"/>
                <a:ext cx="2249907" cy="369332"/>
              </a:xfrm>
              <a:prstGeom prst="rect">
                <a:avLst/>
              </a:prstGeom>
              <a:blipFill>
                <a:blip r:embed="rId4"/>
                <a:stretch>
                  <a:fillRect l="-2168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21D7078D-C5B6-435F-8780-812E85E7CDC3}"/>
                  </a:ext>
                </a:extLst>
              </p:cNvPr>
              <p:cNvSpPr txBox="1"/>
              <p:nvPr/>
            </p:nvSpPr>
            <p:spPr>
              <a:xfrm>
                <a:off x="268029" y="3602228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2;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1D7078D-C5B6-435F-8780-812E85E7CD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029" y="3602228"/>
                <a:ext cx="1087857" cy="369332"/>
              </a:xfrm>
              <a:prstGeom prst="rect">
                <a:avLst/>
              </a:prstGeom>
              <a:blipFill>
                <a:blip r:embed="rId5"/>
                <a:stretch>
                  <a:fillRect l="-5056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4A7E944A-EB0F-43F2-AE8E-FA3C6063E989}"/>
                  </a:ext>
                </a:extLst>
              </p:cNvPr>
              <p:cNvSpPr txBox="1"/>
              <p:nvPr/>
            </p:nvSpPr>
            <p:spPr>
              <a:xfrm>
                <a:off x="244965" y="4127459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4;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A7E944A-EB0F-43F2-AE8E-FA3C6063E9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965" y="4127459"/>
                <a:ext cx="1087857" cy="369332"/>
              </a:xfrm>
              <a:prstGeom prst="rect">
                <a:avLst/>
              </a:prstGeom>
              <a:blipFill>
                <a:blip r:embed="rId6"/>
                <a:stretch>
                  <a:fillRect l="-4469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E895F23A-9383-41C2-B245-1ABB0291E87E}"/>
                  </a:ext>
                </a:extLst>
              </p:cNvPr>
              <p:cNvSpPr txBox="1"/>
              <p:nvPr/>
            </p:nvSpPr>
            <p:spPr>
              <a:xfrm>
                <a:off x="1239579" y="4119822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895F23A-9383-41C2-B245-1ABB0291E8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9579" y="4119822"/>
                <a:ext cx="2249907" cy="369332"/>
              </a:xfrm>
              <a:prstGeom prst="rect">
                <a:avLst/>
              </a:prstGeom>
              <a:blipFill>
                <a:blip r:embed="rId7"/>
                <a:stretch>
                  <a:fillRect l="-2168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5" name="Таблица 9">
            <a:extLst>
              <a:ext uri="{FF2B5EF4-FFF2-40B4-BE49-F238E27FC236}">
                <a16:creationId xmlns:a16="http://schemas.microsoft.com/office/drawing/2014/main" xmlns="" id="{36F61B94-59AB-4D67-8AFC-E1DA282499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996839"/>
              </p:ext>
            </p:extLst>
          </p:nvPr>
        </p:nvGraphicFramePr>
        <p:xfrm>
          <a:off x="244965" y="4809659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26" name="Рисунок 25">
            <a:extLst>
              <a:ext uri="{FF2B5EF4-FFF2-40B4-BE49-F238E27FC236}">
                <a16:creationId xmlns:a16="http://schemas.microsoft.com/office/drawing/2014/main" xmlns="" id="{0495CA83-EF84-4718-98B7-BEE954E451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22388" y="1208142"/>
            <a:ext cx="5677392" cy="5502117"/>
          </a:xfrm>
          <a:prstGeom prst="rect">
            <a:avLst/>
          </a:prstGeom>
        </p:spPr>
      </p:pic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xmlns="" id="{FBF9CE21-7AF6-45A9-A781-7675204DDE76}"/>
              </a:ext>
            </a:extLst>
          </p:cNvPr>
          <p:cNvCxnSpPr>
            <a:cxnSpLocks/>
          </p:cNvCxnSpPr>
          <p:nvPr/>
        </p:nvCxnSpPr>
        <p:spPr>
          <a:xfrm flipH="1">
            <a:off x="7602072" y="2024397"/>
            <a:ext cx="4344963" cy="44212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40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20" grpId="0"/>
      <p:bldP spid="21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7011FA8-F4F2-4549-ADC3-E768055598E5}"/>
              </a:ext>
            </a:extLst>
          </p:cNvPr>
          <p:cNvSpPr txBox="1"/>
          <p:nvPr/>
        </p:nvSpPr>
        <p:spPr>
          <a:xfrm>
            <a:off x="137042" y="10227"/>
            <a:ext cx="1141846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Көріп отырғанымыздай түзулер беттесіп кетті, яғни бірінші түзудің әрбір нүктесі екінші түзуге де тиесілі. Ондай нүктелер шексіз болғандықтан,</a:t>
            </a:r>
          </a:p>
          <a:p>
            <a:endParaRPr lang="kk-KZ" sz="32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теңдеулер жүйесінің шексіз </a:t>
            </a:r>
          </a:p>
          <a:p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көп шешімі бар деген сөз.  </a:t>
            </a:r>
            <a:endParaRPr lang="ru-RU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47302A2C-2BC4-4518-8F6C-971CF5BFC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799" y="1914515"/>
            <a:ext cx="4865265" cy="4715062"/>
          </a:xfrm>
          <a:prstGeom prst="rect">
            <a:avLst/>
          </a:prstGeom>
        </p:spPr>
      </p:pic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AEF4E754-7CFF-459F-B163-59F4CEE54DFC}"/>
              </a:ext>
            </a:extLst>
          </p:cNvPr>
          <p:cNvCxnSpPr>
            <a:cxnSpLocks/>
          </p:cNvCxnSpPr>
          <p:nvPr/>
        </p:nvCxnSpPr>
        <p:spPr>
          <a:xfrm flipH="1">
            <a:off x="7924800" y="2814918"/>
            <a:ext cx="3810000" cy="38146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78C84E4E-D9E2-48D1-B7CD-F5623826270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97"/>
          <a:stretch/>
        </p:blipFill>
        <p:spPr>
          <a:xfrm>
            <a:off x="367554" y="1779942"/>
            <a:ext cx="1909159" cy="79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31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Таблица 9">
            <a:extLst>
              <a:ext uri="{FF2B5EF4-FFF2-40B4-BE49-F238E27FC236}">
                <a16:creationId xmlns:a16="http://schemas.microsoft.com/office/drawing/2014/main" xmlns="" id="{6CC8D765-E934-4CC8-A9E9-AEA6DE144A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309684"/>
              </p:ext>
            </p:extLst>
          </p:nvPr>
        </p:nvGraphicFramePr>
        <p:xfrm>
          <a:off x="551890" y="5350863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9065F8EB-048A-4B7B-92B2-E6FF126148FE}"/>
                  </a:ext>
                </a:extLst>
              </p:cNvPr>
              <p:cNvSpPr txBox="1"/>
              <p:nvPr/>
            </p:nvSpPr>
            <p:spPr>
              <a:xfrm>
                <a:off x="1221333" y="3401471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5−1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065F8EB-048A-4B7B-92B2-E6FF126148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333" y="3401471"/>
                <a:ext cx="2249907" cy="369332"/>
              </a:xfrm>
              <a:prstGeom prst="rect">
                <a:avLst/>
              </a:prstGeom>
              <a:blipFill>
                <a:blip r:embed="rId2"/>
                <a:stretch>
                  <a:fillRect l="-2168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FF94B47E-DE5B-48BE-808F-CDE6AE0DC74D}"/>
                  </a:ext>
                </a:extLst>
              </p:cNvPr>
              <p:cNvSpPr txBox="1"/>
              <p:nvPr/>
            </p:nvSpPr>
            <p:spPr>
              <a:xfrm>
                <a:off x="249783" y="3401471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1;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F94B47E-DE5B-48BE-808F-CDE6AE0DC7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783" y="3401471"/>
                <a:ext cx="1087857" cy="369332"/>
              </a:xfrm>
              <a:prstGeom prst="rect">
                <a:avLst/>
              </a:prstGeom>
              <a:blipFill>
                <a:blip r:embed="rId3"/>
                <a:stretch>
                  <a:fillRect l="-5056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86F14710-F730-4850-B8CD-59B65B82E8A2}"/>
                  </a:ext>
                </a:extLst>
              </p:cNvPr>
              <p:cNvSpPr txBox="1"/>
              <p:nvPr/>
            </p:nvSpPr>
            <p:spPr>
              <a:xfrm>
                <a:off x="226719" y="3926702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2;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6F14710-F730-4850-B8CD-59B65B82E8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19" y="3926702"/>
                <a:ext cx="1087857" cy="369332"/>
              </a:xfrm>
              <a:prstGeom prst="rect">
                <a:avLst/>
              </a:prstGeom>
              <a:blipFill>
                <a:blip r:embed="rId4"/>
                <a:stretch>
                  <a:fillRect l="-4469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0FBE5088-407C-4870-A4DE-E5928293FD20}"/>
                  </a:ext>
                </a:extLst>
              </p:cNvPr>
              <p:cNvSpPr txBox="1"/>
              <p:nvPr/>
            </p:nvSpPr>
            <p:spPr>
              <a:xfrm>
                <a:off x="1221333" y="3919065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5−2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FBE5088-407C-4870-A4DE-E5928293FD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333" y="3919065"/>
                <a:ext cx="2249907" cy="369332"/>
              </a:xfrm>
              <a:prstGeom prst="rect">
                <a:avLst/>
              </a:prstGeom>
              <a:blipFill>
                <a:blip r:embed="rId5"/>
                <a:stretch>
                  <a:fillRect l="-2168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5481A07B-1200-4B79-8F9F-7D5B3B96FA12}"/>
                  </a:ext>
                </a:extLst>
              </p:cNvPr>
              <p:cNvSpPr txBox="1"/>
              <p:nvPr/>
            </p:nvSpPr>
            <p:spPr>
              <a:xfrm>
                <a:off x="7969858" y="3437990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481A07B-1200-4B79-8F9F-7D5B3B96F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9858" y="3437990"/>
                <a:ext cx="2249907" cy="369332"/>
              </a:xfrm>
              <a:prstGeom prst="rect">
                <a:avLst/>
              </a:prstGeom>
              <a:blipFill>
                <a:blip r:embed="rId6"/>
                <a:stretch>
                  <a:fillRect l="-2168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907B2D83-9E1A-4233-BC67-E3B93F8F281B}"/>
                  </a:ext>
                </a:extLst>
              </p:cNvPr>
              <p:cNvSpPr txBox="1"/>
              <p:nvPr/>
            </p:nvSpPr>
            <p:spPr>
              <a:xfrm>
                <a:off x="7081024" y="3429000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1;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07B2D83-9E1A-4233-BC67-E3B93F8F2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1024" y="3429000"/>
                <a:ext cx="1087857" cy="369332"/>
              </a:xfrm>
              <a:prstGeom prst="rect">
                <a:avLst/>
              </a:prstGeom>
              <a:blipFill>
                <a:blip r:embed="rId7"/>
                <a:stretch>
                  <a:fillRect l="-5056" t="-10000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57E430BA-BDC6-4240-8093-2BDC57E47633}"/>
                  </a:ext>
                </a:extLst>
              </p:cNvPr>
              <p:cNvSpPr txBox="1"/>
              <p:nvPr/>
            </p:nvSpPr>
            <p:spPr>
              <a:xfrm>
                <a:off x="7081024" y="4367959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2;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7E430BA-BDC6-4240-8093-2BDC57E476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1024" y="4367959"/>
                <a:ext cx="1087857" cy="369332"/>
              </a:xfrm>
              <a:prstGeom prst="rect">
                <a:avLst/>
              </a:prstGeom>
              <a:blipFill>
                <a:blip r:embed="rId8"/>
                <a:stretch>
                  <a:fillRect l="-5056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id="{CD059DA0-8507-44AA-AB9E-5D58916D30FF}"/>
                  </a:ext>
                </a:extLst>
              </p:cNvPr>
              <p:cNvSpPr txBox="1"/>
              <p:nvPr/>
            </p:nvSpPr>
            <p:spPr>
              <a:xfrm>
                <a:off x="8075638" y="4360322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D059DA0-8507-44AA-AB9E-5D58916D30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638" y="4360322"/>
                <a:ext cx="2249907" cy="369332"/>
              </a:xfrm>
              <a:prstGeom prst="rect">
                <a:avLst/>
              </a:prstGeom>
              <a:blipFill>
                <a:blip r:embed="rId9"/>
                <a:stretch>
                  <a:fillRect l="-2439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0" name="Таблица 9">
            <a:extLst>
              <a:ext uri="{FF2B5EF4-FFF2-40B4-BE49-F238E27FC236}">
                <a16:creationId xmlns:a16="http://schemas.microsoft.com/office/drawing/2014/main" xmlns="" id="{8E94ED19-1D75-4EFC-B52D-B6DE207FF8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899028"/>
              </p:ext>
            </p:extLst>
          </p:nvPr>
        </p:nvGraphicFramePr>
        <p:xfrm>
          <a:off x="7171765" y="5350863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4199C34-1312-40B4-9BA0-67CB6A5314EC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r="52741"/>
          <a:stretch/>
        </p:blipFill>
        <p:spPr>
          <a:xfrm>
            <a:off x="693251" y="1064954"/>
            <a:ext cx="2023313" cy="941536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F75B37BE-A1F7-4514-85C1-12729F598755}"/>
              </a:ext>
            </a:extLst>
          </p:cNvPr>
          <p:cNvSpPr txBox="1"/>
          <p:nvPr/>
        </p:nvSpPr>
        <p:spPr>
          <a:xfrm>
            <a:off x="374419" y="199050"/>
            <a:ext cx="108673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Төмендегі теңсіздік жүйесін графиктік тәсілмен шешіңіз:</a:t>
            </a:r>
            <a:endParaRPr lang="ru-RU" sz="3200" dirty="0"/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0F6E440F-1672-444A-BC01-1984DD614328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54407" r="2697"/>
          <a:stretch/>
        </p:blipFill>
        <p:spPr>
          <a:xfrm>
            <a:off x="4725651" y="1064954"/>
            <a:ext cx="1836513" cy="941536"/>
          </a:xfrm>
          <a:prstGeom prst="rect">
            <a:avLst/>
          </a:prstGeom>
        </p:spPr>
      </p:pic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xmlns="" id="{B152BEEB-183B-42F8-B6E5-6B0709ACB9E2}"/>
              </a:ext>
            </a:extLst>
          </p:cNvPr>
          <p:cNvSpPr/>
          <p:nvPr/>
        </p:nvSpPr>
        <p:spPr>
          <a:xfrm>
            <a:off x="3155576" y="1397397"/>
            <a:ext cx="1201271" cy="2689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xmlns="" id="{6E9889B2-599F-4057-A3CB-9FF5A049976B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59345" t="12727" r="2696" b="44429"/>
          <a:stretch/>
        </p:blipFill>
        <p:spPr>
          <a:xfrm>
            <a:off x="721174" y="2578889"/>
            <a:ext cx="1625113" cy="403394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xmlns="" id="{DBE12004-4F3B-4346-85E9-E9CC2E07647D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3190" t="57156" r="2697"/>
          <a:stretch/>
        </p:blipFill>
        <p:spPr>
          <a:xfrm>
            <a:off x="7315259" y="2579128"/>
            <a:ext cx="1707243" cy="47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4151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8" grpId="0"/>
      <p:bldP spid="30" grpId="0"/>
      <p:bldP spid="32" grpId="0"/>
      <p:bldP spid="33" grpId="0"/>
      <p:bldP spid="34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Таблица 9">
            <a:extLst>
              <a:ext uri="{FF2B5EF4-FFF2-40B4-BE49-F238E27FC236}">
                <a16:creationId xmlns:a16="http://schemas.microsoft.com/office/drawing/2014/main" xmlns="" id="{C3EE5BD3-350E-4B51-961F-4E8463247A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129189"/>
              </p:ext>
            </p:extLst>
          </p:nvPr>
        </p:nvGraphicFramePr>
        <p:xfrm>
          <a:off x="220196" y="949193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graphicFrame>
        <p:nvGraphicFramePr>
          <p:cNvPr id="15" name="Таблица 9">
            <a:extLst>
              <a:ext uri="{FF2B5EF4-FFF2-40B4-BE49-F238E27FC236}">
                <a16:creationId xmlns:a16="http://schemas.microsoft.com/office/drawing/2014/main" xmlns="" id="{FEB15250-4563-4C9D-A8FE-B9595385B9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336100"/>
              </p:ext>
            </p:extLst>
          </p:nvPr>
        </p:nvGraphicFramePr>
        <p:xfrm>
          <a:off x="220196" y="3058160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3AD03C94-5057-4548-AB8F-E02FDAAFCC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345" t="12727" r="2696" b="44429"/>
          <a:stretch/>
        </p:blipFill>
        <p:spPr>
          <a:xfrm>
            <a:off x="450777" y="362063"/>
            <a:ext cx="1625113" cy="403394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D505E82F-8D60-4948-8141-DF60F2CA6B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190" t="57156" r="2697"/>
          <a:stretch/>
        </p:blipFill>
        <p:spPr>
          <a:xfrm>
            <a:off x="450777" y="2130893"/>
            <a:ext cx="1707243" cy="47155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4AAE45A-CEFF-4A5C-B001-A884AF46D3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461" y="469051"/>
            <a:ext cx="6889077" cy="5776461"/>
          </a:xfrm>
          <a:prstGeom prst="rect">
            <a:avLst/>
          </a:prstGeom>
        </p:spPr>
      </p:pic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0F42A2A3-25B0-469F-AB95-902D823C4145}"/>
              </a:ext>
            </a:extLst>
          </p:cNvPr>
          <p:cNvCxnSpPr>
            <a:cxnSpLocks/>
          </p:cNvCxnSpPr>
          <p:nvPr/>
        </p:nvCxnSpPr>
        <p:spPr>
          <a:xfrm>
            <a:off x="6911788" y="469051"/>
            <a:ext cx="4914750" cy="47484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F2ACBD8F-E005-4A41-8CA8-3ECA2981C845}"/>
              </a:ext>
            </a:extLst>
          </p:cNvPr>
          <p:cNvSpPr/>
          <p:nvPr/>
        </p:nvSpPr>
        <p:spPr>
          <a:xfrm rot="20283558">
            <a:off x="8255840" y="4166064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xmlns="" id="{C2B77F93-2708-46F3-8893-12818E73E627}"/>
              </a:ext>
            </a:extLst>
          </p:cNvPr>
          <p:cNvSpPr/>
          <p:nvPr/>
        </p:nvSpPr>
        <p:spPr>
          <a:xfrm rot="20283558">
            <a:off x="8724744" y="4650158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7DC4B009-66AB-4546-94FA-A7497AB3161D}"/>
              </a:ext>
            </a:extLst>
          </p:cNvPr>
          <p:cNvCxnSpPr>
            <a:cxnSpLocks/>
          </p:cNvCxnSpPr>
          <p:nvPr/>
        </p:nvCxnSpPr>
        <p:spPr>
          <a:xfrm>
            <a:off x="4748724" y="563760"/>
            <a:ext cx="6179252" cy="62942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524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2E03342-D1CF-4AAB-8A30-4D1E7A00D53A}"/>
              </a:ext>
            </a:extLst>
          </p:cNvPr>
          <p:cNvSpPr txBox="1"/>
          <p:nvPr/>
        </p:nvSpPr>
        <p:spPr>
          <a:xfrm>
            <a:off x="726141" y="447345"/>
            <a:ext cx="997771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Жүйедегі теңдеулердің графиктері өзара параллель түзу болды. Олардың ортақ нүктесі жоқ. Демек, теңдеулер жүйесінің шешімі жоқ</a:t>
            </a:r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597D315-7487-416E-9382-AACBDBF07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6686" y="2427590"/>
            <a:ext cx="4959574" cy="4158581"/>
          </a:xfrm>
          <a:prstGeom prst="rect">
            <a:avLst/>
          </a:prstGeom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38848E27-94FF-4A84-ABF0-727B31652278}"/>
              </a:ext>
            </a:extLst>
          </p:cNvPr>
          <p:cNvCxnSpPr>
            <a:cxnSpLocks/>
          </p:cNvCxnSpPr>
          <p:nvPr/>
        </p:nvCxnSpPr>
        <p:spPr>
          <a:xfrm>
            <a:off x="3496235" y="2427590"/>
            <a:ext cx="3550025" cy="3453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9ED740DB-FD9D-4B26-8F6E-046113F7B7D9}"/>
              </a:ext>
            </a:extLst>
          </p:cNvPr>
          <p:cNvSpPr/>
          <p:nvPr/>
        </p:nvSpPr>
        <p:spPr>
          <a:xfrm rot="20283558">
            <a:off x="4445841" y="5070197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00964A1B-6A69-489B-8261-DBD4164B3C62}"/>
              </a:ext>
            </a:extLst>
          </p:cNvPr>
          <p:cNvSpPr/>
          <p:nvPr/>
        </p:nvSpPr>
        <p:spPr>
          <a:xfrm rot="20283558">
            <a:off x="4816134" y="5421123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FB74C4BF-6A93-4D3B-8527-DC78304F7337}"/>
              </a:ext>
            </a:extLst>
          </p:cNvPr>
          <p:cNvCxnSpPr>
            <a:cxnSpLocks/>
          </p:cNvCxnSpPr>
          <p:nvPr/>
        </p:nvCxnSpPr>
        <p:spPr>
          <a:xfrm>
            <a:off x="2086686" y="2689412"/>
            <a:ext cx="5094044" cy="51065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77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35-сабақ. Екі айнымалысы бар сызықтық теңдеулер жүйесін графиктік тәсілмен шешу</Template>
  <TotalTime>193</TotalTime>
  <Words>292</Words>
  <Application>Microsoft Office PowerPoint</Application>
  <PresentationFormat>Широкоэкранный</PresentationFormat>
  <Paragraphs>79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Zhaksylyk Talant</dc:creator>
  <cp:lastModifiedBy>Huawei</cp:lastModifiedBy>
  <cp:revision>14</cp:revision>
  <dcterms:created xsi:type="dcterms:W3CDTF">2024-02-21T15:42:04Z</dcterms:created>
  <dcterms:modified xsi:type="dcterms:W3CDTF">2024-08-13T06:37:18Z</dcterms:modified>
</cp:coreProperties>
</file>