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375" r:id="rId6"/>
    <p:sldId id="422" r:id="rId7"/>
    <p:sldId id="431" r:id="rId8"/>
    <p:sldId id="434" r:id="rId9"/>
    <p:sldId id="433" r:id="rId10"/>
    <p:sldId id="432" r:id="rId11"/>
    <p:sldId id="436" r:id="rId12"/>
    <p:sldId id="435" r:id="rId13"/>
    <p:sldId id="423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6" d="100"/>
          <a:sy n="46" d="100"/>
        </p:scale>
        <p:origin x="29" y="85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5-28T17:50:51.1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31 6261,'10'-4'-228,"5"0"36,-10 4 40,10 0 16,-10-3-1,10 3 53,-10-4 120,-1 0-16,6 0-8,-5 4 12,-5 0-32,5 0-152,0-3-168,-5 3-240,-10-4-916,-9 4 464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5-28T17:57:05.5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1944,'5'4'364,"5"-4"-100,-5 0 32,-5 4 48,5-4 0,5 3-40,-10-3-36,5 0-32,-5 0-36,5 4-16,-5-4-32,0 0-108,0 0-188,0 0-248,5 4-384,-5-4-460,10 0 696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dev"/>
          <inkml:channel name="T" type="integer" max="2.14748E9" units="dev"/>
        </inkml:traceFormat>
        <inkml:channelProperties>
          <inkml:channelProperty channel="X" name="resolution" value="3225.09839" units="1/cm"/>
          <inkml:channelProperty channel="Y" name="resolution" value="4300.1313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10-27T12:07:46.70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13872 9385 1736 0,'-6'0'399'0,"-13"-5"-312"0,-8 1-187 16,-3 3-56-16,-4 1-48 0,-13 1-47 0,-2 3-263 16,-11 3-19-16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AEA3012-52BE-451B-A52A-2B90EBFF6F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43593F16-F315-4077-7CF3-8C29EB82A7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E8E6AFB-D8D4-77AD-D7A1-ACC326B61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E56A-EB10-4CC5-8955-095C1E7E7D11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B86AC9C-23A1-5288-AD39-D53B045F4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55992B7-C0ED-994C-75E5-7B47C2FC0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116B-1246-48B6-B787-2106663EC7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5945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E7949D7-D347-B410-623F-DA8C67D1A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8893635A-2268-702B-83A6-80D1C1C2EA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57065DB-90C1-C0DE-7011-D21B72419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E56A-EB10-4CC5-8955-095C1E7E7D11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06B9342-A034-2F93-4A8F-2CEE53EDA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653E737-5126-A848-FCC6-60E7CFB2D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116B-1246-48B6-B787-2106663EC7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1636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EB5817EE-ED2E-AFB6-5B4F-C123CDE530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D45A4467-055B-2EAE-85BF-EA83F0D022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B233B5E-FBFF-A644-917B-43FE33702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E56A-EB10-4CC5-8955-095C1E7E7D11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CD56D3C-5844-D93F-F6A6-8B83A10BE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B185EB1-AE0D-B942-1584-1AA717C3B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116B-1246-48B6-B787-2106663EC7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6687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2874194-0A40-A995-404F-BCB34A46A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7EAD450-5E41-80FD-4298-22935E742F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5EC5FB49-1F0A-933F-0878-62545084C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E56A-EB10-4CC5-8955-095C1E7E7D11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FC9F456-D3CC-BD39-363E-E47DF8D70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053059C0-19EE-C629-EC22-12691C567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116B-1246-48B6-B787-2106663EC7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4042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72B36F3-0DB2-5065-06AC-1995BB581C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DF229781-2E06-2352-647B-E305BE09C5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91A7B1B-BE4F-CF81-68E6-127D43249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E56A-EB10-4CC5-8955-095C1E7E7D11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1069B2C-B91F-7628-E639-06EF21FE2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BAF571D-81A8-0FD8-1E36-7A1673FDE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116B-1246-48B6-B787-2106663EC7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5473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A44331B-4740-03BD-B915-FDCE8DC2C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42B9B7D-6185-95AA-99B7-B0B6E331B8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DDD6B3A2-1439-2369-5029-973C8FDE0E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24E144F2-BD1C-9E93-9563-C27CE045B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E56A-EB10-4CC5-8955-095C1E7E7D11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E2CC59CC-69ED-E690-56B6-8AC52E408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2A5A91DB-4490-2966-0E8A-0AE67B16A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116B-1246-48B6-B787-2106663EC7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8998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9F002F2-FE2A-C6FD-879A-5B81B22FC1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E0352D06-9DA7-3F77-E0BD-E9F6103DB4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80DE90FD-7D89-6CE3-3DC9-B7A0962982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824903F3-59A3-F710-3C95-5ED7581DC4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1926016B-02CD-033E-E57F-65333917D8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C071B9C9-1F7A-7E4A-621D-25E29E3B4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E56A-EB10-4CC5-8955-095C1E7E7D11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37D75FFE-8132-B82B-55B6-6D4CA3656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8B70966C-D6F7-2A7C-07FD-41812565C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116B-1246-48B6-B787-2106663EC7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0672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13B301A-0480-85B5-F3D7-2DB445C43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266B9735-77F1-B6F7-A2E0-0EA54B4AA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E56A-EB10-4CC5-8955-095C1E7E7D11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E76D9682-AA62-F27C-2E37-6914E21A9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363E74F7-FB92-E6B6-F8DF-F41CAC699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116B-1246-48B6-B787-2106663EC7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1354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6BA1030E-A752-5ECA-ED4A-6871648E8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E56A-EB10-4CC5-8955-095C1E7E7D11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27512FBD-5183-09C0-7D9F-9D1176CE4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C5E2F823-0E60-CB14-E8F8-C43F834C4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116B-1246-48B6-B787-2106663EC7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5315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56218FA-E07A-D656-2641-E1976A0264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6D1FC62-B990-AA85-19CB-5DD4F98524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A3003895-2FB6-A87E-A8E8-26444C32B8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4F31C9A8-C758-AAC0-202F-6A3FA6CD3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E56A-EB10-4CC5-8955-095C1E7E7D11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6287297B-CA37-7173-40B8-A1478AE74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CDEDB1EA-751B-4BEB-5EA0-9E818270F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116B-1246-48B6-B787-2106663EC7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6389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AB8EB2D-25E3-39E8-8F02-C5EF83D86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4F79B41C-32B6-76EA-23CB-5C76803AB9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25FDF8F7-FCFE-F53C-E374-0AED559318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82B9A6B2-5119-BF3D-282D-0D5EEF855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E56A-EB10-4CC5-8955-095C1E7E7D11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CB7FC345-B8CF-E5D3-3008-986DB5EA3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FA5D9E31-B4CB-F79C-C1B0-2F6DC06D0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116B-1246-48B6-B787-2106663EC7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7919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67000"/>
              </a:schemeClr>
            </a:gs>
            <a:gs pos="48000">
              <a:schemeClr val="accent2">
                <a:lumMod val="97000"/>
                <a:lumOff val="3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AFACA57-6E45-64F9-7860-FD5936DA8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4EA21A19-2915-6BDC-1118-55C546594E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0EA93F4-6D80-5CC0-E0A8-DAF2906262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16E56A-EB10-4CC5-8955-095C1E7E7D11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A716787-F5AA-64CC-E758-92E0B9C8E4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D605F0B-A652-67B3-E7B4-24066EA775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FE116B-1246-48B6-B787-2106663EC7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4444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8.png"/><Relationship Id="rId12" Type="http://schemas.openxmlformats.org/officeDocument/2006/relationships/customXml" Target="../ink/ink3.xml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Relationship Id="rId11" Type="http://schemas.openxmlformats.org/officeDocument/2006/relationships/image" Target="../media/image7.png"/><Relationship Id="rId10" Type="http://schemas.openxmlformats.org/officeDocument/2006/relationships/customXml" Target="../ink/ink2.xml"/><Relationship Id="rId9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Рукописный ввод 2">
                <a:extLst>
                  <a:ext uri="{FF2B5EF4-FFF2-40B4-BE49-F238E27FC236}">
                    <a16:creationId xmlns:a16="http://schemas.microsoft.com/office/drawing/2014/main" xmlns="" id="{F864736E-8B35-49AC-81D2-898B405B1D92}"/>
                  </a:ext>
                </a:extLst>
              </p14:cNvPr>
              <p14:cNvContentPartPr/>
              <p14:nvPr/>
            </p14:nvContentPartPr>
            <p14:xfrm>
              <a:off x="13194672" y="2910585"/>
              <a:ext cx="36000" cy="11160"/>
            </p14:xfrm>
          </p:contentPart>
        </mc:Choice>
        <mc:Fallback xmlns="">
          <p:pic>
            <p:nvPicPr>
              <p:cNvPr id="3" name="Рукописный ввод 2">
                <a:extLst>
                  <a:ext uri="{FF2B5EF4-FFF2-40B4-BE49-F238E27FC236}">
                    <a16:creationId xmlns:a16="http://schemas.microsoft.com/office/drawing/2014/main" id="{F864736E-8B35-49AC-81D2-898B405B1D92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3185672" y="2901945"/>
                <a:ext cx="53640" cy="28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5" name="Рукописный ввод 4">
                <a:extLst>
                  <a:ext uri="{FF2B5EF4-FFF2-40B4-BE49-F238E27FC236}">
                    <a16:creationId xmlns:a16="http://schemas.microsoft.com/office/drawing/2014/main" xmlns="" id="{CB63013E-F909-4144-8FF9-A124536AD4A5}"/>
                  </a:ext>
                </a:extLst>
              </p14:cNvPr>
              <p14:cNvContentPartPr/>
              <p14:nvPr/>
            </p14:nvContentPartPr>
            <p14:xfrm>
              <a:off x="12610392" y="2558145"/>
              <a:ext cx="21600" cy="7200"/>
            </p14:xfrm>
          </p:contentPart>
        </mc:Choice>
        <mc:Fallback xmlns="">
          <p:pic>
            <p:nvPicPr>
              <p:cNvPr id="5" name="Рукописный ввод 4">
                <a:extLst>
                  <a:ext uri="{FF2B5EF4-FFF2-40B4-BE49-F238E27FC236}">
                    <a16:creationId xmlns:a16="http://schemas.microsoft.com/office/drawing/2014/main" id="{CB63013E-F909-4144-8FF9-A124536AD4A5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2601392" y="2549145"/>
                <a:ext cx="39240" cy="24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6" name="Рукописный ввод 5">
                <a:extLst>
                  <a:ext uri="{FF2B5EF4-FFF2-40B4-BE49-F238E27FC236}">
                    <a16:creationId xmlns:a16="http://schemas.microsoft.com/office/drawing/2014/main" xmlns="" id="{51461DFD-0EB5-4A56-AF5B-5AA5C7975411}"/>
                  </a:ext>
                </a:extLst>
              </p14:cNvPr>
              <p14:cNvContentPartPr/>
              <p14:nvPr/>
            </p14:nvContentPartPr>
            <p14:xfrm>
              <a:off x="4896000" y="3375000"/>
              <a:ext cx="98280" cy="4680"/>
            </p14:xfrm>
          </p:contentPart>
        </mc:Choice>
        <mc:Fallback xmlns="">
          <p:pic>
            <p:nvPicPr>
              <p:cNvPr id="6" name="Рукописный ввод 5">
                <a:extLst>
                  <a:ext uri="{FF2B5EF4-FFF2-40B4-BE49-F238E27FC236}">
                    <a16:creationId xmlns:a16="http://schemas.microsoft.com/office/drawing/2014/main" id="{51461DFD-0EB5-4A56-AF5B-5AA5C7975411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886640" y="3365640"/>
                <a:ext cx="117000" cy="23400"/>
              </a:xfrm>
              <a:prstGeom prst="rect">
                <a:avLst/>
              </a:prstGeom>
            </p:spPr>
          </p:pic>
        </mc:Fallback>
      </mc:AlternateContent>
      <p:sp>
        <p:nvSpPr>
          <p:cNvPr id="40" name="Прямоугольник 39">
            <a:extLst>
              <a:ext uri="{FF2B5EF4-FFF2-40B4-BE49-F238E27FC236}">
                <a16:creationId xmlns:a16="http://schemas.microsoft.com/office/drawing/2014/main" xmlns="" id="{F26BDF9C-CB2E-40BC-B023-EAB958D57223}"/>
              </a:ext>
            </a:extLst>
          </p:cNvPr>
          <p:cNvSpPr/>
          <p:nvPr/>
        </p:nvSpPr>
        <p:spPr>
          <a:xfrm>
            <a:off x="4315558" y="2502416"/>
            <a:ext cx="3491347" cy="1015663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6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Алгебра</a:t>
            </a:r>
            <a:endParaRPr lang="ru-RU" sz="6000" dirty="0">
              <a:solidFill>
                <a:srgbClr val="FF0000"/>
              </a:solidFill>
            </a:endParaRPr>
          </a:p>
        </p:txBody>
      </p:sp>
      <p:sp>
        <p:nvSpPr>
          <p:cNvPr id="41" name="Прямоугольник 40">
            <a:extLst>
              <a:ext uri="{FF2B5EF4-FFF2-40B4-BE49-F238E27FC236}">
                <a16:creationId xmlns:a16="http://schemas.microsoft.com/office/drawing/2014/main" xmlns="" id="{307AE7B5-81E7-42A6-A4C3-93B86D20300C}"/>
              </a:ext>
            </a:extLst>
          </p:cNvPr>
          <p:cNvSpPr/>
          <p:nvPr/>
        </p:nvSpPr>
        <p:spPr>
          <a:xfrm>
            <a:off x="4599577" y="3594016"/>
            <a:ext cx="2923311" cy="83099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E" sz="4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</a:t>
            </a:r>
            <a:r>
              <a:rPr lang="kk-KZ" sz="4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сынып</a:t>
            </a:r>
            <a:endParaRPr lang="ru-RU" sz="4800" dirty="0">
              <a:solidFill>
                <a:srgbClr val="FF0000"/>
              </a:solidFill>
            </a:endParaRPr>
          </a:p>
        </p:txBody>
      </p:sp>
      <p:sp>
        <p:nvSpPr>
          <p:cNvPr id="55" name="Прямоугольник 54">
            <a:extLst>
              <a:ext uri="{FF2B5EF4-FFF2-40B4-BE49-F238E27FC236}">
                <a16:creationId xmlns:a16="http://schemas.microsoft.com/office/drawing/2014/main" xmlns="" id="{48833B66-6FC6-4B17-B2E7-9FE661405297}"/>
              </a:ext>
            </a:extLst>
          </p:cNvPr>
          <p:cNvSpPr/>
          <p:nvPr/>
        </p:nvSpPr>
        <p:spPr>
          <a:xfrm>
            <a:off x="4367243" y="4425013"/>
            <a:ext cx="3387976" cy="83099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</a:t>
            </a:r>
            <a:r>
              <a:rPr lang="en-US" sz="48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kk-KZ" sz="4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тоқсан</a:t>
            </a:r>
            <a:endParaRPr lang="ru-RU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7766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xmlns="" id="{C2C9D582-A172-A034-AD93-4D520E78DA7F}"/>
              </a:ext>
            </a:extLst>
          </p:cNvPr>
          <p:cNvSpPr/>
          <p:nvPr/>
        </p:nvSpPr>
        <p:spPr>
          <a:xfrm>
            <a:off x="95181" y="87642"/>
            <a:ext cx="11969834" cy="6703162"/>
          </a:xfrm>
          <a:prstGeom prst="roundRect">
            <a:avLst>
              <a:gd name="adj" fmla="val 4821"/>
            </a:avLst>
          </a:prstGeom>
          <a:solidFill>
            <a:srgbClr val="FBFBFB"/>
          </a:solidFill>
          <a:ln>
            <a:noFill/>
          </a:ln>
          <a:effectLst>
            <a:glow rad="101600">
              <a:srgbClr val="DDDDDD">
                <a:alpha val="33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>
              <a:latin typeface="Kotex Cyrillic" pitchFamily="50" charset="-52"/>
            </a:endParaRPr>
          </a:p>
        </p:txBody>
      </p:sp>
      <p:sp>
        <p:nvSpPr>
          <p:cNvPr id="24" name="Rectangle 2">
            <a:extLst>
              <a:ext uri="{FF2B5EF4-FFF2-40B4-BE49-F238E27FC236}">
                <a16:creationId xmlns:a16="http://schemas.microsoft.com/office/drawing/2014/main" xmlns="" id="{19D339E9-40BC-F58D-3042-A8BE66823A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294" y="277242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144">
            <a:extLst>
              <a:ext uri="{FF2B5EF4-FFF2-40B4-BE49-F238E27FC236}">
                <a16:creationId xmlns:a16="http://schemas.microsoft.com/office/drawing/2014/main" xmlns="" id="{CB2FC69A-C13C-479D-8890-BFE9D571F2AB}"/>
              </a:ext>
            </a:extLst>
          </p:cNvPr>
          <p:cNvSpPr/>
          <p:nvPr/>
        </p:nvSpPr>
        <p:spPr>
          <a:xfrm>
            <a:off x="1057294" y="593926"/>
            <a:ext cx="5805055" cy="83099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k-KZ" sz="4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Қорытынды:</a:t>
            </a:r>
            <a:endParaRPr lang="ru-RU" sz="48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ectangle 151">
            <a:extLst>
              <a:ext uri="{FF2B5EF4-FFF2-40B4-BE49-F238E27FC236}">
                <a16:creationId xmlns:a16="http://schemas.microsoft.com/office/drawing/2014/main" xmlns="" id="{D7F4191C-DC2E-4B1D-9E96-B75CA26AB124}"/>
              </a:ext>
            </a:extLst>
          </p:cNvPr>
          <p:cNvSpPr/>
          <p:nvPr/>
        </p:nvSpPr>
        <p:spPr>
          <a:xfrm>
            <a:off x="695271" y="2374961"/>
            <a:ext cx="10600258" cy="212365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189" indent="-457189">
              <a:buFont typeface="Arial" panose="020B0604020202020204" pitchFamily="34" charset="0"/>
              <a:buChar char="•"/>
            </a:pPr>
            <a:r>
              <a:rPr lang="kk-KZ" sz="4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абсолютті және салыстырмалы жиіліктерін есептеуді және кестеге </a:t>
            </a:r>
            <a:r>
              <a:rPr lang="kk-KZ" sz="4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жазуды </a:t>
            </a:r>
            <a:r>
              <a:rPr lang="kk-KZ" sz="4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үйрендік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624743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xmlns="" id="{C2C9D582-A172-A034-AD93-4D520E78DA7F}"/>
              </a:ext>
            </a:extLst>
          </p:cNvPr>
          <p:cNvSpPr/>
          <p:nvPr/>
        </p:nvSpPr>
        <p:spPr>
          <a:xfrm>
            <a:off x="111083" y="77419"/>
            <a:ext cx="11969834" cy="6703162"/>
          </a:xfrm>
          <a:prstGeom prst="roundRect">
            <a:avLst>
              <a:gd name="adj" fmla="val 4821"/>
            </a:avLst>
          </a:prstGeom>
          <a:solidFill>
            <a:srgbClr val="FBFBFB"/>
          </a:solidFill>
          <a:ln>
            <a:noFill/>
          </a:ln>
          <a:effectLst>
            <a:glow rad="101600">
              <a:srgbClr val="DDDDDD">
                <a:alpha val="33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>
              <a:latin typeface="Kotex Cyrillic" pitchFamily="50" charset="-52"/>
            </a:endParaRPr>
          </a:p>
        </p:txBody>
      </p:sp>
      <p:sp>
        <p:nvSpPr>
          <p:cNvPr id="24" name="Rectangle 2">
            <a:extLst>
              <a:ext uri="{FF2B5EF4-FFF2-40B4-BE49-F238E27FC236}">
                <a16:creationId xmlns:a16="http://schemas.microsoft.com/office/drawing/2014/main" xmlns="" id="{19D339E9-40BC-F58D-3042-A8BE66823A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294" y="277242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4E5FAEA0-51E8-4F2F-A203-860BF0588E0A}"/>
              </a:ext>
            </a:extLst>
          </p:cNvPr>
          <p:cNvSpPr txBox="1"/>
          <p:nvPr/>
        </p:nvSpPr>
        <p:spPr>
          <a:xfrm>
            <a:off x="2935942" y="169440"/>
            <a:ext cx="662491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4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Статистика элементтері 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921F2B7A-60F4-4C0B-95DC-E7E2AF3864B6}"/>
              </a:ext>
            </a:extLst>
          </p:cNvPr>
          <p:cNvSpPr txBox="1"/>
          <p:nvPr/>
        </p:nvSpPr>
        <p:spPr>
          <a:xfrm>
            <a:off x="909918" y="1445241"/>
            <a:ext cx="10448364" cy="13261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7.3.3.3 статистикалық деректерді жинау және оны кесте түрінде көрсету;     </a:t>
            </a:r>
            <a:endParaRPr lang="ru-RU" sz="3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3531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: скругленные углы 15">
                <a:extLst>
                  <a:ext uri="{FF2B5EF4-FFF2-40B4-BE49-F238E27FC236}">
                    <a16:creationId xmlns:a16="http://schemas.microsoft.com/office/drawing/2014/main" xmlns="" id="{C2C9D582-A172-A034-AD93-4D520E78DA7F}"/>
                  </a:ext>
                </a:extLst>
              </p:cNvPr>
              <p:cNvSpPr/>
              <p:nvPr/>
            </p:nvSpPr>
            <p:spPr>
              <a:xfrm>
                <a:off x="111083" y="77419"/>
                <a:ext cx="11969834" cy="6703162"/>
              </a:xfrm>
              <a:prstGeom prst="roundRect">
                <a:avLst>
                  <a:gd name="adj" fmla="val 4821"/>
                </a:avLst>
              </a:prstGeom>
              <a:solidFill>
                <a:srgbClr val="FBFBFB"/>
              </a:solidFill>
              <a:ln>
                <a:noFill/>
              </a:ln>
              <a:effectLst>
                <a:glow rad="101600">
                  <a:srgbClr val="DDDDDD">
                    <a:alpha val="33000"/>
                  </a:srgb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106BBF6D-D78E-4563-AFB2-2CB0BE7D4629}" type="mathplaceholder">
                        <a:rPr lang="ru-RU" i="1" smtClean="0">
                          <a:latin typeface="Cambria Math" panose="02040503050406030204" pitchFamily="18" charset="0"/>
                        </a:rPr>
                        <a:t>Место для уравнения.</a:t>
                      </a:fld>
                    </m:oMath>
                  </m:oMathPara>
                </a14:m>
                <a:endParaRPr lang="ru-RU" dirty="0">
                  <a:latin typeface="Kotex Cyrillic" pitchFamily="50" charset="-52"/>
                </a:endParaRPr>
              </a:p>
            </p:txBody>
          </p:sp>
        </mc:Choice>
        <mc:Fallback xmlns="">
          <p:sp>
            <p:nvSpPr>
              <p:cNvPr id="16" name="Прямоугольник: скругленные углы 15">
                <a:extLst>
                  <a:ext uri="{FF2B5EF4-FFF2-40B4-BE49-F238E27FC236}">
                    <a16:creationId xmlns:a16="http://schemas.microsoft.com/office/drawing/2014/main" id="{C2C9D582-A172-A034-AD93-4D520E78DA7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083" y="77419"/>
                <a:ext cx="11969834" cy="6703162"/>
              </a:xfrm>
              <a:prstGeom prst="roundRect">
                <a:avLst>
                  <a:gd name="adj" fmla="val 4821"/>
                </a:avLst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ffectLst>
                <a:glow rad="101600">
                  <a:srgbClr val="DDDDDD">
                    <a:alpha val="33000"/>
                  </a:srgbClr>
                </a:glow>
              </a:effec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2">
            <a:extLst>
              <a:ext uri="{FF2B5EF4-FFF2-40B4-BE49-F238E27FC236}">
                <a16:creationId xmlns:a16="http://schemas.microsoft.com/office/drawing/2014/main" xmlns="" id="{19D339E9-40BC-F58D-3042-A8BE66823A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294" y="277242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144">
            <a:extLst>
              <a:ext uri="{FF2B5EF4-FFF2-40B4-BE49-F238E27FC236}">
                <a16:creationId xmlns:a16="http://schemas.microsoft.com/office/drawing/2014/main" xmlns="" id="{CD91E988-7A18-4398-B6F1-77F363DEF83B}"/>
              </a:ext>
            </a:extLst>
          </p:cNvPr>
          <p:cNvSpPr/>
          <p:nvPr/>
        </p:nvSpPr>
        <p:spPr>
          <a:xfrm>
            <a:off x="1057294" y="593926"/>
            <a:ext cx="5805055" cy="83099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k-KZ" sz="4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Бүгінгі сабақта:</a:t>
            </a:r>
            <a:endParaRPr lang="ru-RU" sz="48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angle 151">
            <a:extLst>
              <a:ext uri="{FF2B5EF4-FFF2-40B4-BE49-F238E27FC236}">
                <a16:creationId xmlns:a16="http://schemas.microsoft.com/office/drawing/2014/main" xmlns="" id="{5D72F006-7DE6-4FB4-8FB4-CB88A8FB5291}"/>
              </a:ext>
            </a:extLst>
          </p:cNvPr>
          <p:cNvSpPr/>
          <p:nvPr/>
        </p:nvSpPr>
        <p:spPr>
          <a:xfrm>
            <a:off x="695271" y="2367171"/>
            <a:ext cx="10600258" cy="144655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k-KZ" sz="4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Берілген деректерді кесте түрінде көрсетуді үйренеміз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486148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xmlns="" id="{C2C9D582-A172-A034-AD93-4D520E78DA7F}"/>
              </a:ext>
            </a:extLst>
          </p:cNvPr>
          <p:cNvSpPr/>
          <p:nvPr/>
        </p:nvSpPr>
        <p:spPr>
          <a:xfrm>
            <a:off x="111082" y="77418"/>
            <a:ext cx="11969834" cy="6703162"/>
          </a:xfrm>
          <a:prstGeom prst="roundRect">
            <a:avLst>
              <a:gd name="adj" fmla="val 4821"/>
            </a:avLst>
          </a:prstGeom>
          <a:solidFill>
            <a:srgbClr val="FBFBFB"/>
          </a:solidFill>
          <a:ln>
            <a:noFill/>
          </a:ln>
          <a:effectLst>
            <a:glow rad="101600">
              <a:srgbClr val="DDDDDD">
                <a:alpha val="33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>
              <a:latin typeface="Kotex Cyrillic" pitchFamily="50" charset="-52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940C7566-953C-4099-9661-EFFC7FFF8952}"/>
              </a:ext>
            </a:extLst>
          </p:cNvPr>
          <p:cNvSpPr txBox="1"/>
          <p:nvPr/>
        </p:nvSpPr>
        <p:spPr>
          <a:xfrm>
            <a:off x="358587" y="193070"/>
            <a:ext cx="1098176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kk-KZ" sz="4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Тапсырма: Төменде берілген мәліметті кесте арқылы беріңіз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9F2564A2-A1A4-4653-A6AA-306C3EA9FB3E}"/>
              </a:ext>
            </a:extLst>
          </p:cNvPr>
          <p:cNvSpPr txBox="1"/>
          <p:nvPr/>
        </p:nvSpPr>
        <p:spPr>
          <a:xfrm>
            <a:off x="717176" y="1632160"/>
            <a:ext cx="9843248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Себеттегі барлық жемістердің саны – 25. Олар жүзім, алма, алмұрт, шие және құлпынай. Жүзімнің саны – 4, алма – 7, алмұрт – 9,  шие – 2. </a:t>
            </a:r>
          </a:p>
          <a:p>
            <a:r>
              <a:rPr lang="kk-KZ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Құлпынай саны белгісіз, оны табу үшін таңдама көлемінен басқа жемістер санын азайтамыз: 25 – 4 – 7 – 9 – 2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kk-KZ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</a:p>
          <a:p>
            <a:r>
              <a:rPr lang="kk-KZ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Ендеше осы мәліметтерді кестеде көрсетейік:   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152008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xmlns="" id="{C2C9D582-A172-A034-AD93-4D520E78DA7F}"/>
              </a:ext>
            </a:extLst>
          </p:cNvPr>
          <p:cNvSpPr/>
          <p:nvPr/>
        </p:nvSpPr>
        <p:spPr>
          <a:xfrm>
            <a:off x="111082" y="77418"/>
            <a:ext cx="11969834" cy="6703162"/>
          </a:xfrm>
          <a:prstGeom prst="roundRect">
            <a:avLst>
              <a:gd name="adj" fmla="val 4821"/>
            </a:avLst>
          </a:prstGeom>
          <a:solidFill>
            <a:srgbClr val="FBFBFB"/>
          </a:solidFill>
          <a:ln>
            <a:noFill/>
          </a:ln>
          <a:effectLst>
            <a:glow rad="101600">
              <a:srgbClr val="DDDDDD">
                <a:alpha val="33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>
              <a:latin typeface="Kotex Cyrillic" pitchFamily="50" charset="-52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940C7566-953C-4099-9661-EFFC7FFF8952}"/>
              </a:ext>
            </a:extLst>
          </p:cNvPr>
          <p:cNvSpPr txBox="1"/>
          <p:nvPr/>
        </p:nvSpPr>
        <p:spPr>
          <a:xfrm>
            <a:off x="358587" y="193070"/>
            <a:ext cx="1098176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kk-KZ" sz="36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Тапсырма: Төменде берілген мәліметті кесте арқылы беріңіз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9F2564A2-A1A4-4653-A6AA-306C3EA9FB3E}"/>
              </a:ext>
            </a:extLst>
          </p:cNvPr>
          <p:cNvSpPr txBox="1"/>
          <p:nvPr/>
        </p:nvSpPr>
        <p:spPr>
          <a:xfrm>
            <a:off x="717176" y="1632160"/>
            <a:ext cx="9843248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Себеттегі барлық жемістердің саны – 25. Олар жүзім, алма, алмұрт, шие және құлпынай. Жүзімнің саны – 4, алма – 7, алмұрт – 9,  шие – 2. </a:t>
            </a:r>
          </a:p>
          <a:p>
            <a:r>
              <a:rPr lang="kk-KZ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Құлпынай саны белгісіз, оны табу үшін таңдама көлемінен басқа жемістер санын азайтамыз: 25 – 4 – 7 – 9 – 2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kk-KZ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</a:p>
          <a:p>
            <a:r>
              <a:rPr lang="kk-KZ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Ендеше осы мәліметтерді кестеде көрсетейік:    </a:t>
            </a:r>
            <a:endParaRPr lang="ru-RU" sz="2400" dirty="0"/>
          </a:p>
        </p:txBody>
      </p:sp>
      <p:graphicFrame>
        <p:nvGraphicFramePr>
          <p:cNvPr id="5" name="Таблица 10">
            <a:extLst>
              <a:ext uri="{FF2B5EF4-FFF2-40B4-BE49-F238E27FC236}">
                <a16:creationId xmlns:a16="http://schemas.microsoft.com/office/drawing/2014/main" xmlns="" id="{EEEB2F60-DCD4-4093-A276-CCD8B1F885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710734"/>
              </p:ext>
            </p:extLst>
          </p:nvPr>
        </p:nvGraphicFramePr>
        <p:xfrm>
          <a:off x="990597" y="4052631"/>
          <a:ext cx="6710085" cy="13292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3753">
                  <a:extLst>
                    <a:ext uri="{9D8B030D-6E8A-4147-A177-3AD203B41FA5}">
                      <a16:colId xmlns:a16="http://schemas.microsoft.com/office/drawing/2014/main" xmlns="" val="2936206539"/>
                    </a:ext>
                  </a:extLst>
                </a:gridCol>
                <a:gridCol w="1018074">
                  <a:extLst>
                    <a:ext uri="{9D8B030D-6E8A-4147-A177-3AD203B41FA5}">
                      <a16:colId xmlns:a16="http://schemas.microsoft.com/office/drawing/2014/main" xmlns="" val="3338970090"/>
                    </a:ext>
                  </a:extLst>
                </a:gridCol>
                <a:gridCol w="744070">
                  <a:extLst>
                    <a:ext uri="{9D8B030D-6E8A-4147-A177-3AD203B41FA5}">
                      <a16:colId xmlns:a16="http://schemas.microsoft.com/office/drawing/2014/main" xmlns="" val="4039847395"/>
                    </a:ext>
                  </a:extLst>
                </a:gridCol>
                <a:gridCol w="1192306">
                  <a:extLst>
                    <a:ext uri="{9D8B030D-6E8A-4147-A177-3AD203B41FA5}">
                      <a16:colId xmlns:a16="http://schemas.microsoft.com/office/drawing/2014/main" xmlns="" val="2168036245"/>
                    </a:ext>
                  </a:extLst>
                </a:gridCol>
                <a:gridCol w="791133">
                  <a:extLst>
                    <a:ext uri="{9D8B030D-6E8A-4147-A177-3AD203B41FA5}">
                      <a16:colId xmlns:a16="http://schemas.microsoft.com/office/drawing/2014/main" xmlns="" val="3461066614"/>
                    </a:ext>
                  </a:extLst>
                </a:gridCol>
                <a:gridCol w="1270749">
                  <a:extLst>
                    <a:ext uri="{9D8B030D-6E8A-4147-A177-3AD203B41FA5}">
                      <a16:colId xmlns:a16="http://schemas.microsoft.com/office/drawing/2014/main" xmlns="" val="2366614081"/>
                    </a:ext>
                  </a:extLst>
                </a:gridCol>
              </a:tblGrid>
              <a:tr h="664630">
                <a:tc>
                  <a:txBody>
                    <a:bodyPr/>
                    <a:lstStyle/>
                    <a:p>
                      <a:r>
                        <a:rPr lang="kk-KZ" dirty="0"/>
                        <a:t>Жемістер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Жүзім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Алма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Алмұрт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Шие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Құлпынай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35747088"/>
                  </a:ext>
                </a:extLst>
              </a:tr>
              <a:tr h="664630">
                <a:tc>
                  <a:txBody>
                    <a:bodyPr/>
                    <a:lstStyle/>
                    <a:p>
                      <a:r>
                        <a:rPr lang="kk-KZ" dirty="0"/>
                        <a:t>Жиілігі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3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68259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8301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xmlns="" id="{C2C9D582-A172-A034-AD93-4D520E78DA7F}"/>
              </a:ext>
            </a:extLst>
          </p:cNvPr>
          <p:cNvSpPr/>
          <p:nvPr/>
        </p:nvSpPr>
        <p:spPr>
          <a:xfrm>
            <a:off x="111082" y="77418"/>
            <a:ext cx="11969834" cy="6703162"/>
          </a:xfrm>
          <a:prstGeom prst="roundRect">
            <a:avLst>
              <a:gd name="adj" fmla="val 4821"/>
            </a:avLst>
          </a:prstGeom>
          <a:solidFill>
            <a:srgbClr val="FBFBFB"/>
          </a:solidFill>
          <a:ln>
            <a:noFill/>
          </a:ln>
          <a:effectLst>
            <a:glow rad="101600">
              <a:srgbClr val="DDDDDD">
                <a:alpha val="33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>
              <a:latin typeface="Kotex Cyrillic" pitchFamily="50" charset="-52"/>
            </a:endParaRPr>
          </a:p>
        </p:txBody>
      </p:sp>
      <p:graphicFrame>
        <p:nvGraphicFramePr>
          <p:cNvPr id="4" name="Таблица 10">
            <a:extLst>
              <a:ext uri="{FF2B5EF4-FFF2-40B4-BE49-F238E27FC236}">
                <a16:creationId xmlns:a16="http://schemas.microsoft.com/office/drawing/2014/main" xmlns="" id="{5EDAA212-14F6-4839-9AA8-43275693FE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3789581"/>
              </p:ext>
            </p:extLst>
          </p:nvPr>
        </p:nvGraphicFramePr>
        <p:xfrm>
          <a:off x="874056" y="368137"/>
          <a:ext cx="6710085" cy="13292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3753">
                  <a:extLst>
                    <a:ext uri="{9D8B030D-6E8A-4147-A177-3AD203B41FA5}">
                      <a16:colId xmlns:a16="http://schemas.microsoft.com/office/drawing/2014/main" xmlns="" val="2936206539"/>
                    </a:ext>
                  </a:extLst>
                </a:gridCol>
                <a:gridCol w="1018074">
                  <a:extLst>
                    <a:ext uri="{9D8B030D-6E8A-4147-A177-3AD203B41FA5}">
                      <a16:colId xmlns:a16="http://schemas.microsoft.com/office/drawing/2014/main" xmlns="" val="3338970090"/>
                    </a:ext>
                  </a:extLst>
                </a:gridCol>
                <a:gridCol w="744070">
                  <a:extLst>
                    <a:ext uri="{9D8B030D-6E8A-4147-A177-3AD203B41FA5}">
                      <a16:colId xmlns:a16="http://schemas.microsoft.com/office/drawing/2014/main" xmlns="" val="4039847395"/>
                    </a:ext>
                  </a:extLst>
                </a:gridCol>
                <a:gridCol w="1192306">
                  <a:extLst>
                    <a:ext uri="{9D8B030D-6E8A-4147-A177-3AD203B41FA5}">
                      <a16:colId xmlns:a16="http://schemas.microsoft.com/office/drawing/2014/main" xmlns="" val="2168036245"/>
                    </a:ext>
                  </a:extLst>
                </a:gridCol>
                <a:gridCol w="791133">
                  <a:extLst>
                    <a:ext uri="{9D8B030D-6E8A-4147-A177-3AD203B41FA5}">
                      <a16:colId xmlns:a16="http://schemas.microsoft.com/office/drawing/2014/main" xmlns="" val="3461066614"/>
                    </a:ext>
                  </a:extLst>
                </a:gridCol>
                <a:gridCol w="1270749">
                  <a:extLst>
                    <a:ext uri="{9D8B030D-6E8A-4147-A177-3AD203B41FA5}">
                      <a16:colId xmlns:a16="http://schemas.microsoft.com/office/drawing/2014/main" xmlns="" val="2366614081"/>
                    </a:ext>
                  </a:extLst>
                </a:gridCol>
              </a:tblGrid>
              <a:tr h="664630">
                <a:tc>
                  <a:txBody>
                    <a:bodyPr/>
                    <a:lstStyle/>
                    <a:p>
                      <a:r>
                        <a:rPr lang="kk-KZ" dirty="0"/>
                        <a:t>Жемістер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Жүзім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Алма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Алмұрт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Шие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Құлпынай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35747088"/>
                  </a:ext>
                </a:extLst>
              </a:tr>
              <a:tr h="664630">
                <a:tc>
                  <a:txBody>
                    <a:bodyPr/>
                    <a:lstStyle/>
                    <a:p>
                      <a:r>
                        <a:rPr lang="kk-KZ" dirty="0"/>
                        <a:t>Жиілігі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3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6825902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0D6D0936-5BED-4F96-8A28-3FD151D08E42}"/>
              </a:ext>
            </a:extLst>
          </p:cNvPr>
          <p:cNvSpPr txBox="1"/>
          <p:nvPr/>
        </p:nvSpPr>
        <p:spPr>
          <a:xfrm>
            <a:off x="519951" y="1872734"/>
            <a:ext cx="1023769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Енді осы ақпараттарды пайдаланып </a:t>
            </a:r>
            <a:r>
              <a:rPr lang="kk-KZ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салыстырмалы жиіліктер</a:t>
            </a:r>
            <a:r>
              <a:rPr lang="kk-KZ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кестесін жасайық:  Таңдама көлемі - 25</a:t>
            </a:r>
            <a:endParaRPr lang="ru-RU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xmlns="" id="{29294329-490B-4B8F-B83B-3ECE332E7D53}"/>
                  </a:ext>
                </a:extLst>
              </p:cNvPr>
              <p:cNvSpPr txBox="1"/>
              <p:nvPr/>
            </p:nvSpPr>
            <p:spPr>
              <a:xfrm>
                <a:off x="519951" y="2975393"/>
                <a:ext cx="6096000" cy="344017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kk-KZ" dirty="0"/>
                  <a:t>Жүзім: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kk-KZ" b="0" i="1" smtClean="0">
                            <a:latin typeface="Cambria Math" panose="02040503050406030204" pitchFamily="18" charset="0"/>
                          </a:rPr>
                          <m:t>25</m:t>
                        </m:r>
                      </m:den>
                    </m:f>
                    <m:r>
                      <a:rPr lang="kk-KZ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kk-KZ" dirty="0"/>
              </a:p>
              <a:p>
                <a:endParaRPr lang="kk-KZ" dirty="0"/>
              </a:p>
              <a:p>
                <a:r>
                  <a:rPr lang="kk-KZ" dirty="0"/>
                  <a:t>Алма: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kk-KZ" b="0" i="1" smtClean="0">
                            <a:latin typeface="Cambria Math" panose="02040503050406030204" pitchFamily="18" charset="0"/>
                          </a:rPr>
                          <m:t>25</m:t>
                        </m:r>
                      </m:den>
                    </m:f>
                    <m:r>
                      <a:rPr lang="kk-KZ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kk-KZ" dirty="0"/>
                  <a:t> </a:t>
                </a:r>
              </a:p>
              <a:p>
                <a:endParaRPr lang="kk-KZ" dirty="0"/>
              </a:p>
              <a:p>
                <a:r>
                  <a:rPr lang="kk-KZ" dirty="0"/>
                  <a:t>Алмұрт: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kk-KZ" b="0" i="1" smtClean="0">
                            <a:latin typeface="Cambria Math" panose="02040503050406030204" pitchFamily="18" charset="0"/>
                          </a:rPr>
                          <m:t>25</m:t>
                        </m:r>
                      </m:den>
                    </m:f>
                  </m:oMath>
                </a14:m>
                <a:endParaRPr lang="ru-RU" dirty="0"/>
              </a:p>
              <a:p>
                <a:endParaRPr lang="ru-RU" dirty="0"/>
              </a:p>
              <a:p>
                <a:r>
                  <a:rPr lang="ru-RU" dirty="0" err="1"/>
                  <a:t>Шие</a:t>
                </a:r>
                <a:r>
                  <a:rPr lang="ru-RU" dirty="0"/>
                  <a:t>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kk-KZ" b="0" i="1" smtClean="0">
                            <a:latin typeface="Cambria Math" panose="02040503050406030204" pitchFamily="18" charset="0"/>
                          </a:rPr>
                          <m:t>25</m:t>
                        </m:r>
                      </m:den>
                    </m:f>
                  </m:oMath>
                </a14:m>
                <a:endParaRPr lang="ru-RU" dirty="0"/>
              </a:p>
              <a:p>
                <a:endParaRPr lang="ru-RU" dirty="0"/>
              </a:p>
              <a:p>
                <a:endParaRPr lang="ru-RU" dirty="0"/>
              </a:p>
              <a:p>
                <a:r>
                  <a:rPr lang="ru-RU" dirty="0" err="1"/>
                  <a:t>Құлпынай</a:t>
                </a:r>
                <a:r>
                  <a:rPr lang="ru-RU" dirty="0"/>
                  <a:t>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kk-KZ" b="0" i="1" smtClean="0">
                            <a:latin typeface="Cambria Math" panose="02040503050406030204" pitchFamily="18" charset="0"/>
                          </a:rPr>
                          <m:t>25</m:t>
                        </m:r>
                      </m:den>
                    </m:f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9294329-490B-4B8F-B83B-3ECE332E7D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951" y="2975393"/>
                <a:ext cx="6096000" cy="3440173"/>
              </a:xfrm>
              <a:prstGeom prst="rect">
                <a:avLst/>
              </a:prstGeom>
              <a:blipFill>
                <a:blip r:embed="rId2"/>
                <a:stretch>
                  <a:fillRect l="-800" b="-3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" name="Таблица 10">
                <a:extLst>
                  <a:ext uri="{FF2B5EF4-FFF2-40B4-BE49-F238E27FC236}">
                    <a16:creationId xmlns:a16="http://schemas.microsoft.com/office/drawing/2014/main" xmlns="" id="{F32C58D9-4618-4BD6-A756-781E8243A31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96092850"/>
                  </p:ext>
                </p:extLst>
              </p:nvPr>
            </p:nvGraphicFramePr>
            <p:xfrm>
              <a:off x="3863788" y="3945055"/>
              <a:ext cx="6705601" cy="217171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692621">
                      <a:extLst>
                        <a:ext uri="{9D8B030D-6E8A-4147-A177-3AD203B41FA5}">
                          <a16:colId xmlns:a16="http://schemas.microsoft.com/office/drawing/2014/main" xmlns="" val="2936206539"/>
                        </a:ext>
                      </a:extLst>
                    </a:gridCol>
                    <a:gridCol w="1017394">
                      <a:extLst>
                        <a:ext uri="{9D8B030D-6E8A-4147-A177-3AD203B41FA5}">
                          <a16:colId xmlns:a16="http://schemas.microsoft.com/office/drawing/2014/main" xmlns="" val="3338970090"/>
                        </a:ext>
                      </a:extLst>
                    </a:gridCol>
                    <a:gridCol w="743573">
                      <a:extLst>
                        <a:ext uri="{9D8B030D-6E8A-4147-A177-3AD203B41FA5}">
                          <a16:colId xmlns:a16="http://schemas.microsoft.com/office/drawing/2014/main" xmlns="" val="4039847395"/>
                        </a:ext>
                      </a:extLst>
                    </a:gridCol>
                    <a:gridCol w="1191509">
                      <a:extLst>
                        <a:ext uri="{9D8B030D-6E8A-4147-A177-3AD203B41FA5}">
                          <a16:colId xmlns:a16="http://schemas.microsoft.com/office/drawing/2014/main" xmlns="" val="2168036245"/>
                        </a:ext>
                      </a:extLst>
                    </a:gridCol>
                    <a:gridCol w="790604">
                      <a:extLst>
                        <a:ext uri="{9D8B030D-6E8A-4147-A177-3AD203B41FA5}">
                          <a16:colId xmlns:a16="http://schemas.microsoft.com/office/drawing/2014/main" xmlns="" val="3461066614"/>
                        </a:ext>
                      </a:extLst>
                    </a:gridCol>
                    <a:gridCol w="1269900">
                      <a:extLst>
                        <a:ext uri="{9D8B030D-6E8A-4147-A177-3AD203B41FA5}">
                          <a16:colId xmlns:a16="http://schemas.microsoft.com/office/drawing/2014/main" xmlns="" val="2366614081"/>
                        </a:ext>
                      </a:extLst>
                    </a:gridCol>
                  </a:tblGrid>
                  <a:tr h="645264"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Жемістер</a:t>
                          </a:r>
                        </a:p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Жүзім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Алма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Алмұрт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Шие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Құлпынай</a:t>
                          </a:r>
                          <a:endParaRPr lang="ru-RU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3635747088"/>
                      </a:ext>
                    </a:extLst>
                  </a:tr>
                  <a:tr h="645264"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Жиілігі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4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7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9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2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3</a:t>
                          </a:r>
                          <a:endParaRPr lang="ru-RU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196825902"/>
                      </a:ext>
                    </a:extLst>
                  </a:tr>
                  <a:tr h="645264"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Салыстырмалы </a:t>
                          </a:r>
                        </a:p>
                        <a:p>
                          <a:r>
                            <a:rPr lang="kk-KZ" dirty="0"/>
                            <a:t>жиілік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kk-KZ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num>
                                  <m:den>
                                    <m:r>
                                      <a:rPr lang="kk-KZ" b="0" i="1" smtClean="0">
                                        <a:latin typeface="Cambria Math" panose="02040503050406030204" pitchFamily="18" charset="0"/>
                                      </a:rPr>
                                      <m:t>25</m:t>
                                    </m:r>
                                  </m:den>
                                </m:f>
                                <m:r>
                                  <a:rPr lang="kk-KZ" i="1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kk-KZ" b="0" i="1" smtClean="0"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num>
                                  <m:den>
                                    <m:r>
                                      <a:rPr lang="kk-KZ" b="0" i="1" smtClean="0">
                                        <a:latin typeface="Cambria Math" panose="02040503050406030204" pitchFamily="18" charset="0"/>
                                      </a:rPr>
                                      <m:t>25</m:t>
                                    </m:r>
                                  </m:den>
                                </m:f>
                                <m:r>
                                  <a:rPr lang="kk-KZ" i="1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kk-KZ" b="0" i="1" smtClean="0">
                                        <a:latin typeface="Cambria Math" panose="02040503050406030204" pitchFamily="18" charset="0"/>
                                      </a:rPr>
                                      <m:t>9</m:t>
                                    </m:r>
                                  </m:num>
                                  <m:den>
                                    <m:r>
                                      <a:rPr lang="kk-KZ" b="0" i="1" smtClean="0">
                                        <a:latin typeface="Cambria Math" panose="02040503050406030204" pitchFamily="18" charset="0"/>
                                      </a:rPr>
                                      <m:t>25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kk-KZ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kk-KZ" b="0" i="1" smtClean="0">
                                        <a:latin typeface="Cambria Math" panose="02040503050406030204" pitchFamily="18" charset="0"/>
                                      </a:rPr>
                                      <m:t>25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dirty="0"/>
                        </a:p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kk-KZ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kk-KZ" b="0" i="1" smtClean="0">
                                        <a:latin typeface="Cambria Math" panose="02040503050406030204" pitchFamily="18" charset="0"/>
                                      </a:rPr>
                                      <m:t>25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50046741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" name="Таблица 10">
                <a:extLst>
                  <a:ext uri="{FF2B5EF4-FFF2-40B4-BE49-F238E27FC236}">
                    <a16:creationId xmlns:a16="http://schemas.microsoft.com/office/drawing/2014/main" id="{F32C58D9-4618-4BD6-A756-781E8243A31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96092850"/>
                  </p:ext>
                </p:extLst>
              </p:nvPr>
            </p:nvGraphicFramePr>
            <p:xfrm>
              <a:off x="3863788" y="3945055"/>
              <a:ext cx="6705601" cy="217171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692621">
                      <a:extLst>
                        <a:ext uri="{9D8B030D-6E8A-4147-A177-3AD203B41FA5}">
                          <a16:colId xmlns:a16="http://schemas.microsoft.com/office/drawing/2014/main" val="2936206539"/>
                        </a:ext>
                      </a:extLst>
                    </a:gridCol>
                    <a:gridCol w="1017394">
                      <a:extLst>
                        <a:ext uri="{9D8B030D-6E8A-4147-A177-3AD203B41FA5}">
                          <a16:colId xmlns:a16="http://schemas.microsoft.com/office/drawing/2014/main" val="3338970090"/>
                        </a:ext>
                      </a:extLst>
                    </a:gridCol>
                    <a:gridCol w="743573">
                      <a:extLst>
                        <a:ext uri="{9D8B030D-6E8A-4147-A177-3AD203B41FA5}">
                          <a16:colId xmlns:a16="http://schemas.microsoft.com/office/drawing/2014/main" val="4039847395"/>
                        </a:ext>
                      </a:extLst>
                    </a:gridCol>
                    <a:gridCol w="1191509">
                      <a:extLst>
                        <a:ext uri="{9D8B030D-6E8A-4147-A177-3AD203B41FA5}">
                          <a16:colId xmlns:a16="http://schemas.microsoft.com/office/drawing/2014/main" val="2168036245"/>
                        </a:ext>
                      </a:extLst>
                    </a:gridCol>
                    <a:gridCol w="790604">
                      <a:extLst>
                        <a:ext uri="{9D8B030D-6E8A-4147-A177-3AD203B41FA5}">
                          <a16:colId xmlns:a16="http://schemas.microsoft.com/office/drawing/2014/main" val="3461066614"/>
                        </a:ext>
                      </a:extLst>
                    </a:gridCol>
                    <a:gridCol w="1269900">
                      <a:extLst>
                        <a:ext uri="{9D8B030D-6E8A-4147-A177-3AD203B41FA5}">
                          <a16:colId xmlns:a16="http://schemas.microsoft.com/office/drawing/2014/main" val="2366614081"/>
                        </a:ext>
                      </a:extLst>
                    </a:gridCol>
                  </a:tblGrid>
                  <a:tr h="645264"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Жемістер</a:t>
                          </a:r>
                        </a:p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Жүзім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Алма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Алмұрт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Шие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Құлпынай</a:t>
                          </a:r>
                          <a:endParaRPr lang="ru-RU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35747088"/>
                      </a:ext>
                    </a:extLst>
                  </a:tr>
                  <a:tr h="645264"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Жиілігі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4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7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9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2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3</a:t>
                          </a:r>
                          <a:endParaRPr lang="ru-RU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6825902"/>
                      </a:ext>
                    </a:extLst>
                  </a:tr>
                  <a:tr h="881190"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Салыстырмалы </a:t>
                          </a:r>
                        </a:p>
                        <a:p>
                          <a:r>
                            <a:rPr lang="kk-KZ" dirty="0"/>
                            <a:t>жиілік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3"/>
                          <a:stretch>
                            <a:fillRect l="-167066" t="-149655" r="-395210" b="-13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3"/>
                          <a:stretch>
                            <a:fillRect l="-365574" t="-149655" r="-440984" b="-13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3"/>
                          <a:stretch>
                            <a:fillRect l="-289796" t="-149655" r="-174490" b="-13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3"/>
                          <a:stretch>
                            <a:fillRect l="-592248" t="-149655" r="-165116" b="-13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3"/>
                          <a:stretch>
                            <a:fillRect l="-427273" t="-149655" r="-1914" b="-13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500467418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xmlns="" id="{071B7CE1-57E9-4385-A30C-F3319AC50D88}"/>
                  </a:ext>
                </a:extLst>
              </p:cNvPr>
              <p:cNvSpPr txBox="1"/>
              <p:nvPr/>
            </p:nvSpPr>
            <p:spPr>
              <a:xfrm>
                <a:off x="5070515" y="2357322"/>
                <a:ext cx="6096000" cy="52174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kk-KZ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Салыстырмалы жиілік=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b="0" i="1" smtClean="0">
                            <a:latin typeface="Cambria Math" panose="02040503050406030204" pitchFamily="18" charset="0"/>
                          </a:rPr>
                          <m:t>абсолютті жиілік</m:t>
                        </m:r>
                      </m:num>
                      <m:den>
                        <m:r>
                          <a:rPr lang="kk-KZ" b="0" i="1" smtClean="0">
                            <a:latin typeface="Cambria Math" panose="02040503050406030204" pitchFamily="18" charset="0"/>
                          </a:rPr>
                          <m:t>таңдама көлемі</m:t>
                        </m:r>
                      </m:den>
                    </m:f>
                    <m:r>
                      <a:rPr lang="kk-KZ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kk-KZ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kk-KZ" dirty="0"/>
                  <a:t> </a:t>
                </a:r>
                <a:endParaRPr lang="ru-RU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71B7CE1-57E9-4385-A30C-F3319AC50D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0515" y="2357322"/>
                <a:ext cx="6096000" cy="521746"/>
              </a:xfrm>
              <a:prstGeom prst="rect">
                <a:avLst/>
              </a:prstGeom>
              <a:blipFill>
                <a:blip r:embed="rId4"/>
                <a:stretch>
                  <a:fillRect l="-900" b="-235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6567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xmlns="" id="{C2C9D582-A172-A034-AD93-4D520E78DA7F}"/>
              </a:ext>
            </a:extLst>
          </p:cNvPr>
          <p:cNvSpPr/>
          <p:nvPr/>
        </p:nvSpPr>
        <p:spPr>
          <a:xfrm>
            <a:off x="111082" y="77418"/>
            <a:ext cx="11969834" cy="6703162"/>
          </a:xfrm>
          <a:prstGeom prst="roundRect">
            <a:avLst>
              <a:gd name="adj" fmla="val 4821"/>
            </a:avLst>
          </a:prstGeom>
          <a:solidFill>
            <a:srgbClr val="FBFBFB"/>
          </a:solidFill>
          <a:ln>
            <a:noFill/>
          </a:ln>
          <a:effectLst>
            <a:glow rad="101600">
              <a:srgbClr val="DDDDDD">
                <a:alpha val="33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>
              <a:latin typeface="Kotex Cyrillic" pitchFamily="50" charset="-52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92D2DA2E-85F2-4AE5-9089-009B6CD09B9D}"/>
              </a:ext>
            </a:extLst>
          </p:cNvPr>
          <p:cNvSpPr txBox="1"/>
          <p:nvPr/>
        </p:nvSpPr>
        <p:spPr>
          <a:xfrm>
            <a:off x="896471" y="443317"/>
            <a:ext cx="92964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2800" dirty="0"/>
              <a:t>Салыстырмалы </a:t>
            </a:r>
            <a:r>
              <a:rPr lang="ru-RU" sz="2800" dirty="0" err="1"/>
              <a:t>жиілікті</a:t>
            </a:r>
            <a:r>
              <a:rPr lang="ru-RU" sz="2800" dirty="0"/>
              <a:t> </a:t>
            </a:r>
            <a:r>
              <a:rPr lang="ru-RU" sz="2800" dirty="0" err="1"/>
              <a:t>пайыз</a:t>
            </a:r>
            <a:r>
              <a:rPr lang="ru-RU" sz="2800" dirty="0"/>
              <a:t> </a:t>
            </a:r>
            <a:r>
              <a:rPr lang="ru-RU" sz="2800" dirty="0" err="1"/>
              <a:t>арқылы</a:t>
            </a:r>
            <a:r>
              <a:rPr lang="ru-RU" sz="2800" dirty="0"/>
              <a:t> </a:t>
            </a:r>
            <a:r>
              <a:rPr lang="ru-RU" sz="2800" dirty="0" err="1"/>
              <a:t>беруге</a:t>
            </a:r>
            <a:r>
              <a:rPr lang="ru-RU" sz="2800" dirty="0"/>
              <a:t> </a:t>
            </a:r>
            <a:r>
              <a:rPr lang="ru-RU" sz="2800" dirty="0" err="1"/>
              <a:t>болады</a:t>
            </a:r>
            <a:r>
              <a:rPr lang="ru-RU" sz="2800" dirty="0"/>
              <a:t>. </a:t>
            </a:r>
            <a:r>
              <a:rPr lang="ru-RU" sz="2800" dirty="0" err="1"/>
              <a:t>Ол</a:t>
            </a:r>
            <a:r>
              <a:rPr lang="ru-RU" sz="2800" dirty="0"/>
              <a:t> </a:t>
            </a:r>
            <a:r>
              <a:rPr lang="ru-RU" sz="2800" dirty="0" err="1"/>
              <a:t>үшін</a:t>
            </a:r>
            <a:r>
              <a:rPr lang="ru-RU" sz="2800" dirty="0"/>
              <a:t> </a:t>
            </a:r>
            <a:r>
              <a:rPr lang="ru-RU" sz="2800" dirty="0" err="1"/>
              <a:t>салыстырмалы</a:t>
            </a:r>
            <a:r>
              <a:rPr lang="ru-RU" sz="2800" dirty="0"/>
              <a:t> </a:t>
            </a:r>
            <a:r>
              <a:rPr lang="ru-RU" sz="2800" dirty="0" err="1"/>
              <a:t>жиілікті</a:t>
            </a:r>
            <a:r>
              <a:rPr lang="ru-RU" sz="2800" dirty="0"/>
              <a:t> 100%-</a:t>
            </a:r>
            <a:r>
              <a:rPr lang="ru-RU" sz="2800" dirty="0" err="1"/>
              <a:t>ға</a:t>
            </a:r>
            <a:r>
              <a:rPr lang="ru-RU" sz="2800" dirty="0"/>
              <a:t> </a:t>
            </a:r>
            <a:r>
              <a:rPr lang="ru-RU" sz="2800" dirty="0" err="1"/>
              <a:t>көбейтеміз</a:t>
            </a:r>
            <a:r>
              <a:rPr lang="ru-RU" sz="2800" dirty="0"/>
              <a:t>.</a:t>
            </a:r>
            <a:endParaRPr lang="kk-KZ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xmlns="" id="{60AE53DC-F264-4154-9F33-B08FC002F0EB}"/>
                  </a:ext>
                </a:extLst>
              </p:cNvPr>
              <p:cNvSpPr txBox="1"/>
              <p:nvPr/>
            </p:nvSpPr>
            <p:spPr>
              <a:xfrm>
                <a:off x="510988" y="1763323"/>
                <a:ext cx="6096000" cy="454977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1800" dirty="0"/>
                  <a:t>Мысалы</a:t>
                </a:r>
                <a:r>
                  <a:rPr lang="ru-RU" dirty="0"/>
                  <a:t>:</a:t>
                </a:r>
              </a:p>
              <a:p>
                <a:r>
                  <a:rPr lang="ru-RU" dirty="0"/>
                  <a:t> </a:t>
                </a:r>
              </a:p>
              <a:p>
                <a:endParaRPr lang="ru-RU" dirty="0"/>
              </a:p>
              <a:p>
                <a:endParaRPr lang="ru-RU" dirty="0"/>
              </a:p>
              <a:p>
                <a:r>
                  <a:rPr lang="ru-RU" dirty="0"/>
                  <a:t>  </a:t>
                </a:r>
                <a:r>
                  <a:rPr lang="kk-KZ" dirty="0"/>
                  <a:t>Жүзім: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kk-KZ" b="0" i="1" smtClean="0">
                            <a:latin typeface="Cambria Math" panose="02040503050406030204" pitchFamily="18" charset="0"/>
                          </a:rPr>
                          <m:t>25</m:t>
                        </m:r>
                      </m:den>
                    </m:f>
                    <m:r>
                      <a:rPr lang="kk-KZ" b="0" i="1" smtClean="0">
                        <a:latin typeface="Cambria Math" panose="02040503050406030204" pitchFamily="18" charset="0"/>
                      </a:rPr>
                      <m:t>∗</m:t>
                    </m:r>
                    <m:r>
                      <m:rPr>
                        <m:nor/>
                      </m:rPr>
                      <a:rPr lang="ru-RU" dirty="0"/>
                      <m:t>100%</m:t>
                    </m:r>
                  </m:oMath>
                </a14:m>
                <a:r>
                  <a:rPr lang="kk-KZ" dirty="0"/>
                  <a:t> </a:t>
                </a:r>
                <a:r>
                  <a:rPr lang="ru-RU" dirty="0"/>
                  <a:t>=</a:t>
                </a:r>
                <a:r>
                  <a:rPr lang="kk-KZ" dirty="0"/>
                  <a:t> 16</a:t>
                </a:r>
                <a:r>
                  <a:rPr lang="ru-RU" dirty="0"/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ru-RU" dirty="0"/>
                      <m:t>%</m:t>
                    </m:r>
                  </m:oMath>
                </a14:m>
                <a:endParaRPr lang="kk-KZ" dirty="0"/>
              </a:p>
              <a:p>
                <a:r>
                  <a:rPr lang="ru-RU" dirty="0"/>
                  <a:t> </a:t>
                </a:r>
              </a:p>
              <a:p>
                <a:r>
                  <a:rPr lang="kk-KZ" dirty="0"/>
                  <a:t>Алма: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kk-KZ" b="0" i="1" smtClean="0">
                            <a:latin typeface="Cambria Math" panose="02040503050406030204" pitchFamily="18" charset="0"/>
                          </a:rPr>
                          <m:t>25</m:t>
                        </m:r>
                      </m:den>
                    </m:f>
                    <m:r>
                      <a:rPr lang="kk-KZ" b="0" i="1" smtClean="0">
                        <a:latin typeface="Cambria Math" panose="02040503050406030204" pitchFamily="18" charset="0"/>
                      </a:rPr>
                      <m:t>∗</m:t>
                    </m:r>
                    <m:r>
                      <m:rPr>
                        <m:nor/>
                      </m:rPr>
                      <a:rPr lang="ru-RU" dirty="0"/>
                      <m:t>100%</m:t>
                    </m:r>
                    <m:r>
                      <m:rPr>
                        <m:nor/>
                      </m:rPr>
                      <a:rPr lang="kk-KZ" dirty="0"/>
                      <m:t> </m:t>
                    </m:r>
                    <m:r>
                      <m:rPr>
                        <m:nor/>
                      </m:rPr>
                      <a:rPr lang="ru-RU" dirty="0"/>
                      <m:t>=</m:t>
                    </m:r>
                    <m:r>
                      <m:rPr>
                        <m:nor/>
                      </m:rPr>
                      <a:rPr lang="kk-KZ" dirty="0"/>
                      <m:t> </m:t>
                    </m:r>
                    <m:r>
                      <m:rPr>
                        <m:nor/>
                      </m:rPr>
                      <a:rPr lang="kk-KZ" b="0" i="0" dirty="0" smtClean="0"/>
                      <m:t>28</m:t>
                    </m:r>
                    <m:r>
                      <m:rPr>
                        <m:nor/>
                      </m:rPr>
                      <a:rPr lang="ru-RU" dirty="0"/>
                      <m:t> %</m:t>
                    </m:r>
                  </m:oMath>
                </a14:m>
                <a:endParaRPr lang="kk-KZ" dirty="0"/>
              </a:p>
              <a:p>
                <a:endParaRPr lang="kk-KZ" dirty="0"/>
              </a:p>
              <a:p>
                <a:r>
                  <a:rPr lang="kk-KZ" dirty="0"/>
                  <a:t>Алмұрт: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kk-KZ" b="0" i="1" smtClean="0">
                            <a:latin typeface="Cambria Math" panose="02040503050406030204" pitchFamily="18" charset="0"/>
                          </a:rPr>
                          <m:t>25</m:t>
                        </m:r>
                      </m:den>
                    </m:f>
                    <m:r>
                      <m:rPr>
                        <m:nor/>
                      </m:rPr>
                      <a:rPr lang="kk-KZ" b="0" i="0" smtClean="0">
                        <a:latin typeface="Cambria Math" panose="02040503050406030204" pitchFamily="18" charset="0"/>
                      </a:rPr>
                      <m:t>∗</m:t>
                    </m:r>
                    <m:r>
                      <m:rPr>
                        <m:nor/>
                      </m:rPr>
                      <a:rPr lang="ru-RU" dirty="0"/>
                      <m:t>100%</m:t>
                    </m:r>
                    <m:r>
                      <m:rPr>
                        <m:nor/>
                      </m:rPr>
                      <a:rPr lang="kk-KZ" dirty="0"/>
                      <m:t> </m:t>
                    </m:r>
                    <m:r>
                      <m:rPr>
                        <m:nor/>
                      </m:rPr>
                      <a:rPr lang="ru-RU" dirty="0"/>
                      <m:t>=</m:t>
                    </m:r>
                    <m:r>
                      <m:rPr>
                        <m:nor/>
                      </m:rPr>
                      <a:rPr lang="kk-KZ" dirty="0"/>
                      <m:t> </m:t>
                    </m:r>
                    <m:r>
                      <m:rPr>
                        <m:nor/>
                      </m:rPr>
                      <a:rPr lang="kk-KZ" b="0" i="0" dirty="0" smtClean="0"/>
                      <m:t>36</m:t>
                    </m:r>
                    <m:r>
                      <m:rPr>
                        <m:nor/>
                      </m:rPr>
                      <a:rPr lang="ru-RU" dirty="0"/>
                      <m:t> %</m:t>
                    </m:r>
                  </m:oMath>
                </a14:m>
                <a:endParaRPr lang="kk-KZ" dirty="0"/>
              </a:p>
              <a:p>
                <a:endParaRPr lang="ru-RU" dirty="0"/>
              </a:p>
              <a:p>
                <a:r>
                  <a:rPr lang="ru-RU" dirty="0" err="1"/>
                  <a:t>Шие</a:t>
                </a:r>
                <a:r>
                  <a:rPr lang="ru-RU" dirty="0"/>
                  <a:t>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kk-KZ" b="0" i="1" smtClean="0">
                            <a:latin typeface="Cambria Math" panose="02040503050406030204" pitchFamily="18" charset="0"/>
                          </a:rPr>
                          <m:t>25</m:t>
                        </m:r>
                      </m:den>
                    </m:f>
                    <m:r>
                      <m:rPr>
                        <m:nor/>
                      </m:rPr>
                      <a:rPr lang="kk-KZ" b="0" i="0" smtClean="0">
                        <a:latin typeface="Cambria Math" panose="02040503050406030204" pitchFamily="18" charset="0"/>
                      </a:rPr>
                      <m:t>∗</m:t>
                    </m:r>
                    <m:r>
                      <m:rPr>
                        <m:nor/>
                      </m:rPr>
                      <a:rPr lang="ru-RU" dirty="0"/>
                      <m:t>100%</m:t>
                    </m:r>
                    <m:r>
                      <m:rPr>
                        <m:nor/>
                      </m:rPr>
                      <a:rPr lang="kk-KZ" dirty="0"/>
                      <m:t> </m:t>
                    </m:r>
                    <m:r>
                      <m:rPr>
                        <m:nor/>
                      </m:rPr>
                      <a:rPr lang="ru-RU" dirty="0"/>
                      <m:t>=</m:t>
                    </m:r>
                    <m:r>
                      <m:rPr>
                        <m:nor/>
                      </m:rPr>
                      <a:rPr lang="kk-KZ" dirty="0"/>
                      <m:t> </m:t>
                    </m:r>
                    <m:r>
                      <m:rPr>
                        <m:nor/>
                      </m:rPr>
                      <a:rPr lang="kk-KZ" b="0" i="0" dirty="0" smtClean="0"/>
                      <m:t>8</m:t>
                    </m:r>
                    <m:r>
                      <m:rPr>
                        <m:nor/>
                      </m:rPr>
                      <a:rPr lang="ru-RU" dirty="0"/>
                      <m:t> %</m:t>
                    </m:r>
                  </m:oMath>
                </a14:m>
                <a:endParaRPr lang="kk-KZ" dirty="0"/>
              </a:p>
              <a:p>
                <a:endParaRPr lang="ru-RU" dirty="0"/>
              </a:p>
              <a:p>
                <a:r>
                  <a:rPr lang="ru-RU" dirty="0" err="1"/>
                  <a:t>Құлпынай</a:t>
                </a:r>
                <a:r>
                  <a:rPr lang="ru-RU" dirty="0"/>
                  <a:t>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kk-KZ" b="0" i="1" smtClean="0">
                            <a:latin typeface="Cambria Math" panose="02040503050406030204" pitchFamily="18" charset="0"/>
                          </a:rPr>
                          <m:t>25</m:t>
                        </m:r>
                      </m:den>
                    </m:f>
                    <m:r>
                      <a:rPr lang="kk-KZ" b="0" i="1" smtClean="0">
                        <a:latin typeface="Cambria Math" panose="02040503050406030204" pitchFamily="18" charset="0"/>
                      </a:rPr>
                      <m:t>∗</m:t>
                    </m:r>
                    <m:r>
                      <m:rPr>
                        <m:nor/>
                      </m:rPr>
                      <a:rPr lang="ru-RU" dirty="0"/>
                      <m:t>100%</m:t>
                    </m:r>
                  </m:oMath>
                </a14:m>
                <a:r>
                  <a:rPr lang="kk-KZ" dirty="0"/>
                  <a:t> </a:t>
                </a:r>
                <a:r>
                  <a:rPr lang="ru-RU" dirty="0"/>
                  <a:t>=</a:t>
                </a:r>
                <a:r>
                  <a:rPr lang="kk-KZ" dirty="0"/>
                  <a:t> 12</a:t>
                </a:r>
                <a:r>
                  <a:rPr lang="ru-RU" dirty="0"/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ru-RU" dirty="0"/>
                      <m:t>%</m:t>
                    </m:r>
                  </m:oMath>
                </a14:m>
                <a:endParaRPr lang="kk-KZ" dirty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0AE53DC-F264-4154-9F33-B08FC002F0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988" y="1763323"/>
                <a:ext cx="6096000" cy="4549772"/>
              </a:xfrm>
              <a:prstGeom prst="rect">
                <a:avLst/>
              </a:prstGeom>
              <a:blipFill>
                <a:blip r:embed="rId2"/>
                <a:stretch>
                  <a:fillRect l="-900" t="-66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1" name="Таблица 10">
                <a:extLst>
                  <a:ext uri="{FF2B5EF4-FFF2-40B4-BE49-F238E27FC236}">
                    <a16:creationId xmlns:a16="http://schemas.microsoft.com/office/drawing/2014/main" xmlns="" id="{4B023C9C-1A9C-46EF-8153-AC1FA79FC63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46792764"/>
                  </p:ext>
                </p:extLst>
              </p:nvPr>
            </p:nvGraphicFramePr>
            <p:xfrm>
              <a:off x="4759479" y="3705953"/>
              <a:ext cx="6705601" cy="193579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692621">
                      <a:extLst>
                        <a:ext uri="{9D8B030D-6E8A-4147-A177-3AD203B41FA5}">
                          <a16:colId xmlns:a16="http://schemas.microsoft.com/office/drawing/2014/main" xmlns="" val="2936206539"/>
                        </a:ext>
                      </a:extLst>
                    </a:gridCol>
                    <a:gridCol w="1017394">
                      <a:extLst>
                        <a:ext uri="{9D8B030D-6E8A-4147-A177-3AD203B41FA5}">
                          <a16:colId xmlns:a16="http://schemas.microsoft.com/office/drawing/2014/main" xmlns="" val="3338970090"/>
                        </a:ext>
                      </a:extLst>
                    </a:gridCol>
                    <a:gridCol w="743573">
                      <a:extLst>
                        <a:ext uri="{9D8B030D-6E8A-4147-A177-3AD203B41FA5}">
                          <a16:colId xmlns:a16="http://schemas.microsoft.com/office/drawing/2014/main" xmlns="" val="4039847395"/>
                        </a:ext>
                      </a:extLst>
                    </a:gridCol>
                    <a:gridCol w="1191509">
                      <a:extLst>
                        <a:ext uri="{9D8B030D-6E8A-4147-A177-3AD203B41FA5}">
                          <a16:colId xmlns:a16="http://schemas.microsoft.com/office/drawing/2014/main" xmlns="" val="2168036245"/>
                        </a:ext>
                      </a:extLst>
                    </a:gridCol>
                    <a:gridCol w="790604">
                      <a:extLst>
                        <a:ext uri="{9D8B030D-6E8A-4147-A177-3AD203B41FA5}">
                          <a16:colId xmlns:a16="http://schemas.microsoft.com/office/drawing/2014/main" xmlns="" val="3461066614"/>
                        </a:ext>
                      </a:extLst>
                    </a:gridCol>
                    <a:gridCol w="1269900">
                      <a:extLst>
                        <a:ext uri="{9D8B030D-6E8A-4147-A177-3AD203B41FA5}">
                          <a16:colId xmlns:a16="http://schemas.microsoft.com/office/drawing/2014/main" xmlns="" val="2366614081"/>
                        </a:ext>
                      </a:extLst>
                    </a:gridCol>
                  </a:tblGrid>
                  <a:tr h="645264"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Жемістер</a:t>
                          </a:r>
                        </a:p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Жүзім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Алма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Алмұрт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Шие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Құлпынай</a:t>
                          </a:r>
                          <a:endParaRPr lang="ru-RU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3635747088"/>
                      </a:ext>
                    </a:extLst>
                  </a:tr>
                  <a:tr h="645264"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Жиілігі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4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7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9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2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3</a:t>
                          </a:r>
                          <a:endParaRPr lang="ru-RU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196825902"/>
                      </a:ext>
                    </a:extLst>
                  </a:tr>
                  <a:tr h="645264"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Салыстырмалы </a:t>
                          </a:r>
                        </a:p>
                        <a:p>
                          <a:r>
                            <a:rPr lang="kk-KZ" dirty="0"/>
                            <a:t>жиілік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kk-KZ" dirty="0" smtClean="0"/>
                                  <m:t>16</m:t>
                                </m:r>
                                <m:r>
                                  <m:rPr>
                                    <m:nor/>
                                  </m:rPr>
                                  <a:rPr lang="ru-RU" dirty="0" smtClean="0"/>
                                  <m:t> %</m:t>
                                </m:r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kk-KZ" b="0" i="0" dirty="0" smtClean="0"/>
                                  <m:t>28</m:t>
                                </m:r>
                                <m:r>
                                  <m:rPr>
                                    <m:nor/>
                                  </m:rPr>
                                  <a:rPr lang="ru-RU" dirty="0" smtClean="0"/>
                                  <m:t> %</m:t>
                                </m:r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kk-KZ" b="0" i="0" dirty="0" smtClean="0"/>
                                  <m:t>36</m:t>
                                </m:r>
                                <m:r>
                                  <m:rPr>
                                    <m:nor/>
                                  </m:rPr>
                                  <a:rPr lang="ru-RU" dirty="0" smtClean="0"/>
                                  <m:t> %</m:t>
                                </m:r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kk-KZ" b="0" i="0" dirty="0" smtClean="0"/>
                                  <m:t>8</m:t>
                                </m:r>
                                <m:r>
                                  <m:rPr>
                                    <m:nor/>
                                  </m:rPr>
                                  <a:rPr lang="ru-RU" dirty="0" smtClean="0"/>
                                  <m:t> %</m:t>
                                </m:r>
                              </m:oMath>
                            </m:oMathPara>
                          </a14:m>
                          <a:endParaRPr lang="ru-RU" dirty="0"/>
                        </a:p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kk-KZ" dirty="0" smtClean="0"/>
                                  <m:t>12</m:t>
                                </m:r>
                                <m:r>
                                  <m:rPr>
                                    <m:nor/>
                                  </m:rPr>
                                  <a:rPr lang="ru-RU" dirty="0" smtClean="0"/>
                                  <m:t> %</m:t>
                                </m:r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50046741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1" name="Таблица 10">
                <a:extLst>
                  <a:ext uri="{FF2B5EF4-FFF2-40B4-BE49-F238E27FC236}">
                    <a16:creationId xmlns:a16="http://schemas.microsoft.com/office/drawing/2014/main" id="{4B023C9C-1A9C-46EF-8153-AC1FA79FC63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46792764"/>
                  </p:ext>
                </p:extLst>
              </p:nvPr>
            </p:nvGraphicFramePr>
            <p:xfrm>
              <a:off x="4759479" y="3705953"/>
              <a:ext cx="6705601" cy="193579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692621">
                      <a:extLst>
                        <a:ext uri="{9D8B030D-6E8A-4147-A177-3AD203B41FA5}">
                          <a16:colId xmlns:a16="http://schemas.microsoft.com/office/drawing/2014/main" val="2936206539"/>
                        </a:ext>
                      </a:extLst>
                    </a:gridCol>
                    <a:gridCol w="1017394">
                      <a:extLst>
                        <a:ext uri="{9D8B030D-6E8A-4147-A177-3AD203B41FA5}">
                          <a16:colId xmlns:a16="http://schemas.microsoft.com/office/drawing/2014/main" val="3338970090"/>
                        </a:ext>
                      </a:extLst>
                    </a:gridCol>
                    <a:gridCol w="743573">
                      <a:extLst>
                        <a:ext uri="{9D8B030D-6E8A-4147-A177-3AD203B41FA5}">
                          <a16:colId xmlns:a16="http://schemas.microsoft.com/office/drawing/2014/main" val="4039847395"/>
                        </a:ext>
                      </a:extLst>
                    </a:gridCol>
                    <a:gridCol w="1191509">
                      <a:extLst>
                        <a:ext uri="{9D8B030D-6E8A-4147-A177-3AD203B41FA5}">
                          <a16:colId xmlns:a16="http://schemas.microsoft.com/office/drawing/2014/main" val="2168036245"/>
                        </a:ext>
                      </a:extLst>
                    </a:gridCol>
                    <a:gridCol w="790604">
                      <a:extLst>
                        <a:ext uri="{9D8B030D-6E8A-4147-A177-3AD203B41FA5}">
                          <a16:colId xmlns:a16="http://schemas.microsoft.com/office/drawing/2014/main" val="3461066614"/>
                        </a:ext>
                      </a:extLst>
                    </a:gridCol>
                    <a:gridCol w="1269900">
                      <a:extLst>
                        <a:ext uri="{9D8B030D-6E8A-4147-A177-3AD203B41FA5}">
                          <a16:colId xmlns:a16="http://schemas.microsoft.com/office/drawing/2014/main" val="2366614081"/>
                        </a:ext>
                      </a:extLst>
                    </a:gridCol>
                  </a:tblGrid>
                  <a:tr h="645264"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Жемістер</a:t>
                          </a:r>
                        </a:p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Жүзім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Алма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Алмұрт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Шие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Құлпынай</a:t>
                          </a:r>
                          <a:endParaRPr lang="ru-RU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35747088"/>
                      </a:ext>
                    </a:extLst>
                  </a:tr>
                  <a:tr h="645264"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Жиілігі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4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7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9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2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3</a:t>
                          </a:r>
                          <a:endParaRPr lang="ru-RU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6825902"/>
                      </a:ext>
                    </a:extLst>
                  </a:tr>
                  <a:tr h="645264"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Салыстырмалы </a:t>
                          </a:r>
                        </a:p>
                        <a:p>
                          <a:r>
                            <a:rPr lang="kk-KZ" dirty="0"/>
                            <a:t>жиілік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3"/>
                          <a:stretch>
                            <a:fillRect l="-167066" t="-205660" r="-395210" b="-141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3"/>
                          <a:stretch>
                            <a:fillRect l="-365574" t="-205660" r="-440984" b="-141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3"/>
                          <a:stretch>
                            <a:fillRect l="-289796" t="-205660" r="-174490" b="-141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3"/>
                          <a:stretch>
                            <a:fillRect l="-592248" t="-205660" r="-165116" b="-141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3"/>
                          <a:stretch>
                            <a:fillRect l="-427273" t="-205660" r="-1914" b="-141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500467418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444921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xmlns="" id="{C2C9D582-A172-A034-AD93-4D520E78DA7F}"/>
              </a:ext>
            </a:extLst>
          </p:cNvPr>
          <p:cNvSpPr/>
          <p:nvPr/>
        </p:nvSpPr>
        <p:spPr>
          <a:xfrm>
            <a:off x="111083" y="77419"/>
            <a:ext cx="11969834" cy="6703162"/>
          </a:xfrm>
          <a:prstGeom prst="roundRect">
            <a:avLst>
              <a:gd name="adj" fmla="val 4821"/>
            </a:avLst>
          </a:prstGeom>
          <a:solidFill>
            <a:srgbClr val="FBFBFB"/>
          </a:solidFill>
          <a:ln>
            <a:noFill/>
          </a:ln>
          <a:effectLst>
            <a:glow rad="101600">
              <a:srgbClr val="DDDDDD">
                <a:alpha val="33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>
              <a:latin typeface="Kotex Cyrillic" pitchFamily="50" charset="-5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1" name="Таблица 10">
                <a:extLst>
                  <a:ext uri="{FF2B5EF4-FFF2-40B4-BE49-F238E27FC236}">
                    <a16:creationId xmlns:a16="http://schemas.microsoft.com/office/drawing/2014/main" xmlns="" id="{4B023C9C-1A9C-46EF-8153-AC1FA79FC63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5959749"/>
                  </p:ext>
                </p:extLst>
              </p:nvPr>
            </p:nvGraphicFramePr>
            <p:xfrm>
              <a:off x="1110844" y="1061364"/>
              <a:ext cx="6705601" cy="129052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692621">
                      <a:extLst>
                        <a:ext uri="{9D8B030D-6E8A-4147-A177-3AD203B41FA5}">
                          <a16:colId xmlns:a16="http://schemas.microsoft.com/office/drawing/2014/main" xmlns="" val="2936206539"/>
                        </a:ext>
                      </a:extLst>
                    </a:gridCol>
                    <a:gridCol w="970676">
                      <a:extLst>
                        <a:ext uri="{9D8B030D-6E8A-4147-A177-3AD203B41FA5}">
                          <a16:colId xmlns:a16="http://schemas.microsoft.com/office/drawing/2014/main" xmlns="" val="3338970090"/>
                        </a:ext>
                      </a:extLst>
                    </a:gridCol>
                    <a:gridCol w="790291">
                      <a:extLst>
                        <a:ext uri="{9D8B030D-6E8A-4147-A177-3AD203B41FA5}">
                          <a16:colId xmlns:a16="http://schemas.microsoft.com/office/drawing/2014/main" xmlns="" val="4039847395"/>
                        </a:ext>
                      </a:extLst>
                    </a:gridCol>
                    <a:gridCol w="1191509">
                      <a:extLst>
                        <a:ext uri="{9D8B030D-6E8A-4147-A177-3AD203B41FA5}">
                          <a16:colId xmlns:a16="http://schemas.microsoft.com/office/drawing/2014/main" xmlns="" val="2168036245"/>
                        </a:ext>
                      </a:extLst>
                    </a:gridCol>
                    <a:gridCol w="790604">
                      <a:extLst>
                        <a:ext uri="{9D8B030D-6E8A-4147-A177-3AD203B41FA5}">
                          <a16:colId xmlns:a16="http://schemas.microsoft.com/office/drawing/2014/main" xmlns="" val="3461066614"/>
                        </a:ext>
                      </a:extLst>
                    </a:gridCol>
                    <a:gridCol w="1269900">
                      <a:extLst>
                        <a:ext uri="{9D8B030D-6E8A-4147-A177-3AD203B41FA5}">
                          <a16:colId xmlns:a16="http://schemas.microsoft.com/office/drawing/2014/main" xmlns="" val="2366614081"/>
                        </a:ext>
                      </a:extLst>
                    </a:gridCol>
                  </a:tblGrid>
                  <a:tr h="645264"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Баға</a:t>
                          </a:r>
                        </a:p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6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7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8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9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10</a:t>
                          </a:r>
                          <a:endParaRPr lang="ru-RU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3635747088"/>
                      </a:ext>
                    </a:extLst>
                  </a:tr>
                  <a:tr h="645264"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Салыстырмалы </a:t>
                          </a:r>
                        </a:p>
                        <a:p>
                          <a:r>
                            <a:rPr lang="kk-KZ" dirty="0"/>
                            <a:t>жиілік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kk-KZ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m:rPr>
                                    <m:nor/>
                                  </m:rPr>
                                  <a:rPr lang="kk-KZ" b="0" i="0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  <m:r>
                                  <m:rPr>
                                    <m:nor/>
                                  </m:rPr>
                                  <a:rPr lang="ru-RU" dirty="0" smtClean="0"/>
                                  <m:t> %</m:t>
                                </m:r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kk-KZ" b="0" i="0" dirty="0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  <m:r>
                                  <m:rPr>
                                    <m:nor/>
                                  </m:rPr>
                                  <a:rPr lang="ru-RU" dirty="0" smtClean="0"/>
                                  <m:t> %</m:t>
                                </m:r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kk-KZ" b="0" i="0" dirty="0" smtClean="0">
                                    <a:latin typeface="Cambria Math" panose="02040503050406030204" pitchFamily="18" charset="0"/>
                                  </a:rPr>
                                  <m:t>35</m:t>
                                </m:r>
                                <m:r>
                                  <m:rPr>
                                    <m:nor/>
                                  </m:rPr>
                                  <a:rPr lang="ru-RU" dirty="0" smtClean="0"/>
                                  <m:t> %</m:t>
                                </m:r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kk-KZ" b="0" i="0" dirty="0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  <m:r>
                                  <m:rPr>
                                    <m:nor/>
                                  </m:rPr>
                                  <a:rPr lang="ru-RU" dirty="0" smtClean="0"/>
                                  <m:t>%</m:t>
                                </m:r>
                              </m:oMath>
                            </m:oMathPara>
                          </a14:m>
                          <a:endParaRPr lang="ru-RU" dirty="0"/>
                        </a:p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kk-KZ" dirty="0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m:rPr>
                                    <m:nor/>
                                  </m:rPr>
                                  <a:rPr lang="kk-KZ" b="0" i="0" dirty="0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  <m:r>
                                  <m:rPr>
                                    <m:nor/>
                                  </m:rPr>
                                  <a:rPr lang="ru-RU" dirty="0" smtClean="0"/>
                                  <m:t> %</m:t>
                                </m:r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50046741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1" name="Таблица 10">
                <a:extLst>
                  <a:ext uri="{FF2B5EF4-FFF2-40B4-BE49-F238E27FC236}">
                    <a16:creationId xmlns:a16="http://schemas.microsoft.com/office/drawing/2014/main" id="{4B023C9C-1A9C-46EF-8153-AC1FA79FC63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5959749"/>
                  </p:ext>
                </p:extLst>
              </p:nvPr>
            </p:nvGraphicFramePr>
            <p:xfrm>
              <a:off x="1110844" y="1061364"/>
              <a:ext cx="6705601" cy="129052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692621">
                      <a:extLst>
                        <a:ext uri="{9D8B030D-6E8A-4147-A177-3AD203B41FA5}">
                          <a16:colId xmlns:a16="http://schemas.microsoft.com/office/drawing/2014/main" val="2936206539"/>
                        </a:ext>
                      </a:extLst>
                    </a:gridCol>
                    <a:gridCol w="970676">
                      <a:extLst>
                        <a:ext uri="{9D8B030D-6E8A-4147-A177-3AD203B41FA5}">
                          <a16:colId xmlns:a16="http://schemas.microsoft.com/office/drawing/2014/main" val="3338970090"/>
                        </a:ext>
                      </a:extLst>
                    </a:gridCol>
                    <a:gridCol w="790291">
                      <a:extLst>
                        <a:ext uri="{9D8B030D-6E8A-4147-A177-3AD203B41FA5}">
                          <a16:colId xmlns:a16="http://schemas.microsoft.com/office/drawing/2014/main" val="4039847395"/>
                        </a:ext>
                      </a:extLst>
                    </a:gridCol>
                    <a:gridCol w="1191509">
                      <a:extLst>
                        <a:ext uri="{9D8B030D-6E8A-4147-A177-3AD203B41FA5}">
                          <a16:colId xmlns:a16="http://schemas.microsoft.com/office/drawing/2014/main" val="2168036245"/>
                        </a:ext>
                      </a:extLst>
                    </a:gridCol>
                    <a:gridCol w="790604">
                      <a:extLst>
                        <a:ext uri="{9D8B030D-6E8A-4147-A177-3AD203B41FA5}">
                          <a16:colId xmlns:a16="http://schemas.microsoft.com/office/drawing/2014/main" val="3461066614"/>
                        </a:ext>
                      </a:extLst>
                    </a:gridCol>
                    <a:gridCol w="1269900">
                      <a:extLst>
                        <a:ext uri="{9D8B030D-6E8A-4147-A177-3AD203B41FA5}">
                          <a16:colId xmlns:a16="http://schemas.microsoft.com/office/drawing/2014/main" val="2366614081"/>
                        </a:ext>
                      </a:extLst>
                    </a:gridCol>
                  </a:tblGrid>
                  <a:tr h="645264"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Баға</a:t>
                          </a:r>
                        </a:p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6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7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8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9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10</a:t>
                          </a:r>
                          <a:endParaRPr lang="ru-RU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35747088"/>
                      </a:ext>
                    </a:extLst>
                  </a:tr>
                  <a:tr h="645264"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Салыстырмалы </a:t>
                          </a:r>
                        </a:p>
                        <a:p>
                          <a:r>
                            <a:rPr lang="kk-KZ" dirty="0"/>
                            <a:t>жиілік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175472" t="-104717" r="-420126" b="-141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336923" t="-104717" r="-413846" b="-141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289796" t="-104717" r="-174490" b="-141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592248" t="-104717" r="-165116" b="-141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427273" t="-104717" r="-1914" b="-141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500467418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7B889BFB-829C-486F-902B-1ED1DD9E8FCE}"/>
              </a:ext>
            </a:extLst>
          </p:cNvPr>
          <p:cNvSpPr txBox="1"/>
          <p:nvPr/>
        </p:nvSpPr>
        <p:spPr>
          <a:xfrm>
            <a:off x="670209" y="303911"/>
            <a:ext cx="906546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1800" dirty="0"/>
              <a:t>    7-</a:t>
            </a:r>
            <a:r>
              <a:rPr lang="kk-KZ" dirty="0"/>
              <a:t>сыныпта оқитын Арманның 2 тоқсанда алған бағалары кесте түрінде берілген. Егер барлық алған бағалар саны 20 болса, «6» бағасын неше рет алғанын анықтаңыз:</a:t>
            </a:r>
            <a:endParaRPr lang="ru-RU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8A450CC7-F836-4C9A-88F7-22BCF3DDD4D0}"/>
              </a:ext>
            </a:extLst>
          </p:cNvPr>
          <p:cNvSpPr txBox="1"/>
          <p:nvPr/>
        </p:nvSpPr>
        <p:spPr>
          <a:xfrm>
            <a:off x="878540" y="2704171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Таңдама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(n)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көлемі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r>
              <a:rPr lang="kk-K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xmlns="" id="{060BF4AA-6677-4E92-A9B0-4A979B694748}"/>
                  </a:ext>
                </a:extLst>
              </p:cNvPr>
              <p:cNvSpPr txBox="1"/>
              <p:nvPr/>
            </p:nvSpPr>
            <p:spPr>
              <a:xfrm>
                <a:off x="4159623" y="2704171"/>
                <a:ext cx="7028329" cy="135293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kk-KZ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Салыстырмалы жиілік=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b="0" i="1" smtClean="0">
                            <a:latin typeface="Cambria Math" panose="02040503050406030204" pitchFamily="18" charset="0"/>
                          </a:rPr>
                          <m:t>абсолютті жиілік</m:t>
                        </m:r>
                      </m:num>
                      <m:den>
                        <m:r>
                          <a:rPr lang="kk-KZ" b="0" i="1" smtClean="0">
                            <a:latin typeface="Cambria Math" panose="02040503050406030204" pitchFamily="18" charset="0"/>
                          </a:rPr>
                          <m:t>таңдама көлемі</m:t>
                        </m:r>
                      </m:den>
                    </m:f>
                    <m:r>
                      <a:rPr lang="ru-RU" b="0" i="1" smtClean="0">
                        <a:latin typeface="Cambria Math" panose="02040503050406030204" pitchFamily="18" charset="0"/>
                      </a:rPr>
                      <m:t>∗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100%</m:t>
                    </m:r>
                    <m:r>
                      <a:rPr lang="kk-KZ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kk-KZ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kk-KZ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болса,</a:t>
                </a:r>
              </a:p>
              <a:p>
                <a:endParaRPr lang="kk-KZ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kk-KZ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ru-RU" dirty="0"/>
              </a:p>
              <a:p>
                <a:r>
                  <a:rPr lang="kk-KZ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kk-KZ" dirty="0"/>
                  <a:t> </a:t>
                </a:r>
                <a:endParaRPr lang="ru-RU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60BF4AA-6677-4E92-A9B0-4A979B6947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9623" y="2704171"/>
                <a:ext cx="7028329" cy="1352934"/>
              </a:xfrm>
              <a:prstGeom prst="rect">
                <a:avLst/>
              </a:prstGeom>
              <a:blipFill>
                <a:blip r:embed="rId3"/>
                <a:stretch>
                  <a:fillRect l="-69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xmlns="" id="{DBDA3198-7A6E-4686-8D03-972EB95189BD}"/>
                  </a:ext>
                </a:extLst>
              </p:cNvPr>
              <p:cNvSpPr txBox="1"/>
              <p:nvPr/>
            </p:nvSpPr>
            <p:spPr>
              <a:xfrm>
                <a:off x="4159623" y="3438843"/>
                <a:ext cx="7135905" cy="54957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kk-KZ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Абсолютті жиілік=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kk-KZ" dirty="0">
                            <a:solidFill>
                              <a:srgbClr val="00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Салыстырмалы жиілік∗ таңдама көлемі</m:t>
                        </m:r>
                        <m:r>
                          <m:rPr>
                            <m:nor/>
                          </m:rPr>
                          <a:rPr lang="ru-RU" dirty="0"/>
                          <m:t> 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100%</m:t>
                        </m:r>
                      </m:den>
                    </m:f>
                    <m:r>
                      <a:rPr lang="kk-KZ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kk-KZ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kk-KZ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BDA3198-7A6E-4686-8D03-972EB95189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9623" y="3438843"/>
                <a:ext cx="7135905" cy="549574"/>
              </a:xfrm>
              <a:prstGeom prst="rect">
                <a:avLst/>
              </a:prstGeom>
              <a:blipFill>
                <a:blip r:embed="rId4"/>
                <a:stretch>
                  <a:fillRect l="-683" b="-444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xmlns="" id="{88DBBCCE-F106-4C48-AAFF-27A4BA8A67BF}"/>
                  </a:ext>
                </a:extLst>
              </p:cNvPr>
              <p:cNvSpPr txBox="1"/>
              <p:nvPr/>
            </p:nvSpPr>
            <p:spPr>
              <a:xfrm>
                <a:off x="358587" y="5247062"/>
                <a:ext cx="10497671" cy="56707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kk-KZ" dirty="0"/>
                  <a:t>«6» бағасының жиілігі: </a:t>
                </a:r>
                <a:r>
                  <a:rPr lang="kk-KZ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kk-KZ" dirty="0">
                            <a:solidFill>
                              <a:srgbClr val="00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Салыстырмалы жиілік∗ таңдама көлемі</m:t>
                        </m:r>
                        <m:r>
                          <m:rPr>
                            <m:nor/>
                          </m:rPr>
                          <a:rPr lang="ru-RU" dirty="0"/>
                          <m:t> 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100%</m:t>
                        </m:r>
                      </m:den>
                    </m:f>
                    <m:r>
                      <m:rPr>
                        <m:nor/>
                      </m:rPr>
                      <a:rPr lang="kk-KZ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b="0" i="1" smtClean="0">
                            <a:latin typeface="Cambria Math" panose="02040503050406030204" pitchFamily="18" charset="0"/>
                          </a:rPr>
                          <m:t>20 ∗10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%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100%</m:t>
                        </m:r>
                      </m:den>
                    </m:f>
                    <m:r>
                      <m:rPr>
                        <m:nor/>
                      </m:rPr>
                      <a:rPr lang="kk-KZ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ru-RU" dirty="0"/>
                  <a:t> 2</a:t>
                </a: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8DBBCCE-F106-4C48-AAFF-27A4BA8A67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587" y="5247062"/>
                <a:ext cx="10497671" cy="567078"/>
              </a:xfrm>
              <a:prstGeom prst="rect">
                <a:avLst/>
              </a:prstGeom>
              <a:blipFill>
                <a:blip r:embed="rId5"/>
                <a:stretch>
                  <a:fillRect l="-523" b="-215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812489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xmlns="" id="{C2C9D582-A172-A034-AD93-4D520E78DA7F}"/>
              </a:ext>
            </a:extLst>
          </p:cNvPr>
          <p:cNvSpPr/>
          <p:nvPr/>
        </p:nvSpPr>
        <p:spPr>
          <a:xfrm>
            <a:off x="111083" y="77419"/>
            <a:ext cx="11969834" cy="6703162"/>
          </a:xfrm>
          <a:prstGeom prst="roundRect">
            <a:avLst>
              <a:gd name="adj" fmla="val 4821"/>
            </a:avLst>
          </a:prstGeom>
          <a:solidFill>
            <a:srgbClr val="FBFBFB"/>
          </a:solidFill>
          <a:ln>
            <a:noFill/>
          </a:ln>
          <a:effectLst>
            <a:glow rad="101600">
              <a:srgbClr val="DDDDDD">
                <a:alpha val="33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>
              <a:latin typeface="Kotex Cyrillic" pitchFamily="50" charset="-5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Таблица 2">
                <a:extLst>
                  <a:ext uri="{FF2B5EF4-FFF2-40B4-BE49-F238E27FC236}">
                    <a16:creationId xmlns:a16="http://schemas.microsoft.com/office/drawing/2014/main" xmlns="" id="{3147CB32-710A-485F-AD59-9D949E26B26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99475583"/>
                  </p:ext>
                </p:extLst>
              </p:nvPr>
            </p:nvGraphicFramePr>
            <p:xfrm>
              <a:off x="985338" y="283199"/>
              <a:ext cx="6705601" cy="128534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692621">
                      <a:extLst>
                        <a:ext uri="{9D8B030D-6E8A-4147-A177-3AD203B41FA5}">
                          <a16:colId xmlns:a16="http://schemas.microsoft.com/office/drawing/2014/main" xmlns="" val="2936206539"/>
                        </a:ext>
                      </a:extLst>
                    </a:gridCol>
                    <a:gridCol w="970676">
                      <a:extLst>
                        <a:ext uri="{9D8B030D-6E8A-4147-A177-3AD203B41FA5}">
                          <a16:colId xmlns:a16="http://schemas.microsoft.com/office/drawing/2014/main" xmlns="" val="3338970090"/>
                        </a:ext>
                      </a:extLst>
                    </a:gridCol>
                    <a:gridCol w="790291">
                      <a:extLst>
                        <a:ext uri="{9D8B030D-6E8A-4147-A177-3AD203B41FA5}">
                          <a16:colId xmlns:a16="http://schemas.microsoft.com/office/drawing/2014/main" xmlns="" val="4039847395"/>
                        </a:ext>
                      </a:extLst>
                    </a:gridCol>
                    <a:gridCol w="1191509">
                      <a:extLst>
                        <a:ext uri="{9D8B030D-6E8A-4147-A177-3AD203B41FA5}">
                          <a16:colId xmlns:a16="http://schemas.microsoft.com/office/drawing/2014/main" xmlns="" val="2168036245"/>
                        </a:ext>
                      </a:extLst>
                    </a:gridCol>
                    <a:gridCol w="790604">
                      <a:extLst>
                        <a:ext uri="{9D8B030D-6E8A-4147-A177-3AD203B41FA5}">
                          <a16:colId xmlns:a16="http://schemas.microsoft.com/office/drawing/2014/main" xmlns="" val="3461066614"/>
                        </a:ext>
                      </a:extLst>
                    </a:gridCol>
                    <a:gridCol w="1269900">
                      <a:extLst>
                        <a:ext uri="{9D8B030D-6E8A-4147-A177-3AD203B41FA5}">
                          <a16:colId xmlns:a16="http://schemas.microsoft.com/office/drawing/2014/main" xmlns="" val="2366614081"/>
                        </a:ext>
                      </a:extLst>
                    </a:gridCol>
                  </a:tblGrid>
                  <a:tr h="630863"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Баға</a:t>
                          </a:r>
                        </a:p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6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7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8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9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10</a:t>
                          </a:r>
                          <a:endParaRPr lang="ru-RU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3635747088"/>
                      </a:ext>
                    </a:extLst>
                  </a:tr>
                  <a:tr h="645264"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Салыстырмалы </a:t>
                          </a:r>
                        </a:p>
                        <a:p>
                          <a:r>
                            <a:rPr lang="kk-KZ" dirty="0"/>
                            <a:t>жиілік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kk-KZ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m:rPr>
                                    <m:nor/>
                                  </m:rPr>
                                  <a:rPr lang="kk-KZ" b="0" i="0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  <m:r>
                                  <m:rPr>
                                    <m:nor/>
                                  </m:rPr>
                                  <a:rPr lang="ru-RU" dirty="0" smtClean="0"/>
                                  <m:t> %</m:t>
                                </m:r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kk-KZ" b="0" i="0" dirty="0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  <m:r>
                                  <m:rPr>
                                    <m:nor/>
                                  </m:rPr>
                                  <a:rPr lang="ru-RU" dirty="0" smtClean="0"/>
                                  <m:t> %</m:t>
                                </m:r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kk-KZ" b="0" i="0" dirty="0" smtClean="0">
                                    <a:latin typeface="Cambria Math" panose="02040503050406030204" pitchFamily="18" charset="0"/>
                                  </a:rPr>
                                  <m:t>35</m:t>
                                </m:r>
                                <m:r>
                                  <m:rPr>
                                    <m:nor/>
                                  </m:rPr>
                                  <a:rPr lang="ru-RU" dirty="0" smtClean="0"/>
                                  <m:t> %</m:t>
                                </m:r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kk-KZ" b="0" i="0" dirty="0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  <m:r>
                                  <m:rPr>
                                    <m:nor/>
                                  </m:rPr>
                                  <a:rPr lang="ru-RU" dirty="0" smtClean="0"/>
                                  <m:t>%</m:t>
                                </m:r>
                              </m:oMath>
                            </m:oMathPara>
                          </a14:m>
                          <a:endParaRPr lang="ru-RU" dirty="0"/>
                        </a:p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kk-KZ" dirty="0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m:rPr>
                                    <m:nor/>
                                  </m:rPr>
                                  <a:rPr lang="kk-KZ" b="0" i="0" dirty="0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  <m:r>
                                  <m:rPr>
                                    <m:nor/>
                                  </m:rPr>
                                  <a:rPr lang="ru-RU" dirty="0" smtClean="0"/>
                                  <m:t> %</m:t>
                                </m:r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50046741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Таблица 2">
                <a:extLst>
                  <a:ext uri="{FF2B5EF4-FFF2-40B4-BE49-F238E27FC236}">
                    <a16:creationId xmlns:a16="http://schemas.microsoft.com/office/drawing/2014/main" id="{3147CB32-710A-485F-AD59-9D949E26B26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99475583"/>
                  </p:ext>
                </p:extLst>
              </p:nvPr>
            </p:nvGraphicFramePr>
            <p:xfrm>
              <a:off x="985338" y="283199"/>
              <a:ext cx="6705601" cy="128534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692621">
                      <a:extLst>
                        <a:ext uri="{9D8B030D-6E8A-4147-A177-3AD203B41FA5}">
                          <a16:colId xmlns:a16="http://schemas.microsoft.com/office/drawing/2014/main" val="2936206539"/>
                        </a:ext>
                      </a:extLst>
                    </a:gridCol>
                    <a:gridCol w="970676">
                      <a:extLst>
                        <a:ext uri="{9D8B030D-6E8A-4147-A177-3AD203B41FA5}">
                          <a16:colId xmlns:a16="http://schemas.microsoft.com/office/drawing/2014/main" val="3338970090"/>
                        </a:ext>
                      </a:extLst>
                    </a:gridCol>
                    <a:gridCol w="790291">
                      <a:extLst>
                        <a:ext uri="{9D8B030D-6E8A-4147-A177-3AD203B41FA5}">
                          <a16:colId xmlns:a16="http://schemas.microsoft.com/office/drawing/2014/main" val="4039847395"/>
                        </a:ext>
                      </a:extLst>
                    </a:gridCol>
                    <a:gridCol w="1191509">
                      <a:extLst>
                        <a:ext uri="{9D8B030D-6E8A-4147-A177-3AD203B41FA5}">
                          <a16:colId xmlns:a16="http://schemas.microsoft.com/office/drawing/2014/main" val="2168036245"/>
                        </a:ext>
                      </a:extLst>
                    </a:gridCol>
                    <a:gridCol w="790604">
                      <a:extLst>
                        <a:ext uri="{9D8B030D-6E8A-4147-A177-3AD203B41FA5}">
                          <a16:colId xmlns:a16="http://schemas.microsoft.com/office/drawing/2014/main" val="3461066614"/>
                        </a:ext>
                      </a:extLst>
                    </a:gridCol>
                    <a:gridCol w="1269900">
                      <a:extLst>
                        <a:ext uri="{9D8B030D-6E8A-4147-A177-3AD203B41FA5}">
                          <a16:colId xmlns:a16="http://schemas.microsoft.com/office/drawing/2014/main" val="2366614081"/>
                        </a:ext>
                      </a:extLst>
                    </a:gridCol>
                  </a:tblGrid>
                  <a:tr h="640080"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Баға</a:t>
                          </a:r>
                        </a:p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6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7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8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9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10</a:t>
                          </a:r>
                          <a:endParaRPr lang="ru-RU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35747088"/>
                      </a:ext>
                    </a:extLst>
                  </a:tr>
                  <a:tr h="645264"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Салыстырмалы </a:t>
                          </a:r>
                        </a:p>
                        <a:p>
                          <a:r>
                            <a:rPr lang="kk-KZ" dirty="0"/>
                            <a:t>жиілік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175472" t="-104717" r="-420126" b="-132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336923" t="-104717" r="-413846" b="-132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289796" t="-104717" r="-174490" b="-132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592248" t="-104717" r="-165116" b="-132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427273" t="-104717" r="-1914" b="-1320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500467418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40A7ED6F-E338-4766-9667-1A3C769CC529}"/>
              </a:ext>
            </a:extLst>
          </p:cNvPr>
          <p:cNvSpPr txBox="1"/>
          <p:nvPr/>
        </p:nvSpPr>
        <p:spPr>
          <a:xfrm>
            <a:off x="448236" y="1774324"/>
            <a:ext cx="990599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dirty="0"/>
              <a:t> 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Берілген салыстырмалы жиілік кестесін қолданып, абсолютті жиілік кестесін құрайық: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xmlns="" id="{3988595F-3BF1-48BB-A125-E567944F6B50}"/>
                  </a:ext>
                </a:extLst>
              </p:cNvPr>
              <p:cNvSpPr txBox="1"/>
              <p:nvPr/>
            </p:nvSpPr>
            <p:spPr>
              <a:xfrm>
                <a:off x="528917" y="2821155"/>
                <a:ext cx="10130117" cy="54957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kk-KZ" dirty="0"/>
                  <a:t>«6» бағасының жиілігі: </a:t>
                </a:r>
                <a:r>
                  <a:rPr lang="kk-KZ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kk-KZ" dirty="0">
                            <a:solidFill>
                              <a:srgbClr val="00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Салыстырмалы жиілік∗ таңдама көлемі</m:t>
                        </m:r>
                        <m:r>
                          <m:rPr>
                            <m:nor/>
                          </m:rPr>
                          <a:rPr lang="ru-RU" dirty="0"/>
                          <m:t> 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100%</m:t>
                        </m:r>
                      </m:den>
                    </m:f>
                    <m:r>
                      <m:rPr>
                        <m:nor/>
                      </m:rPr>
                      <a:rPr lang="kk-KZ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b="0" i="1" smtClean="0">
                            <a:latin typeface="Cambria Math" panose="02040503050406030204" pitchFamily="18" charset="0"/>
                          </a:rPr>
                          <m:t>20 ∗10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%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100%</m:t>
                        </m:r>
                      </m:den>
                    </m:f>
                    <m:r>
                      <m:rPr>
                        <m:nor/>
                      </m:rPr>
                      <a:rPr lang="kk-KZ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ru-RU" dirty="0"/>
                  <a:t> 2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988595F-3BF1-48BB-A125-E567944F6B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917" y="2821155"/>
                <a:ext cx="10130117" cy="549574"/>
              </a:xfrm>
              <a:prstGeom prst="rect">
                <a:avLst/>
              </a:prstGeom>
              <a:blipFill>
                <a:blip r:embed="rId3"/>
                <a:stretch>
                  <a:fillRect l="-542" b="-55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xmlns="" id="{E9D59407-F413-4AEA-899A-6753C32C3AE0}"/>
                  </a:ext>
                </a:extLst>
              </p:cNvPr>
              <p:cNvSpPr txBox="1"/>
              <p:nvPr/>
            </p:nvSpPr>
            <p:spPr>
              <a:xfrm>
                <a:off x="528917" y="3573139"/>
                <a:ext cx="10130117" cy="5003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kk-KZ" dirty="0"/>
                  <a:t>«7» бағасының жиілігі: </a:t>
                </a:r>
                <a:r>
                  <a:rPr lang="kk-KZ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b="0" i="1" smtClean="0">
                            <a:latin typeface="Cambria Math" panose="02040503050406030204" pitchFamily="18" charset="0"/>
                          </a:rPr>
                          <m:t>20 ∗5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%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100%</m:t>
                        </m:r>
                      </m:den>
                    </m:f>
                    <m:r>
                      <m:rPr>
                        <m:nor/>
                      </m:rPr>
                      <a:rPr lang="kk-KZ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ru-RU" dirty="0"/>
                  <a:t> 1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9D59407-F413-4AEA-899A-6753C32C3A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917" y="3573139"/>
                <a:ext cx="10130117" cy="500330"/>
              </a:xfrm>
              <a:prstGeom prst="rect">
                <a:avLst/>
              </a:prstGeom>
              <a:blipFill>
                <a:blip r:embed="rId4"/>
                <a:stretch>
                  <a:fillRect l="-542" b="-609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xmlns="" id="{0E971B6C-5BFA-47F8-8269-8943024E24CA}"/>
                  </a:ext>
                </a:extLst>
              </p:cNvPr>
              <p:cNvSpPr txBox="1"/>
              <p:nvPr/>
            </p:nvSpPr>
            <p:spPr>
              <a:xfrm>
                <a:off x="528917" y="4425336"/>
                <a:ext cx="10130117" cy="5003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kk-KZ" dirty="0"/>
                  <a:t>«8» бағасының жиілігі: </a:t>
                </a:r>
                <a:r>
                  <a:rPr lang="kk-KZ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b="0" i="1" smtClean="0">
                            <a:latin typeface="Cambria Math" panose="02040503050406030204" pitchFamily="18" charset="0"/>
                          </a:rPr>
                          <m:t>20 ∗35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%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100%</m:t>
                        </m:r>
                      </m:den>
                    </m:f>
                    <m:r>
                      <m:rPr>
                        <m:nor/>
                      </m:rPr>
                      <a:rPr lang="kk-KZ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ru-RU" dirty="0"/>
                  <a:t> 7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E971B6C-5BFA-47F8-8269-8943024E24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917" y="4425336"/>
                <a:ext cx="10130117" cy="500330"/>
              </a:xfrm>
              <a:prstGeom prst="rect">
                <a:avLst/>
              </a:prstGeom>
              <a:blipFill>
                <a:blip r:embed="rId5"/>
                <a:stretch>
                  <a:fillRect l="-542" b="-609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xmlns="" id="{190F55A5-B2F7-4544-983A-3C4B9F5471BC}"/>
                  </a:ext>
                </a:extLst>
              </p:cNvPr>
              <p:cNvSpPr txBox="1"/>
              <p:nvPr/>
            </p:nvSpPr>
            <p:spPr>
              <a:xfrm>
                <a:off x="528917" y="5222002"/>
                <a:ext cx="10130117" cy="5003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kk-KZ" dirty="0"/>
                  <a:t>«9» бағасының жиілігі: </a:t>
                </a:r>
                <a:r>
                  <a:rPr lang="kk-KZ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b="0" i="1" smtClean="0">
                            <a:latin typeface="Cambria Math" panose="02040503050406030204" pitchFamily="18" charset="0"/>
                          </a:rPr>
                          <m:t>20 ∗5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%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100%</m:t>
                        </m:r>
                      </m:den>
                    </m:f>
                    <m:r>
                      <m:rPr>
                        <m:nor/>
                      </m:rPr>
                      <a:rPr lang="kk-KZ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ru-RU" dirty="0"/>
                  <a:t> 1</a:t>
                </a: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90F55A5-B2F7-4544-983A-3C4B9F5471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917" y="5222002"/>
                <a:ext cx="10130117" cy="500330"/>
              </a:xfrm>
              <a:prstGeom prst="rect">
                <a:avLst/>
              </a:prstGeom>
              <a:blipFill>
                <a:blip r:embed="rId6"/>
                <a:stretch>
                  <a:fillRect l="-542" b="-609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xmlns="" id="{965470BA-D84A-4B15-9D61-D9B2DC35439B}"/>
                  </a:ext>
                </a:extLst>
              </p:cNvPr>
              <p:cNvSpPr txBox="1"/>
              <p:nvPr/>
            </p:nvSpPr>
            <p:spPr>
              <a:xfrm>
                <a:off x="528917" y="5864300"/>
                <a:ext cx="10130117" cy="5003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kk-KZ" dirty="0"/>
                  <a:t>«10» бағасының жиілігі: </a:t>
                </a:r>
                <a:r>
                  <a:rPr lang="kk-KZ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b="0" i="1" smtClean="0">
                            <a:latin typeface="Cambria Math" panose="02040503050406030204" pitchFamily="18" charset="0"/>
                          </a:rPr>
                          <m:t>20 ∗45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%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100%</m:t>
                        </m:r>
                      </m:den>
                    </m:f>
                    <m:r>
                      <m:rPr>
                        <m:nor/>
                      </m:rPr>
                      <a:rPr lang="kk-KZ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ru-RU" dirty="0"/>
                  <a:t> 9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65470BA-D84A-4B15-9D61-D9B2DC3543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917" y="5864300"/>
                <a:ext cx="10130117" cy="500330"/>
              </a:xfrm>
              <a:prstGeom prst="rect">
                <a:avLst/>
              </a:prstGeom>
              <a:blipFill>
                <a:blip r:embed="rId7"/>
                <a:stretch>
                  <a:fillRect l="-542" b="-609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" name="Таблица 11">
                <a:extLst>
                  <a:ext uri="{FF2B5EF4-FFF2-40B4-BE49-F238E27FC236}">
                    <a16:creationId xmlns:a16="http://schemas.microsoft.com/office/drawing/2014/main" xmlns="" id="{A03C571A-B07C-4490-9C94-CEFD0DFEE19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81366680"/>
                  </p:ext>
                </p:extLst>
              </p:nvPr>
            </p:nvGraphicFramePr>
            <p:xfrm>
              <a:off x="4664374" y="4319496"/>
              <a:ext cx="6705601" cy="15544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692621">
                      <a:extLst>
                        <a:ext uri="{9D8B030D-6E8A-4147-A177-3AD203B41FA5}">
                          <a16:colId xmlns:a16="http://schemas.microsoft.com/office/drawing/2014/main" xmlns="" val="2936206539"/>
                        </a:ext>
                      </a:extLst>
                    </a:gridCol>
                    <a:gridCol w="970676">
                      <a:extLst>
                        <a:ext uri="{9D8B030D-6E8A-4147-A177-3AD203B41FA5}">
                          <a16:colId xmlns:a16="http://schemas.microsoft.com/office/drawing/2014/main" xmlns="" val="3338970090"/>
                        </a:ext>
                      </a:extLst>
                    </a:gridCol>
                    <a:gridCol w="790291">
                      <a:extLst>
                        <a:ext uri="{9D8B030D-6E8A-4147-A177-3AD203B41FA5}">
                          <a16:colId xmlns:a16="http://schemas.microsoft.com/office/drawing/2014/main" xmlns="" val="4039847395"/>
                        </a:ext>
                      </a:extLst>
                    </a:gridCol>
                    <a:gridCol w="1191509">
                      <a:extLst>
                        <a:ext uri="{9D8B030D-6E8A-4147-A177-3AD203B41FA5}">
                          <a16:colId xmlns:a16="http://schemas.microsoft.com/office/drawing/2014/main" xmlns="" val="2168036245"/>
                        </a:ext>
                      </a:extLst>
                    </a:gridCol>
                    <a:gridCol w="790604">
                      <a:extLst>
                        <a:ext uri="{9D8B030D-6E8A-4147-A177-3AD203B41FA5}">
                          <a16:colId xmlns:a16="http://schemas.microsoft.com/office/drawing/2014/main" xmlns="" val="3461066614"/>
                        </a:ext>
                      </a:extLst>
                    </a:gridCol>
                    <a:gridCol w="1269900">
                      <a:extLst>
                        <a:ext uri="{9D8B030D-6E8A-4147-A177-3AD203B41FA5}">
                          <a16:colId xmlns:a16="http://schemas.microsoft.com/office/drawing/2014/main" xmlns="" val="2366614081"/>
                        </a:ext>
                      </a:extLst>
                    </a:gridCol>
                  </a:tblGrid>
                  <a:tr h="630863"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Баға</a:t>
                          </a:r>
                        </a:p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6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7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8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9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10</a:t>
                          </a:r>
                          <a:endParaRPr lang="ru-RU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3635747088"/>
                      </a:ext>
                    </a:extLst>
                  </a:tr>
                  <a:tr h="645264"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Абсолютті жиілік </a:t>
                          </a:r>
                        </a:p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kk-KZ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kk-KZ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kk-KZ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kk-KZ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ru-RU" dirty="0"/>
                        </a:p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kk-KZ" b="0" i="1" smtClean="0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50046741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2" name="Таблица 11">
                <a:extLst>
                  <a:ext uri="{FF2B5EF4-FFF2-40B4-BE49-F238E27FC236}">
                    <a16:creationId xmlns:a16="http://schemas.microsoft.com/office/drawing/2014/main" id="{A03C571A-B07C-4490-9C94-CEFD0DFEE19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81366680"/>
                  </p:ext>
                </p:extLst>
              </p:nvPr>
            </p:nvGraphicFramePr>
            <p:xfrm>
              <a:off x="4664374" y="4319496"/>
              <a:ext cx="6705601" cy="15544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692621">
                      <a:extLst>
                        <a:ext uri="{9D8B030D-6E8A-4147-A177-3AD203B41FA5}">
                          <a16:colId xmlns:a16="http://schemas.microsoft.com/office/drawing/2014/main" val="2936206539"/>
                        </a:ext>
                      </a:extLst>
                    </a:gridCol>
                    <a:gridCol w="970676">
                      <a:extLst>
                        <a:ext uri="{9D8B030D-6E8A-4147-A177-3AD203B41FA5}">
                          <a16:colId xmlns:a16="http://schemas.microsoft.com/office/drawing/2014/main" val="3338970090"/>
                        </a:ext>
                      </a:extLst>
                    </a:gridCol>
                    <a:gridCol w="790291">
                      <a:extLst>
                        <a:ext uri="{9D8B030D-6E8A-4147-A177-3AD203B41FA5}">
                          <a16:colId xmlns:a16="http://schemas.microsoft.com/office/drawing/2014/main" val="4039847395"/>
                        </a:ext>
                      </a:extLst>
                    </a:gridCol>
                    <a:gridCol w="1191509">
                      <a:extLst>
                        <a:ext uri="{9D8B030D-6E8A-4147-A177-3AD203B41FA5}">
                          <a16:colId xmlns:a16="http://schemas.microsoft.com/office/drawing/2014/main" val="2168036245"/>
                        </a:ext>
                      </a:extLst>
                    </a:gridCol>
                    <a:gridCol w="790604">
                      <a:extLst>
                        <a:ext uri="{9D8B030D-6E8A-4147-A177-3AD203B41FA5}">
                          <a16:colId xmlns:a16="http://schemas.microsoft.com/office/drawing/2014/main" val="3461066614"/>
                        </a:ext>
                      </a:extLst>
                    </a:gridCol>
                    <a:gridCol w="1269900">
                      <a:extLst>
                        <a:ext uri="{9D8B030D-6E8A-4147-A177-3AD203B41FA5}">
                          <a16:colId xmlns:a16="http://schemas.microsoft.com/office/drawing/2014/main" val="2366614081"/>
                        </a:ext>
                      </a:extLst>
                    </a:gridCol>
                  </a:tblGrid>
                  <a:tr h="640080"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Баға</a:t>
                          </a:r>
                        </a:p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6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7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8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9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10</a:t>
                          </a:r>
                          <a:endParaRPr lang="ru-RU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35747088"/>
                      </a:ext>
                    </a:extLst>
                  </a:tr>
                  <a:tr h="914400"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Абсолютті жиілік </a:t>
                          </a:r>
                        </a:p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8"/>
                          <a:stretch>
                            <a:fillRect l="-175472" t="-72848" r="-420126" b="-13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8"/>
                          <a:stretch>
                            <a:fillRect l="-336923" t="-72848" r="-413846" b="-13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8"/>
                          <a:stretch>
                            <a:fillRect l="-289796" t="-72848" r="-174490" b="-13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8"/>
                          <a:stretch>
                            <a:fillRect l="-592248" t="-72848" r="-165116" b="-13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8"/>
                          <a:stretch>
                            <a:fillRect l="-427273" t="-72848" r="-1914" b="-132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500467418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9830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8D157026318AA3409C6D93DA053016BD" ma:contentTypeVersion="2" ma:contentTypeDescription="Создание документа." ma:contentTypeScope="" ma:versionID="bb7ea4e753c82ce2153703e3d9ed1926">
  <xsd:schema xmlns:xsd="http://www.w3.org/2001/XMLSchema" xmlns:xs="http://www.w3.org/2001/XMLSchema" xmlns:p="http://schemas.microsoft.com/office/2006/metadata/properties" xmlns:ns3="44e66cc9-161c-4555-b9ad-ceb1ae339884" targetNamespace="http://schemas.microsoft.com/office/2006/metadata/properties" ma:root="true" ma:fieldsID="5bba5eb583aa3a30fa63e016748ebda3" ns3:_="">
    <xsd:import namespace="44e66cc9-161c-4555-b9ad-ceb1ae33988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e66cc9-161c-4555-b9ad-ceb1ae33988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B92A0BE-81A0-4D42-8834-A7507EB02BC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4e66cc9-161c-4555-b9ad-ceb1ae33988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7C69576-B0FF-4365-AACB-8CF8E412CE9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95D3AA1-534D-403B-A3EB-E91963B92B85}">
  <ds:schemaRefs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44e66cc9-161c-4555-b9ad-ceb1ae339884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Алгебра 2</Template>
  <TotalTime>589</TotalTime>
  <Words>441</Words>
  <Application>Microsoft Office PowerPoint</Application>
  <PresentationFormat>Широкоэкранный</PresentationFormat>
  <Paragraphs>158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Kotex Cyrillic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Zhaksylyk Talant</dc:creator>
  <cp:lastModifiedBy>Huawei</cp:lastModifiedBy>
  <cp:revision>13</cp:revision>
  <dcterms:created xsi:type="dcterms:W3CDTF">2024-02-17T06:29:01Z</dcterms:created>
  <dcterms:modified xsi:type="dcterms:W3CDTF">2024-08-13T06:39:26Z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0x0101008D157026318AA3409C6D93DA053016BD</vt:lpwstr>
  </property>
</Properties>
</file>