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375" r:id="rId6"/>
    <p:sldId id="422" r:id="rId7"/>
    <p:sldId id="439" r:id="rId8"/>
    <p:sldId id="431" r:id="rId9"/>
    <p:sldId id="436" r:id="rId10"/>
    <p:sldId id="437" r:id="rId11"/>
    <p:sldId id="438" r:id="rId12"/>
    <p:sldId id="423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29" y="8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28T17:50:51.1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31 6261,'10'-4'-228,"5"0"36,-10 4 40,10 0 16,-10-3-1,10 3 53,-10-4 120,-1 0-16,6 0-8,-5 4 12,-5 0-32,5 0-152,0-3-168,-5 3-240,-10-4-916,-9 4 464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28T17:57:05.5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1944,'5'4'364,"5"-4"-100,-5 0 32,-5 4 48,5-4 0,5 3-40,-10-3-36,5 0-32,-5 0-36,5 4-16,-5-4-32,0 0-108,0 0-188,0 0-248,5 4-384,-5-4-460,10 0 696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v"/>
          <inkml:channel name="T" type="integer" max="2.14748E9" units="dev"/>
        </inkml:traceFormat>
        <inkml:channelProperties>
          <inkml:channelProperty channel="X" name="resolution" value="3225.09839" units="1/cm"/>
          <inkml:channelProperty channel="Y" name="resolution" value="4300.1313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27T12:07:46.70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13872 9385 1736 0,'-6'0'399'0,"-13"-5"-312"0,-8 1-187 16,-3 3-56-16,-4 1-48 0,-13 1-47 0,-2 3-263 16,-11 3-19-16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E7AA3A-4D3E-460F-8DD5-035AEEC01EDF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E33414-D502-499A-A875-B5106588EF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421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AEA3012-52BE-451B-A52A-2B90EBFF6F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43593F16-F315-4077-7CF3-8C29EB82A7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E8E6AFB-D8D4-77AD-D7A1-ACC326B61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B86AC9C-23A1-5288-AD39-D53B045F4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55992B7-C0ED-994C-75E5-7B47C2FC0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945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E7949D7-D347-B410-623F-DA8C67D1A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8893635A-2268-702B-83A6-80D1C1C2EA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57065DB-90C1-C0DE-7011-D21B72419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06B9342-A034-2F93-4A8F-2CEE53EDA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653E737-5126-A848-FCC6-60E7CFB2D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1636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EB5817EE-ED2E-AFB6-5B4F-C123CDE530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D45A4467-055B-2EAE-85BF-EA83F0D022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B233B5E-FBFF-A644-917B-43FE33702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CD56D3C-5844-D93F-F6A6-8B83A10BE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B185EB1-AE0D-B942-1584-1AA717C3B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668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2874194-0A40-A995-404F-BCB34A46A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7EAD450-5E41-80FD-4298-22935E742F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EC5FB49-1F0A-933F-0878-62545084C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FC9F456-D3CC-BD39-363E-E47DF8D70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53059C0-19EE-C629-EC22-12691C567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042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72B36F3-0DB2-5065-06AC-1995BB581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F229781-2E06-2352-647B-E305BE09C5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91A7B1B-BE4F-CF81-68E6-127D43249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1069B2C-B91F-7628-E639-06EF21FE2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BAF571D-81A8-0FD8-1E36-7A1673FDE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473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A44331B-4740-03BD-B915-FDCE8DC2C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42B9B7D-6185-95AA-99B7-B0B6E331B8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DDD6B3A2-1439-2369-5029-973C8FDE0E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4E144F2-BD1C-9E93-9563-C27CE045B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2CC59CC-69ED-E690-56B6-8AC52E408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A5A91DB-4490-2966-0E8A-0AE67B16A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998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9F002F2-FE2A-C6FD-879A-5B81B22FC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0352D06-9DA7-3F77-E0BD-E9F6103DB4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80DE90FD-7D89-6CE3-3DC9-B7A0962982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824903F3-59A3-F710-3C95-5ED7581DC4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1926016B-02CD-033E-E57F-65333917D8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C071B9C9-1F7A-7E4A-621D-25E29E3B4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37D75FFE-8132-B82B-55B6-6D4CA3656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8B70966C-D6F7-2A7C-07FD-41812565C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672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13B301A-0480-85B5-F3D7-2DB445C43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266B9735-77F1-B6F7-A2E0-0EA54B4AA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E76D9682-AA62-F27C-2E37-6914E21A9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363E74F7-FB92-E6B6-F8DF-F41CAC699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354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6BA1030E-A752-5ECA-ED4A-6871648E8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27512FBD-5183-09C0-7D9F-9D1176CE4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5E2F823-0E60-CB14-E8F8-C43F834C4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315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56218FA-E07A-D656-2641-E1976A026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6D1FC62-B990-AA85-19CB-5DD4F9852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A3003895-2FB6-A87E-A8E8-26444C32B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F31C9A8-C758-AAC0-202F-6A3FA6CD3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287297B-CA37-7173-40B8-A1478AE74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DEDB1EA-751B-4BEB-5EA0-9E818270F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389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AB8EB2D-25E3-39E8-8F02-C5EF83D86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4F79B41C-32B6-76EA-23CB-5C76803AB9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5FDF8F7-FCFE-F53C-E374-0AED559318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2B9A6B2-5119-BF3D-282D-0D5EEF855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B7FC345-B8CF-E5D3-3008-986DB5EA3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FA5D9E31-B4CB-F79C-C1B0-2F6DC06D0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7919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AFACA57-6E45-64F9-7860-FD5936DA8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4EA21A19-2915-6BDC-1118-55C546594E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0EA93F4-6D80-5CC0-E0A8-DAF2906262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A716787-F5AA-64CC-E758-92E0B9C8E4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D605F0B-A652-67B3-E7B4-24066EA775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444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8.png"/><Relationship Id="rId12" Type="http://schemas.openxmlformats.org/officeDocument/2006/relationships/customXml" Target="../ink/ink3.xml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7.png"/><Relationship Id="rId10" Type="http://schemas.openxmlformats.org/officeDocument/2006/relationships/customXml" Target="../ink/ink2.xml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Рукописный ввод 2">
                <a:extLst>
                  <a:ext uri="{FF2B5EF4-FFF2-40B4-BE49-F238E27FC236}">
                    <a16:creationId xmlns:a16="http://schemas.microsoft.com/office/drawing/2014/main" xmlns="" id="{F864736E-8B35-49AC-81D2-898B405B1D92}"/>
                  </a:ext>
                </a:extLst>
              </p14:cNvPr>
              <p14:cNvContentPartPr/>
              <p14:nvPr/>
            </p14:nvContentPartPr>
            <p14:xfrm>
              <a:off x="13194672" y="2910585"/>
              <a:ext cx="36000" cy="11160"/>
            </p14:xfrm>
          </p:contentPart>
        </mc:Choice>
        <mc:Fallback xmlns="">
          <p:pic>
            <p:nvPicPr>
              <p:cNvPr id="3" name="Рукописный ввод 2">
                <a:extLst>
                  <a:ext uri="{FF2B5EF4-FFF2-40B4-BE49-F238E27FC236}">
                    <a16:creationId xmlns:a16="http://schemas.microsoft.com/office/drawing/2014/main" id="{F864736E-8B35-49AC-81D2-898B405B1D92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3185672" y="2901945"/>
                <a:ext cx="53640" cy="2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5" name="Рукописный ввод 4">
                <a:extLst>
                  <a:ext uri="{FF2B5EF4-FFF2-40B4-BE49-F238E27FC236}">
                    <a16:creationId xmlns:a16="http://schemas.microsoft.com/office/drawing/2014/main" xmlns="" id="{CB63013E-F909-4144-8FF9-A124536AD4A5}"/>
                  </a:ext>
                </a:extLst>
              </p14:cNvPr>
              <p14:cNvContentPartPr/>
              <p14:nvPr/>
            </p14:nvContentPartPr>
            <p14:xfrm>
              <a:off x="12610392" y="2558145"/>
              <a:ext cx="21600" cy="7200"/>
            </p14:xfrm>
          </p:contentPart>
        </mc:Choice>
        <mc:Fallback xmlns="">
          <p:pic>
            <p:nvPicPr>
              <p:cNvPr id="5" name="Рукописный ввод 4">
                <a:extLst>
                  <a:ext uri="{FF2B5EF4-FFF2-40B4-BE49-F238E27FC236}">
                    <a16:creationId xmlns:a16="http://schemas.microsoft.com/office/drawing/2014/main" id="{CB63013E-F909-4144-8FF9-A124536AD4A5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2601392" y="2549145"/>
                <a:ext cx="39240" cy="2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6" name="Рукописный ввод 5">
                <a:extLst>
                  <a:ext uri="{FF2B5EF4-FFF2-40B4-BE49-F238E27FC236}">
                    <a16:creationId xmlns:a16="http://schemas.microsoft.com/office/drawing/2014/main" xmlns="" id="{51461DFD-0EB5-4A56-AF5B-5AA5C7975411}"/>
                  </a:ext>
                </a:extLst>
              </p14:cNvPr>
              <p14:cNvContentPartPr/>
              <p14:nvPr/>
            </p14:nvContentPartPr>
            <p14:xfrm>
              <a:off x="4896000" y="3375000"/>
              <a:ext cx="98280" cy="4680"/>
            </p14:xfrm>
          </p:contentPart>
        </mc:Choice>
        <mc:Fallback xmlns="">
          <p:pic>
            <p:nvPicPr>
              <p:cNvPr id="6" name="Рукописный ввод 5">
                <a:extLst>
                  <a:ext uri="{FF2B5EF4-FFF2-40B4-BE49-F238E27FC236}">
                    <a16:creationId xmlns:a16="http://schemas.microsoft.com/office/drawing/2014/main" id="{51461DFD-0EB5-4A56-AF5B-5AA5C7975411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886640" y="3365640"/>
                <a:ext cx="117000" cy="23400"/>
              </a:xfrm>
              <a:prstGeom prst="rect">
                <a:avLst/>
              </a:prstGeom>
            </p:spPr>
          </p:pic>
        </mc:Fallback>
      </mc:AlternateContent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xmlns="" id="{F26BDF9C-CB2E-40BC-B023-EAB958D57223}"/>
              </a:ext>
            </a:extLst>
          </p:cNvPr>
          <p:cNvSpPr/>
          <p:nvPr/>
        </p:nvSpPr>
        <p:spPr>
          <a:xfrm>
            <a:off x="4315558" y="2502416"/>
            <a:ext cx="3491347" cy="101566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6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xmlns="" id="{307AE7B5-81E7-42A6-A4C3-93B86D20300C}"/>
              </a:ext>
            </a:extLst>
          </p:cNvPr>
          <p:cNvSpPr/>
          <p:nvPr/>
        </p:nvSpPr>
        <p:spPr>
          <a:xfrm>
            <a:off x="4599577" y="3594016"/>
            <a:ext cx="2923311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E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kk-KZ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сынып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xmlns="" id="{48833B66-6FC6-4B17-B2E7-9FE661405297}"/>
              </a:ext>
            </a:extLst>
          </p:cNvPr>
          <p:cNvSpPr/>
          <p:nvPr/>
        </p:nvSpPr>
        <p:spPr>
          <a:xfrm>
            <a:off x="4367243" y="4425013"/>
            <a:ext cx="3387976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</a:t>
            </a:r>
            <a:r>
              <a:rPr lang="en-US" sz="48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kk-KZ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тоқсан</a:t>
            </a:r>
            <a:endParaRPr lang="ru-RU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776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C2C9D582-A172-A034-AD93-4D520E78DA7F}"/>
              </a:ext>
            </a:extLst>
          </p:cNvPr>
          <p:cNvSpPr/>
          <p:nvPr/>
        </p:nvSpPr>
        <p:spPr>
          <a:xfrm>
            <a:off x="111083" y="77419"/>
            <a:ext cx="11969834" cy="6703162"/>
          </a:xfrm>
          <a:prstGeom prst="roundRect">
            <a:avLst>
              <a:gd name="adj" fmla="val 4821"/>
            </a:avLst>
          </a:prstGeom>
          <a:solidFill>
            <a:srgbClr val="FBFBFB"/>
          </a:solidFill>
          <a:ln>
            <a:noFill/>
          </a:ln>
          <a:effectLst>
            <a:glow rad="101600">
              <a:srgbClr val="DDDDDD">
                <a:alpha val="33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latin typeface="Kotex Cyrillic" pitchFamily="50" charset="-52"/>
            </a:endParaRPr>
          </a:p>
        </p:txBody>
      </p:sp>
      <p:sp>
        <p:nvSpPr>
          <p:cNvPr id="24" name="Rectangle 2">
            <a:extLst>
              <a:ext uri="{FF2B5EF4-FFF2-40B4-BE49-F238E27FC236}">
                <a16:creationId xmlns:a16="http://schemas.microsoft.com/office/drawing/2014/main" xmlns="" id="{19D339E9-40BC-F58D-3042-A8BE66823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94" y="277242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E5FAEA0-51E8-4F2F-A203-860BF0588E0A}"/>
              </a:ext>
            </a:extLst>
          </p:cNvPr>
          <p:cNvSpPr txBox="1"/>
          <p:nvPr/>
        </p:nvSpPr>
        <p:spPr>
          <a:xfrm>
            <a:off x="2935942" y="169440"/>
            <a:ext cx="662491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Статистика элементтері 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21F2B7A-60F4-4C0B-95DC-E7E2AF3864B6}"/>
              </a:ext>
            </a:extLst>
          </p:cNvPr>
          <p:cNvSpPr txBox="1"/>
          <p:nvPr/>
        </p:nvSpPr>
        <p:spPr>
          <a:xfrm>
            <a:off x="909918" y="1445241"/>
            <a:ext cx="10448364" cy="14632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7.3.3.6  таңдама нәтижесін жиілік алқабы түрінде көрсету</a:t>
            </a:r>
            <a:endParaRPr lang="ru-RU" sz="6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531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: скругленные углы 15">
                <a:extLst>
                  <a:ext uri="{FF2B5EF4-FFF2-40B4-BE49-F238E27FC236}">
                    <a16:creationId xmlns:a16="http://schemas.microsoft.com/office/drawing/2014/main" xmlns="" id="{C2C9D582-A172-A034-AD93-4D520E78DA7F}"/>
                  </a:ext>
                </a:extLst>
              </p:cNvPr>
              <p:cNvSpPr/>
              <p:nvPr/>
            </p:nvSpPr>
            <p:spPr>
              <a:xfrm>
                <a:off x="111083" y="77419"/>
                <a:ext cx="11969834" cy="6703162"/>
              </a:xfrm>
              <a:prstGeom prst="roundRect">
                <a:avLst>
                  <a:gd name="adj" fmla="val 4821"/>
                </a:avLst>
              </a:prstGeom>
              <a:solidFill>
                <a:srgbClr val="FBFBFB"/>
              </a:solidFill>
              <a:ln>
                <a:noFill/>
              </a:ln>
              <a:effectLst>
                <a:glow rad="101600">
                  <a:srgbClr val="DDDDDD">
                    <a:alpha val="33000"/>
                  </a:srgb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FBA249D5-E924-4B37-A8AE-49CF44E48686}" type="mathplaceholder">
                        <a:rPr lang="ru-RU" i="1" smtClean="0">
                          <a:latin typeface="Cambria Math" panose="02040503050406030204" pitchFamily="18" charset="0"/>
                        </a:rPr>
                        <a:t>Место для уравнения.</a:t>
                      </a:fld>
                    </m:oMath>
                  </m:oMathPara>
                </a14:m>
                <a:endParaRPr lang="ru-RU" dirty="0">
                  <a:latin typeface="Kotex Cyrillic" pitchFamily="50" charset="-52"/>
                </a:endParaRPr>
              </a:p>
            </p:txBody>
          </p:sp>
        </mc:Choice>
        <mc:Fallback xmlns="">
          <p:sp>
            <p:nvSpPr>
              <p:cNvPr id="16" name="Прямоугольник: скругленные углы 15">
                <a:extLst>
                  <a:ext uri="{FF2B5EF4-FFF2-40B4-BE49-F238E27FC236}">
                    <a16:creationId xmlns:a16="http://schemas.microsoft.com/office/drawing/2014/main" id="{C2C9D582-A172-A034-AD93-4D520E78DA7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083" y="77419"/>
                <a:ext cx="11969834" cy="6703162"/>
              </a:xfrm>
              <a:prstGeom prst="roundRect">
                <a:avLst>
                  <a:gd name="adj" fmla="val 4821"/>
                </a:avLst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>
                <a:glow rad="101600">
                  <a:srgbClr val="DDDDDD">
                    <a:alpha val="33000"/>
                  </a:srgbClr>
                </a:glow>
              </a:effec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">
            <a:extLst>
              <a:ext uri="{FF2B5EF4-FFF2-40B4-BE49-F238E27FC236}">
                <a16:creationId xmlns:a16="http://schemas.microsoft.com/office/drawing/2014/main" xmlns="" id="{19D339E9-40BC-F58D-3042-A8BE66823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94" y="277242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144">
            <a:extLst>
              <a:ext uri="{FF2B5EF4-FFF2-40B4-BE49-F238E27FC236}">
                <a16:creationId xmlns:a16="http://schemas.microsoft.com/office/drawing/2014/main" xmlns="" id="{CD91E988-7A18-4398-B6F1-77F363DEF83B}"/>
              </a:ext>
            </a:extLst>
          </p:cNvPr>
          <p:cNvSpPr/>
          <p:nvPr/>
        </p:nvSpPr>
        <p:spPr>
          <a:xfrm>
            <a:off x="1057294" y="593926"/>
            <a:ext cx="5805055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k-KZ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 сабақта:</a:t>
            </a:r>
            <a:endParaRPr lang="ru-RU" sz="48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151">
            <a:extLst>
              <a:ext uri="{FF2B5EF4-FFF2-40B4-BE49-F238E27FC236}">
                <a16:creationId xmlns:a16="http://schemas.microsoft.com/office/drawing/2014/main" xmlns="" id="{5D72F006-7DE6-4FB4-8FB4-CB88A8FB5291}"/>
              </a:ext>
            </a:extLst>
          </p:cNvPr>
          <p:cNvSpPr/>
          <p:nvPr/>
        </p:nvSpPr>
        <p:spPr>
          <a:xfrm>
            <a:off x="695271" y="2367171"/>
            <a:ext cx="10600258" cy="212365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k-KZ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Жиіліктер алқабын талдауды, берілген мәліметті жиілік алқабы түрінде көрсетуді үйренеміз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86148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C2C9D582-A172-A034-AD93-4D520E78DA7F}"/>
              </a:ext>
            </a:extLst>
          </p:cNvPr>
          <p:cNvSpPr/>
          <p:nvPr/>
        </p:nvSpPr>
        <p:spPr>
          <a:xfrm>
            <a:off x="111082" y="77418"/>
            <a:ext cx="11969834" cy="6703162"/>
          </a:xfrm>
          <a:prstGeom prst="roundRect">
            <a:avLst>
              <a:gd name="adj" fmla="val 4821"/>
            </a:avLst>
          </a:prstGeom>
          <a:solidFill>
            <a:srgbClr val="FBFBFB"/>
          </a:solidFill>
          <a:ln>
            <a:noFill/>
          </a:ln>
          <a:effectLst>
            <a:glow rad="101600">
              <a:srgbClr val="DDDDDD">
                <a:alpha val="33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latin typeface="Kotex Cyrillic" pitchFamily="50" charset="-5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8510BE15-430F-453E-B61B-141E38436A6B}"/>
              </a:ext>
            </a:extLst>
          </p:cNvPr>
          <p:cNvSpPr txBox="1"/>
          <p:nvPr/>
        </p:nvSpPr>
        <p:spPr>
          <a:xfrm>
            <a:off x="708211" y="1370710"/>
            <a:ext cx="10174942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kk-KZ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Қорапта ақ, көк, сары, қара, қызыл шарлар бар. Олардың жалпы саны  25. </a:t>
            </a:r>
          </a:p>
          <a:p>
            <a:r>
              <a:rPr lang="kk-KZ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Ақ шарлар саны – 10, көк – 20 , сары – 30 , Қара – 30 , қызыл – 20. Берілген мәліметті жиіліктер алқабы түрінде көрсетіңіз: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655165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C2C9D582-A172-A034-AD93-4D520E78DA7F}"/>
              </a:ext>
            </a:extLst>
          </p:cNvPr>
          <p:cNvSpPr/>
          <p:nvPr/>
        </p:nvSpPr>
        <p:spPr>
          <a:xfrm>
            <a:off x="111082" y="77419"/>
            <a:ext cx="11969834" cy="6703162"/>
          </a:xfrm>
          <a:prstGeom prst="roundRect">
            <a:avLst>
              <a:gd name="adj" fmla="val 4821"/>
            </a:avLst>
          </a:prstGeom>
          <a:solidFill>
            <a:srgbClr val="FBFBFB"/>
          </a:solidFill>
          <a:ln>
            <a:noFill/>
          </a:ln>
          <a:effectLst>
            <a:glow rad="101600">
              <a:srgbClr val="DDDDDD">
                <a:alpha val="33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latin typeface="Kotex Cyrillic" pitchFamily="50" charset="-52"/>
            </a:endParaRPr>
          </a:p>
        </p:txBody>
      </p:sp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xmlns="" id="{6206835A-F770-4A9E-B201-60CE1C6504BB}"/>
              </a:ext>
            </a:extLst>
          </p:cNvPr>
          <p:cNvCxnSpPr/>
          <p:nvPr/>
        </p:nvCxnSpPr>
        <p:spPr>
          <a:xfrm flipV="1">
            <a:off x="977153" y="2743200"/>
            <a:ext cx="0" cy="26087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xmlns="" id="{8F7C1D37-1F1E-4904-BED9-F526E10D735C}"/>
              </a:ext>
            </a:extLst>
          </p:cNvPr>
          <p:cNvCxnSpPr>
            <a:cxnSpLocks/>
          </p:cNvCxnSpPr>
          <p:nvPr/>
        </p:nvCxnSpPr>
        <p:spPr>
          <a:xfrm flipV="1">
            <a:off x="977153" y="5351929"/>
            <a:ext cx="4312023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Овал 11">
            <a:extLst>
              <a:ext uri="{FF2B5EF4-FFF2-40B4-BE49-F238E27FC236}">
                <a16:creationId xmlns:a16="http://schemas.microsoft.com/office/drawing/2014/main" xmlns="" id="{64E37CCC-35C7-4B2D-934B-1DB965463C74}"/>
              </a:ext>
            </a:extLst>
          </p:cNvPr>
          <p:cNvSpPr/>
          <p:nvPr/>
        </p:nvSpPr>
        <p:spPr>
          <a:xfrm>
            <a:off x="1646029" y="5302623"/>
            <a:ext cx="97902" cy="986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xmlns="" id="{9C6DD5D4-4F5A-4323-A072-43FE6ED9CECA}"/>
              </a:ext>
            </a:extLst>
          </p:cNvPr>
          <p:cNvSpPr/>
          <p:nvPr/>
        </p:nvSpPr>
        <p:spPr>
          <a:xfrm>
            <a:off x="928201" y="5302623"/>
            <a:ext cx="97902" cy="986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xmlns="" id="{50A4F3C7-C059-457D-AF02-30F21CDF81DB}"/>
              </a:ext>
            </a:extLst>
          </p:cNvPr>
          <p:cNvSpPr/>
          <p:nvPr/>
        </p:nvSpPr>
        <p:spPr>
          <a:xfrm>
            <a:off x="2352883" y="5302623"/>
            <a:ext cx="97902" cy="986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>
            <a:extLst>
              <a:ext uri="{FF2B5EF4-FFF2-40B4-BE49-F238E27FC236}">
                <a16:creationId xmlns:a16="http://schemas.microsoft.com/office/drawing/2014/main" xmlns="" id="{EE670CCE-7E7F-46C6-8B1A-D9E6E3FC6803}"/>
              </a:ext>
            </a:extLst>
          </p:cNvPr>
          <p:cNvSpPr/>
          <p:nvPr/>
        </p:nvSpPr>
        <p:spPr>
          <a:xfrm>
            <a:off x="3059737" y="5302623"/>
            <a:ext cx="97902" cy="986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>
            <a:extLst>
              <a:ext uri="{FF2B5EF4-FFF2-40B4-BE49-F238E27FC236}">
                <a16:creationId xmlns:a16="http://schemas.microsoft.com/office/drawing/2014/main" xmlns="" id="{D8DA7124-F8DD-4978-8BEB-CD72EDE7AB58}"/>
              </a:ext>
            </a:extLst>
          </p:cNvPr>
          <p:cNvSpPr/>
          <p:nvPr/>
        </p:nvSpPr>
        <p:spPr>
          <a:xfrm>
            <a:off x="3766591" y="5302623"/>
            <a:ext cx="97902" cy="986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>
            <a:extLst>
              <a:ext uri="{FF2B5EF4-FFF2-40B4-BE49-F238E27FC236}">
                <a16:creationId xmlns:a16="http://schemas.microsoft.com/office/drawing/2014/main" xmlns="" id="{54AB63E0-6763-47DF-B03B-984E3BAB2F02}"/>
              </a:ext>
            </a:extLst>
          </p:cNvPr>
          <p:cNvSpPr/>
          <p:nvPr/>
        </p:nvSpPr>
        <p:spPr>
          <a:xfrm>
            <a:off x="4473040" y="5302623"/>
            <a:ext cx="97902" cy="986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21FB6AB2-BC53-4115-A716-D64C1A20E8D6}"/>
              </a:ext>
            </a:extLst>
          </p:cNvPr>
          <p:cNvCxnSpPr>
            <a:cxnSpLocks/>
          </p:cNvCxnSpPr>
          <p:nvPr/>
        </p:nvCxnSpPr>
        <p:spPr>
          <a:xfrm>
            <a:off x="820624" y="4724400"/>
            <a:ext cx="3227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xmlns="" id="{C8C35BA6-531F-4F32-B750-A3B5181F659C}"/>
              </a:ext>
            </a:extLst>
          </p:cNvPr>
          <p:cNvCxnSpPr>
            <a:cxnSpLocks/>
          </p:cNvCxnSpPr>
          <p:nvPr/>
        </p:nvCxnSpPr>
        <p:spPr>
          <a:xfrm>
            <a:off x="815787" y="4114800"/>
            <a:ext cx="3227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xmlns="" id="{34DE98B8-802E-43EC-9455-6F45739DE1B4}"/>
              </a:ext>
            </a:extLst>
          </p:cNvPr>
          <p:cNvCxnSpPr>
            <a:cxnSpLocks/>
          </p:cNvCxnSpPr>
          <p:nvPr/>
        </p:nvCxnSpPr>
        <p:spPr>
          <a:xfrm>
            <a:off x="864738" y="3505201"/>
            <a:ext cx="3227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3560794D-C9B6-4D0A-90A4-AC831ACD3DF2}"/>
              </a:ext>
            </a:extLst>
          </p:cNvPr>
          <p:cNvSpPr txBox="1"/>
          <p:nvPr/>
        </p:nvSpPr>
        <p:spPr>
          <a:xfrm flipH="1">
            <a:off x="1387271" y="5393903"/>
            <a:ext cx="661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100" dirty="0"/>
              <a:t>Ақ шар </a:t>
            </a:r>
            <a:endParaRPr lang="ru-RU" sz="11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3FAE6F93-39CF-4391-A3FA-EAD25057FBFA}"/>
              </a:ext>
            </a:extLst>
          </p:cNvPr>
          <p:cNvSpPr txBox="1"/>
          <p:nvPr/>
        </p:nvSpPr>
        <p:spPr>
          <a:xfrm flipH="1">
            <a:off x="2062426" y="5393903"/>
            <a:ext cx="661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100" dirty="0"/>
              <a:t>көк шар </a:t>
            </a:r>
            <a:endParaRPr lang="ru-RU" sz="11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6D69294F-0407-4560-A5F8-B9CBBCB755CB}"/>
              </a:ext>
            </a:extLst>
          </p:cNvPr>
          <p:cNvSpPr txBox="1"/>
          <p:nvPr/>
        </p:nvSpPr>
        <p:spPr>
          <a:xfrm flipH="1">
            <a:off x="2775642" y="5401235"/>
            <a:ext cx="6611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100" dirty="0"/>
              <a:t>сары шар </a:t>
            </a:r>
            <a:endParaRPr lang="ru-RU" sz="11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A734A25B-49E3-44A1-962A-E49005134C4D}"/>
              </a:ext>
            </a:extLst>
          </p:cNvPr>
          <p:cNvSpPr txBox="1"/>
          <p:nvPr/>
        </p:nvSpPr>
        <p:spPr>
          <a:xfrm flipH="1">
            <a:off x="3558908" y="5406298"/>
            <a:ext cx="6611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100" dirty="0"/>
              <a:t>қара шар </a:t>
            </a:r>
            <a:endParaRPr lang="ru-RU" sz="11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58650789-023F-4ED9-82DE-ADF50921FDDD}"/>
              </a:ext>
            </a:extLst>
          </p:cNvPr>
          <p:cNvSpPr txBox="1"/>
          <p:nvPr/>
        </p:nvSpPr>
        <p:spPr>
          <a:xfrm flipH="1">
            <a:off x="4220044" y="5386361"/>
            <a:ext cx="6611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100" dirty="0" err="1"/>
              <a:t>қызылшар</a:t>
            </a:r>
            <a:r>
              <a:rPr lang="kk-KZ" sz="1100" dirty="0"/>
              <a:t> </a:t>
            </a:r>
            <a:endParaRPr lang="ru-RU" sz="11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3379FB4A-54DC-4FEA-AD16-E575463A0052}"/>
              </a:ext>
            </a:extLst>
          </p:cNvPr>
          <p:cNvSpPr txBox="1"/>
          <p:nvPr/>
        </p:nvSpPr>
        <p:spPr>
          <a:xfrm flipH="1">
            <a:off x="5237474" y="5377396"/>
            <a:ext cx="8585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100" dirty="0"/>
              <a:t>Х - шарлар </a:t>
            </a:r>
            <a:endParaRPr lang="ru-RU" sz="11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433E10DB-F981-4777-BDD0-BF897E9FCC30}"/>
              </a:ext>
            </a:extLst>
          </p:cNvPr>
          <p:cNvSpPr txBox="1"/>
          <p:nvPr/>
        </p:nvSpPr>
        <p:spPr>
          <a:xfrm flipH="1">
            <a:off x="467832" y="4593595"/>
            <a:ext cx="661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100" dirty="0"/>
              <a:t> 10</a:t>
            </a:r>
            <a:endParaRPr lang="ru-RU" sz="11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7ADED392-5CDC-45C9-899B-104DF173AC02}"/>
              </a:ext>
            </a:extLst>
          </p:cNvPr>
          <p:cNvSpPr txBox="1"/>
          <p:nvPr/>
        </p:nvSpPr>
        <p:spPr>
          <a:xfrm flipH="1">
            <a:off x="467832" y="3983995"/>
            <a:ext cx="661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100" dirty="0"/>
              <a:t> 20</a:t>
            </a:r>
            <a:endParaRPr lang="ru-RU" sz="110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F024D2BD-268A-4A5A-AE13-2CE7E08D2864}"/>
              </a:ext>
            </a:extLst>
          </p:cNvPr>
          <p:cNvSpPr txBox="1"/>
          <p:nvPr/>
        </p:nvSpPr>
        <p:spPr>
          <a:xfrm flipH="1">
            <a:off x="451023" y="3374396"/>
            <a:ext cx="3575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100" dirty="0"/>
              <a:t> 30</a:t>
            </a:r>
            <a:endParaRPr lang="ru-RU" sz="1100" dirty="0"/>
          </a:p>
        </p:txBody>
      </p:sp>
      <p:sp>
        <p:nvSpPr>
          <p:cNvPr id="38" name="Овал 37">
            <a:extLst>
              <a:ext uri="{FF2B5EF4-FFF2-40B4-BE49-F238E27FC236}">
                <a16:creationId xmlns:a16="http://schemas.microsoft.com/office/drawing/2014/main" xmlns="" id="{C399621F-55F8-473C-82F0-988DA47B7D95}"/>
              </a:ext>
            </a:extLst>
          </p:cNvPr>
          <p:cNvSpPr/>
          <p:nvPr/>
        </p:nvSpPr>
        <p:spPr>
          <a:xfrm flipV="1">
            <a:off x="1641191" y="4724400"/>
            <a:ext cx="107577" cy="9861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Овал 38">
            <a:extLst>
              <a:ext uri="{FF2B5EF4-FFF2-40B4-BE49-F238E27FC236}">
                <a16:creationId xmlns:a16="http://schemas.microsoft.com/office/drawing/2014/main" xmlns="" id="{33C4AC19-DFCC-4ECA-B3AD-877CB95A2BC7}"/>
              </a:ext>
            </a:extLst>
          </p:cNvPr>
          <p:cNvSpPr/>
          <p:nvPr/>
        </p:nvSpPr>
        <p:spPr>
          <a:xfrm flipV="1">
            <a:off x="2348045" y="4065494"/>
            <a:ext cx="107577" cy="9861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0" name="Овал 39">
            <a:extLst>
              <a:ext uri="{FF2B5EF4-FFF2-40B4-BE49-F238E27FC236}">
                <a16:creationId xmlns:a16="http://schemas.microsoft.com/office/drawing/2014/main" xmlns="" id="{3D0037B3-9DFB-49FD-906F-0232793F38D4}"/>
              </a:ext>
            </a:extLst>
          </p:cNvPr>
          <p:cNvSpPr/>
          <p:nvPr/>
        </p:nvSpPr>
        <p:spPr>
          <a:xfrm flipV="1">
            <a:off x="3059737" y="3455895"/>
            <a:ext cx="107577" cy="9861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1" name="Овал 40">
            <a:extLst>
              <a:ext uri="{FF2B5EF4-FFF2-40B4-BE49-F238E27FC236}">
                <a16:creationId xmlns:a16="http://schemas.microsoft.com/office/drawing/2014/main" xmlns="" id="{07A9E8FF-32BC-4285-ABE1-481C8BB04D29}"/>
              </a:ext>
            </a:extLst>
          </p:cNvPr>
          <p:cNvSpPr/>
          <p:nvPr/>
        </p:nvSpPr>
        <p:spPr>
          <a:xfrm flipV="1">
            <a:off x="3756916" y="3455895"/>
            <a:ext cx="107577" cy="9861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2" name="Овал 41">
            <a:extLst>
              <a:ext uri="{FF2B5EF4-FFF2-40B4-BE49-F238E27FC236}">
                <a16:creationId xmlns:a16="http://schemas.microsoft.com/office/drawing/2014/main" xmlns="" id="{4EC0435F-50DB-4912-B99D-519C81CDC77C}"/>
              </a:ext>
            </a:extLst>
          </p:cNvPr>
          <p:cNvSpPr/>
          <p:nvPr/>
        </p:nvSpPr>
        <p:spPr>
          <a:xfrm flipV="1">
            <a:off x="4463365" y="4065494"/>
            <a:ext cx="107577" cy="9861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43" name="Таблица 10">
            <a:extLst>
              <a:ext uri="{FF2B5EF4-FFF2-40B4-BE49-F238E27FC236}">
                <a16:creationId xmlns:a16="http://schemas.microsoft.com/office/drawing/2014/main" xmlns="" id="{E9571250-9F3C-4885-99FD-DDB3E74F92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724367"/>
              </p:ext>
            </p:extLst>
          </p:nvPr>
        </p:nvGraphicFramePr>
        <p:xfrm>
          <a:off x="6094807" y="3066221"/>
          <a:ext cx="5792942" cy="1538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2249">
                  <a:extLst>
                    <a:ext uri="{9D8B030D-6E8A-4147-A177-3AD203B41FA5}">
                      <a16:colId xmlns:a16="http://schemas.microsoft.com/office/drawing/2014/main" xmlns="" val="2936206539"/>
                    </a:ext>
                  </a:extLst>
                </a:gridCol>
                <a:gridCol w="878922">
                  <a:extLst>
                    <a:ext uri="{9D8B030D-6E8A-4147-A177-3AD203B41FA5}">
                      <a16:colId xmlns:a16="http://schemas.microsoft.com/office/drawing/2014/main" xmlns="" val="3338970090"/>
                    </a:ext>
                  </a:extLst>
                </a:gridCol>
                <a:gridCol w="642370">
                  <a:extLst>
                    <a:ext uri="{9D8B030D-6E8A-4147-A177-3AD203B41FA5}">
                      <a16:colId xmlns:a16="http://schemas.microsoft.com/office/drawing/2014/main" xmlns="" val="4039847395"/>
                    </a:ext>
                  </a:extLst>
                </a:gridCol>
                <a:gridCol w="1029340">
                  <a:extLst>
                    <a:ext uri="{9D8B030D-6E8A-4147-A177-3AD203B41FA5}">
                      <a16:colId xmlns:a16="http://schemas.microsoft.com/office/drawing/2014/main" xmlns="" val="2168036245"/>
                    </a:ext>
                  </a:extLst>
                </a:gridCol>
                <a:gridCol w="683000">
                  <a:extLst>
                    <a:ext uri="{9D8B030D-6E8A-4147-A177-3AD203B41FA5}">
                      <a16:colId xmlns:a16="http://schemas.microsoft.com/office/drawing/2014/main" xmlns="" val="3461066614"/>
                    </a:ext>
                  </a:extLst>
                </a:gridCol>
                <a:gridCol w="1097061">
                  <a:extLst>
                    <a:ext uri="{9D8B030D-6E8A-4147-A177-3AD203B41FA5}">
                      <a16:colId xmlns:a16="http://schemas.microsoft.com/office/drawing/2014/main" xmlns="" val="2366614081"/>
                    </a:ext>
                  </a:extLst>
                </a:gridCol>
              </a:tblGrid>
              <a:tr h="905488">
                <a:tc>
                  <a:txBody>
                    <a:bodyPr/>
                    <a:lstStyle/>
                    <a:p>
                      <a:r>
                        <a:rPr lang="kk-KZ" dirty="0"/>
                        <a:t>Таңдама</a:t>
                      </a:r>
                    </a:p>
                    <a:p>
                      <a:r>
                        <a:rPr lang="kk-KZ" dirty="0"/>
                        <a:t>(шарлар)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Ақ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Көк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Сары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Қара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Қызыл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5747088"/>
                  </a:ext>
                </a:extLst>
              </a:tr>
              <a:tr h="624248">
                <a:tc>
                  <a:txBody>
                    <a:bodyPr/>
                    <a:lstStyle/>
                    <a:p>
                      <a:r>
                        <a:rPr lang="kk-KZ" dirty="0"/>
                        <a:t>Жиілігі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20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6825902"/>
                  </a:ext>
                </a:extLst>
              </a:tr>
            </a:tbl>
          </a:graphicData>
        </a:graphic>
      </p:graphicFrame>
      <p:pic>
        <p:nvPicPr>
          <p:cNvPr id="47" name="Рисунок 46">
            <a:extLst>
              <a:ext uri="{FF2B5EF4-FFF2-40B4-BE49-F238E27FC236}">
                <a16:creationId xmlns:a16="http://schemas.microsoft.com/office/drawing/2014/main" xmlns="" id="{254A5114-D4D2-42C5-BD59-05053DE10A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023" y="277759"/>
            <a:ext cx="8747360" cy="2321685"/>
          </a:xfrm>
          <a:prstGeom prst="rect">
            <a:avLst/>
          </a:prstGeom>
        </p:spPr>
      </p:pic>
      <p:sp>
        <p:nvSpPr>
          <p:cNvPr id="32" name="Овал 31">
            <a:extLst>
              <a:ext uri="{FF2B5EF4-FFF2-40B4-BE49-F238E27FC236}">
                <a16:creationId xmlns:a16="http://schemas.microsoft.com/office/drawing/2014/main" xmlns="" id="{7A9E88D4-C7C8-49AC-A76E-BE5CF3F17BC8}"/>
              </a:ext>
            </a:extLst>
          </p:cNvPr>
          <p:cNvSpPr/>
          <p:nvPr/>
        </p:nvSpPr>
        <p:spPr>
          <a:xfrm flipV="1">
            <a:off x="1674601" y="4704463"/>
            <a:ext cx="107577" cy="9861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3" name="Овал 32">
            <a:extLst>
              <a:ext uri="{FF2B5EF4-FFF2-40B4-BE49-F238E27FC236}">
                <a16:creationId xmlns:a16="http://schemas.microsoft.com/office/drawing/2014/main" xmlns="" id="{80C4685B-76D0-4DF9-A49C-7B60A24AE928}"/>
              </a:ext>
            </a:extLst>
          </p:cNvPr>
          <p:cNvSpPr/>
          <p:nvPr/>
        </p:nvSpPr>
        <p:spPr>
          <a:xfrm flipV="1">
            <a:off x="2381455" y="4045557"/>
            <a:ext cx="107577" cy="9861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4" name="Овал 33">
            <a:extLst>
              <a:ext uri="{FF2B5EF4-FFF2-40B4-BE49-F238E27FC236}">
                <a16:creationId xmlns:a16="http://schemas.microsoft.com/office/drawing/2014/main" xmlns="" id="{740CCBFD-506E-4CF8-A844-5D6C7D3669D5}"/>
              </a:ext>
            </a:extLst>
          </p:cNvPr>
          <p:cNvSpPr/>
          <p:nvPr/>
        </p:nvSpPr>
        <p:spPr>
          <a:xfrm flipV="1">
            <a:off x="3093147" y="3435958"/>
            <a:ext cx="107577" cy="9861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Овал 34">
            <a:extLst>
              <a:ext uri="{FF2B5EF4-FFF2-40B4-BE49-F238E27FC236}">
                <a16:creationId xmlns:a16="http://schemas.microsoft.com/office/drawing/2014/main" xmlns="" id="{5E245A26-5E2A-438D-87A9-09F494914357}"/>
              </a:ext>
            </a:extLst>
          </p:cNvPr>
          <p:cNvSpPr/>
          <p:nvPr/>
        </p:nvSpPr>
        <p:spPr>
          <a:xfrm flipV="1">
            <a:off x="3790326" y="3435958"/>
            <a:ext cx="107577" cy="9861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" name="Овал 43">
            <a:extLst>
              <a:ext uri="{FF2B5EF4-FFF2-40B4-BE49-F238E27FC236}">
                <a16:creationId xmlns:a16="http://schemas.microsoft.com/office/drawing/2014/main" xmlns="" id="{EBB6BEBA-DE1F-4351-9FEE-440252C5908C}"/>
              </a:ext>
            </a:extLst>
          </p:cNvPr>
          <p:cNvSpPr/>
          <p:nvPr/>
        </p:nvSpPr>
        <p:spPr>
          <a:xfrm flipV="1">
            <a:off x="4496775" y="4045557"/>
            <a:ext cx="107577" cy="9861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xmlns="" id="{0FE6D137-5120-4C56-8B9B-BFE66018A867}"/>
              </a:ext>
            </a:extLst>
          </p:cNvPr>
          <p:cNvCxnSpPr>
            <a:stCxn id="32" idx="0"/>
            <a:endCxn id="33" idx="7"/>
          </p:cNvCxnSpPr>
          <p:nvPr/>
        </p:nvCxnSpPr>
        <p:spPr>
          <a:xfrm flipV="1">
            <a:off x="1728390" y="4129728"/>
            <a:ext cx="744888" cy="6733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>
            <a:extLst>
              <a:ext uri="{FF2B5EF4-FFF2-40B4-BE49-F238E27FC236}">
                <a16:creationId xmlns:a16="http://schemas.microsoft.com/office/drawing/2014/main" xmlns="" id="{5EEF3D21-C847-4753-ACF5-EE67B1037AEA}"/>
              </a:ext>
            </a:extLst>
          </p:cNvPr>
          <p:cNvCxnSpPr>
            <a:cxnSpLocks/>
          </p:cNvCxnSpPr>
          <p:nvPr/>
        </p:nvCxnSpPr>
        <p:spPr>
          <a:xfrm flipH="1">
            <a:off x="2429370" y="3513313"/>
            <a:ext cx="727446" cy="644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>
            <a:extLst>
              <a:ext uri="{FF2B5EF4-FFF2-40B4-BE49-F238E27FC236}">
                <a16:creationId xmlns:a16="http://schemas.microsoft.com/office/drawing/2014/main" xmlns="" id="{3549EAEB-540C-4069-A4AB-96404FEFD64B}"/>
              </a:ext>
            </a:extLst>
          </p:cNvPr>
          <p:cNvCxnSpPr>
            <a:cxnSpLocks/>
            <a:stCxn id="34" idx="5"/>
            <a:endCxn id="35" idx="3"/>
          </p:cNvCxnSpPr>
          <p:nvPr/>
        </p:nvCxnSpPr>
        <p:spPr>
          <a:xfrm>
            <a:off x="3184970" y="3450399"/>
            <a:ext cx="6211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>
            <a:extLst>
              <a:ext uri="{FF2B5EF4-FFF2-40B4-BE49-F238E27FC236}">
                <a16:creationId xmlns:a16="http://schemas.microsoft.com/office/drawing/2014/main" xmlns="" id="{BE6B348F-F677-462D-9D07-608612C2A634}"/>
              </a:ext>
            </a:extLst>
          </p:cNvPr>
          <p:cNvCxnSpPr>
            <a:cxnSpLocks/>
            <a:stCxn id="44" idx="6"/>
            <a:endCxn id="35" idx="7"/>
          </p:cNvCxnSpPr>
          <p:nvPr/>
        </p:nvCxnSpPr>
        <p:spPr>
          <a:xfrm flipH="1" flipV="1">
            <a:off x="3882149" y="3520129"/>
            <a:ext cx="722203" cy="5747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2008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5" grpId="0"/>
      <p:bldP spid="26" grpId="0"/>
      <p:bldP spid="27" grpId="0"/>
      <p:bldP spid="28" grpId="0"/>
      <p:bldP spid="29" grpId="0"/>
      <p:bldP spid="30" grpId="0"/>
      <p:bldP spid="38" grpId="0" animBg="1"/>
      <p:bldP spid="39" grpId="0" animBg="1"/>
      <p:bldP spid="40" grpId="0" animBg="1"/>
      <p:bldP spid="41" grpId="0" animBg="1"/>
      <p:bldP spid="42" grpId="0" animBg="1"/>
      <p:bldP spid="32" grpId="0" animBg="1"/>
      <p:bldP spid="33" grpId="0" animBg="1"/>
      <p:bldP spid="34" grpId="0" animBg="1"/>
      <p:bldP spid="35" grpId="0" animBg="1"/>
      <p:bldP spid="4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C2C9D582-A172-A034-AD93-4D520E78DA7F}"/>
              </a:ext>
            </a:extLst>
          </p:cNvPr>
          <p:cNvSpPr/>
          <p:nvPr/>
        </p:nvSpPr>
        <p:spPr>
          <a:xfrm>
            <a:off x="111083" y="77418"/>
            <a:ext cx="11969834" cy="6703162"/>
          </a:xfrm>
          <a:prstGeom prst="roundRect">
            <a:avLst>
              <a:gd name="adj" fmla="val 4821"/>
            </a:avLst>
          </a:prstGeom>
          <a:solidFill>
            <a:srgbClr val="FBFBFB"/>
          </a:solidFill>
          <a:ln>
            <a:noFill/>
          </a:ln>
          <a:effectLst>
            <a:glow rad="101600">
              <a:srgbClr val="DDDDDD">
                <a:alpha val="33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latin typeface="Kotex Cyrillic" pitchFamily="50" charset="-52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xmlns="" id="{B8ECB532-383E-4B84-9199-282DFF075D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660" y="69959"/>
            <a:ext cx="11851340" cy="1661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27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27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27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27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27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27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27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27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27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27050" algn="l"/>
              </a:tabLst>
            </a:pPr>
            <a:r>
              <a:rPr kumimoji="0" lang="kk-KZ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Тапсырма:</a:t>
            </a:r>
            <a:r>
              <a:rPr kumimoji="0" lang="kk-KZ" altLang="ru-RU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kk-KZ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Қораптағы шарлар саны бағанды диаграммада көрсетілген. Қара түсті шар қораптағы барлық шардың неше процентін құрайтынын анықтаңыз. (қара түсті шардың салыстырмалы жиілігі)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7050" algn="l"/>
              </a:tabLst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73" name="image68.png">
            <a:extLst>
              <a:ext uri="{FF2B5EF4-FFF2-40B4-BE49-F238E27FC236}">
                <a16:creationId xmlns:a16="http://schemas.microsoft.com/office/drawing/2014/main" xmlns="" id="{D2572D0D-A6B4-4444-BF1A-95E077151B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458" y="1947396"/>
            <a:ext cx="5621459" cy="3179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xmlns="" id="{E4B26505-FB54-44FA-A942-82669113DD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900" y="24304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id="{1F182080-2176-4746-A566-8DF456904E97}"/>
                  </a:ext>
                </a:extLst>
              </p:cNvPr>
              <p:cNvSpPr txBox="1"/>
              <p:nvPr/>
            </p:nvSpPr>
            <p:spPr>
              <a:xfrm>
                <a:off x="6606827" y="1731952"/>
                <a:ext cx="6096000" cy="5219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kk-KZ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Салыстырмалы жиілік=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b="0" i="1" smtClean="0">
                            <a:latin typeface="Cambria Math" panose="02040503050406030204" pitchFamily="18" charset="0"/>
                          </a:rPr>
                          <m:t>абсолютті жиілік</m:t>
                        </m:r>
                      </m:num>
                      <m:den>
                        <m:r>
                          <a:rPr lang="kk-KZ" b="0" i="1" smtClean="0">
                            <a:latin typeface="Cambria Math" panose="02040503050406030204" pitchFamily="18" charset="0"/>
                          </a:rPr>
                          <m:t>таңдама көлемі</m:t>
                        </m:r>
                      </m:den>
                    </m:f>
                    <m:r>
                      <a:rPr lang="kk-KZ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kk-KZ" b="0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m:rPr>
                        <m:nor/>
                      </m:rPr>
                      <a:rPr lang="ru-RU" dirty="0"/>
                      <m:t>100%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F182080-2176-4746-A566-8DF456904E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6827" y="1731952"/>
                <a:ext cx="6096000" cy="521938"/>
              </a:xfrm>
              <a:prstGeom prst="rect">
                <a:avLst/>
              </a:prstGeom>
              <a:blipFill>
                <a:blip r:embed="rId3"/>
                <a:stretch>
                  <a:fillRect l="-900" b="-11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A1573BF7-3D77-4D31-A232-52E9AF50E3E0}"/>
                  </a:ext>
                </a:extLst>
              </p:cNvPr>
              <p:cNvSpPr txBox="1"/>
              <p:nvPr/>
            </p:nvSpPr>
            <p:spPr>
              <a:xfrm>
                <a:off x="943535" y="5458769"/>
                <a:ext cx="6351494" cy="4853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kk-KZ" altLang="ru-RU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Қара түс: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kk-KZ" b="0" i="1" smtClean="0">
                            <a:latin typeface="Cambria Math" panose="02040503050406030204" pitchFamily="18" charset="0"/>
                          </a:rPr>
                          <m:t>10+8+10+13+9</m:t>
                        </m:r>
                      </m:den>
                    </m:f>
                    <m:r>
                      <a:rPr lang="kk-KZ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kk-KZ" b="0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m:rPr>
                        <m:nor/>
                      </m:rPr>
                      <a:rPr lang="ru-RU" dirty="0"/>
                      <m:t>100%</m:t>
                    </m:r>
                    <m:r>
                      <m:rPr>
                        <m:nor/>
                      </m:rPr>
                      <a:rPr lang="kk-KZ" b="0" i="0" dirty="0" smtClean="0"/>
                      <m:t> </m:t>
                    </m:r>
                    <m:r>
                      <m:rPr>
                        <m:nor/>
                      </m:rPr>
                      <a:rPr lang="kk-KZ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i="1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kk-KZ" b="0" i="1" smtClean="0">
                            <a:latin typeface="Cambria Math" panose="02040503050406030204" pitchFamily="18" charset="0"/>
                          </a:rPr>
                          <m:t>50</m:t>
                        </m:r>
                      </m:den>
                    </m:f>
                    <m:r>
                      <a:rPr lang="kk-KZ" i="1">
                        <a:latin typeface="Cambria Math" panose="02040503050406030204" pitchFamily="18" charset="0"/>
                      </a:rPr>
                      <m:t> ∗</m:t>
                    </m:r>
                    <m:r>
                      <m:rPr>
                        <m:nor/>
                      </m:rPr>
                      <a:rPr lang="ru-RU" dirty="0"/>
                      <m:t>100%</m:t>
                    </m:r>
                    <m:r>
                      <m:rPr>
                        <m:nor/>
                      </m:rPr>
                      <a:rPr lang="kk-KZ" b="0" i="0" dirty="0" smtClean="0"/>
                      <m:t> </m:t>
                    </m:r>
                    <m:r>
                      <m:rPr>
                        <m:nor/>
                      </m:rPr>
                      <a:rPr lang="kk-KZ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kk-KZ" b="0" i="0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16</m:t>
                    </m:r>
                    <m:r>
                      <m:rPr>
                        <m:nor/>
                      </m:rPr>
                      <a:rPr lang="ru-RU" dirty="0"/>
                      <m:t>%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1573BF7-3D77-4D31-A232-52E9AF50E3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535" y="5458769"/>
                <a:ext cx="6351494" cy="485326"/>
              </a:xfrm>
              <a:prstGeom prst="rect">
                <a:avLst/>
              </a:prstGeom>
              <a:blipFill>
                <a:blip r:embed="rId4"/>
                <a:stretch>
                  <a:fillRect l="-864" b="-62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315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C2C9D582-A172-A034-AD93-4D520E78DA7F}"/>
              </a:ext>
            </a:extLst>
          </p:cNvPr>
          <p:cNvSpPr/>
          <p:nvPr/>
        </p:nvSpPr>
        <p:spPr>
          <a:xfrm>
            <a:off x="111082" y="12104"/>
            <a:ext cx="11969834" cy="6703162"/>
          </a:xfrm>
          <a:prstGeom prst="roundRect">
            <a:avLst>
              <a:gd name="adj" fmla="val 4821"/>
            </a:avLst>
          </a:prstGeom>
          <a:solidFill>
            <a:srgbClr val="FBFBFB"/>
          </a:solidFill>
          <a:ln>
            <a:noFill/>
          </a:ln>
          <a:effectLst>
            <a:glow rad="101600">
              <a:srgbClr val="DDDDDD">
                <a:alpha val="33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latin typeface="Kotex Cyrillic" pitchFamily="50" charset="-52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4EEED3F6-12F8-4C8F-B199-E500569DD7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951101"/>
              </p:ext>
            </p:extLst>
          </p:nvPr>
        </p:nvGraphicFramePr>
        <p:xfrm>
          <a:off x="680000" y="1281114"/>
          <a:ext cx="4143927" cy="176797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171421">
                  <a:extLst>
                    <a:ext uri="{9D8B030D-6E8A-4147-A177-3AD203B41FA5}">
                      <a16:colId xmlns:a16="http://schemas.microsoft.com/office/drawing/2014/main" xmlns="" val="2734852157"/>
                    </a:ext>
                  </a:extLst>
                </a:gridCol>
                <a:gridCol w="1972506">
                  <a:extLst>
                    <a:ext uri="{9D8B030D-6E8A-4147-A177-3AD203B41FA5}">
                      <a16:colId xmlns:a16="http://schemas.microsoft.com/office/drawing/2014/main" xmlns="" val="398170036"/>
                    </a:ext>
                  </a:extLst>
                </a:gridCol>
              </a:tblGrid>
              <a:tr h="484376">
                <a:tc>
                  <a:txBody>
                    <a:bodyPr/>
                    <a:lstStyle/>
                    <a:p>
                      <a:pPr marL="283210" marR="27749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Дәптерледің түсі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5900" marR="20828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Дәптерледің</a:t>
                      </a:r>
                      <a:r>
                        <a:rPr lang="kk-KZ" sz="1200" spc="-30">
                          <a:effectLst/>
                        </a:rPr>
                        <a:t> </a:t>
                      </a:r>
                      <a:r>
                        <a:rPr lang="kk-KZ" sz="1200">
                          <a:effectLst/>
                        </a:rPr>
                        <a:t>саны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347605742"/>
                  </a:ext>
                </a:extLst>
              </a:tr>
              <a:tr h="258023">
                <a:tc>
                  <a:txBody>
                    <a:bodyPr/>
                    <a:lstStyle/>
                    <a:p>
                      <a:pPr marL="283210" marR="27559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Сары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0820" marR="20828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27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50289595"/>
                  </a:ext>
                </a:extLst>
              </a:tr>
              <a:tr h="254297">
                <a:tc>
                  <a:txBody>
                    <a:bodyPr/>
                    <a:lstStyle/>
                    <a:p>
                      <a:pPr marL="281305" marR="277495" algn="ctr">
                        <a:lnSpc>
                          <a:spcPts val="1265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Көк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0820" marR="208280" algn="ctr">
                        <a:lnSpc>
                          <a:spcPts val="1265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31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3725739575"/>
                  </a:ext>
                </a:extLst>
              </a:tr>
              <a:tr h="258023">
                <a:tc>
                  <a:txBody>
                    <a:bodyPr/>
                    <a:lstStyle/>
                    <a:p>
                      <a:pPr marL="280035" marR="27749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Жасыл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90"/>
                        </a:lnSpc>
                      </a:pPr>
                      <a:r>
                        <a:rPr lang="kk-KZ" sz="1200">
                          <a:effectLst/>
                        </a:rPr>
                        <a:t>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3580441388"/>
                  </a:ext>
                </a:extLst>
              </a:tr>
              <a:tr h="254297">
                <a:tc>
                  <a:txBody>
                    <a:bodyPr/>
                    <a:lstStyle/>
                    <a:p>
                      <a:pPr marL="283210" marR="274955" algn="ctr">
                        <a:lnSpc>
                          <a:spcPts val="1265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Қызыл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265"/>
                        </a:lnSpc>
                      </a:pPr>
                      <a:r>
                        <a:rPr lang="kk-KZ" sz="1200">
                          <a:effectLst/>
                        </a:rPr>
                        <a:t>?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980760375"/>
                  </a:ext>
                </a:extLst>
              </a:tr>
              <a:tr h="258955">
                <a:tc>
                  <a:txBody>
                    <a:bodyPr/>
                    <a:lstStyle/>
                    <a:p>
                      <a:pPr marL="276860" marR="277495" algn="ctr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Ақ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0820" marR="208280" algn="ctr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</a:rPr>
                        <a:t>19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289246836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xmlns="" id="{FB93C10A-9C2F-40C6-8821-1A0D091CC4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711" y="153543"/>
            <a:ext cx="1081531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20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20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20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20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20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20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20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20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20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20700" algn="l"/>
              </a:tabLst>
            </a:pPr>
            <a:r>
              <a:rPr kumimoji="0" lang="kk-KZ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Кестеде жәшіктегі дәптерлердің түсі мен саны </a:t>
            </a:r>
            <a:r>
              <a:rPr kumimoji="0" lang="kk-KZ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турлаы</a:t>
            </a:r>
            <a:r>
              <a:rPr kumimoji="0" lang="kk-KZ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мәліметтер берілген</a:t>
            </a:r>
            <a:endParaRPr kumimoji="0" lang="ru-RU" altLang="ru-RU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0700" algn="l"/>
              </a:tabLst>
            </a:pPr>
            <a:r>
              <a:rPr kumimoji="0" lang="kk-KZ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Дәптерлердің жалпы саны 100 болса, қызыл дәптерлердің санын анықтаңыз және жиілік алқабын құрыңыз</a:t>
            </a:r>
            <a:endParaRPr kumimoji="0" lang="kk-KZ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xmlns="" id="{E323E221-7502-4160-8B99-E840E62C78A4}"/>
              </a:ext>
            </a:extLst>
          </p:cNvPr>
          <p:cNvCxnSpPr/>
          <p:nvPr/>
        </p:nvCxnSpPr>
        <p:spPr>
          <a:xfrm flipV="1">
            <a:off x="1206130" y="3285397"/>
            <a:ext cx="0" cy="26087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xmlns="" id="{1B5F81A3-4202-4D25-9EBF-F0B4560775AA}"/>
              </a:ext>
            </a:extLst>
          </p:cNvPr>
          <p:cNvCxnSpPr>
            <a:cxnSpLocks/>
          </p:cNvCxnSpPr>
          <p:nvPr/>
        </p:nvCxnSpPr>
        <p:spPr>
          <a:xfrm flipV="1">
            <a:off x="1206130" y="5894126"/>
            <a:ext cx="4312023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вал 6">
            <a:extLst>
              <a:ext uri="{FF2B5EF4-FFF2-40B4-BE49-F238E27FC236}">
                <a16:creationId xmlns:a16="http://schemas.microsoft.com/office/drawing/2014/main" xmlns="" id="{42A70701-1B45-4EA5-9150-5966D1285DF9}"/>
              </a:ext>
            </a:extLst>
          </p:cNvPr>
          <p:cNvSpPr/>
          <p:nvPr/>
        </p:nvSpPr>
        <p:spPr>
          <a:xfrm>
            <a:off x="1875006" y="5844820"/>
            <a:ext cx="97902" cy="986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xmlns="" id="{93650EA4-197A-47DB-9933-055F73FB98FD}"/>
              </a:ext>
            </a:extLst>
          </p:cNvPr>
          <p:cNvSpPr/>
          <p:nvPr/>
        </p:nvSpPr>
        <p:spPr>
          <a:xfrm>
            <a:off x="1157178" y="5844820"/>
            <a:ext cx="97902" cy="986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xmlns="" id="{C8772399-9E22-4977-9699-1AF158AA2A4C}"/>
              </a:ext>
            </a:extLst>
          </p:cNvPr>
          <p:cNvSpPr/>
          <p:nvPr/>
        </p:nvSpPr>
        <p:spPr>
          <a:xfrm>
            <a:off x="2581860" y="5844820"/>
            <a:ext cx="97902" cy="986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xmlns="" id="{4D8B3619-9417-4557-BDD2-7F9430B99FBE}"/>
              </a:ext>
            </a:extLst>
          </p:cNvPr>
          <p:cNvSpPr/>
          <p:nvPr/>
        </p:nvSpPr>
        <p:spPr>
          <a:xfrm>
            <a:off x="3288714" y="5844820"/>
            <a:ext cx="97902" cy="986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xmlns="" id="{55D8A8AE-5EEF-4BFC-B0C0-283A8FCBBAD7}"/>
              </a:ext>
            </a:extLst>
          </p:cNvPr>
          <p:cNvSpPr/>
          <p:nvPr/>
        </p:nvSpPr>
        <p:spPr>
          <a:xfrm>
            <a:off x="3995568" y="5844820"/>
            <a:ext cx="97902" cy="986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xmlns="" id="{2C7377B7-0964-475F-BC71-DD9F98D341E8}"/>
              </a:ext>
            </a:extLst>
          </p:cNvPr>
          <p:cNvSpPr/>
          <p:nvPr/>
        </p:nvSpPr>
        <p:spPr>
          <a:xfrm>
            <a:off x="4702017" y="5844820"/>
            <a:ext cx="97902" cy="986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xmlns="" id="{6CBB493D-577B-4742-AE7E-BC94855677E3}"/>
              </a:ext>
            </a:extLst>
          </p:cNvPr>
          <p:cNvCxnSpPr>
            <a:cxnSpLocks/>
          </p:cNvCxnSpPr>
          <p:nvPr/>
        </p:nvCxnSpPr>
        <p:spPr>
          <a:xfrm>
            <a:off x="1049601" y="5266597"/>
            <a:ext cx="3227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xmlns="" id="{61258945-B85E-45EB-96EE-ADCC8587FA1D}"/>
              </a:ext>
            </a:extLst>
          </p:cNvPr>
          <p:cNvCxnSpPr>
            <a:cxnSpLocks/>
          </p:cNvCxnSpPr>
          <p:nvPr/>
        </p:nvCxnSpPr>
        <p:spPr>
          <a:xfrm>
            <a:off x="1044764" y="4656997"/>
            <a:ext cx="3227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DEEFEAD1-223F-4736-8DDC-CF3388B21172}"/>
              </a:ext>
            </a:extLst>
          </p:cNvPr>
          <p:cNvCxnSpPr>
            <a:cxnSpLocks/>
          </p:cNvCxnSpPr>
          <p:nvPr/>
        </p:nvCxnSpPr>
        <p:spPr>
          <a:xfrm>
            <a:off x="1093715" y="4047398"/>
            <a:ext cx="3227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28BA73B-D692-42ED-8F6B-3C82BF5FE123}"/>
              </a:ext>
            </a:extLst>
          </p:cNvPr>
          <p:cNvSpPr txBox="1"/>
          <p:nvPr/>
        </p:nvSpPr>
        <p:spPr>
          <a:xfrm flipH="1">
            <a:off x="1616248" y="5936100"/>
            <a:ext cx="661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100" dirty="0"/>
              <a:t>Ақ шар </a:t>
            </a:r>
            <a:endParaRPr lang="ru-RU" sz="11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5E6E2C4B-DAE1-4CBC-9A1A-ACF449F3E2B9}"/>
              </a:ext>
            </a:extLst>
          </p:cNvPr>
          <p:cNvSpPr txBox="1"/>
          <p:nvPr/>
        </p:nvSpPr>
        <p:spPr>
          <a:xfrm flipH="1">
            <a:off x="2291403" y="5936100"/>
            <a:ext cx="661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100" dirty="0"/>
              <a:t>көк шар </a:t>
            </a:r>
            <a:endParaRPr lang="ru-RU" sz="11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CDD36EFD-5DD1-4C09-A967-5F51380D3DF0}"/>
              </a:ext>
            </a:extLst>
          </p:cNvPr>
          <p:cNvSpPr txBox="1"/>
          <p:nvPr/>
        </p:nvSpPr>
        <p:spPr>
          <a:xfrm flipH="1">
            <a:off x="3004619" y="5943432"/>
            <a:ext cx="6611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100" dirty="0"/>
              <a:t>сары шар </a:t>
            </a:r>
            <a:endParaRPr lang="ru-RU" sz="11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7628B6E0-1910-46F8-9DA8-5DCB2F223AD1}"/>
              </a:ext>
            </a:extLst>
          </p:cNvPr>
          <p:cNvSpPr txBox="1"/>
          <p:nvPr/>
        </p:nvSpPr>
        <p:spPr>
          <a:xfrm flipH="1">
            <a:off x="3787885" y="5948495"/>
            <a:ext cx="6611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100" dirty="0"/>
              <a:t>жасыл шар </a:t>
            </a:r>
            <a:endParaRPr lang="ru-RU" sz="11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1F36FA06-7F16-4437-991E-08EE9EBA1879}"/>
              </a:ext>
            </a:extLst>
          </p:cNvPr>
          <p:cNvSpPr txBox="1"/>
          <p:nvPr/>
        </p:nvSpPr>
        <p:spPr>
          <a:xfrm flipH="1">
            <a:off x="4449021" y="5928558"/>
            <a:ext cx="6611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100" dirty="0" err="1"/>
              <a:t>қызылшар</a:t>
            </a:r>
            <a:r>
              <a:rPr lang="kk-KZ" sz="1100" dirty="0"/>
              <a:t> </a:t>
            </a:r>
            <a:endParaRPr lang="ru-RU" sz="11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AB7F1175-BA4A-4D36-A51A-56E5F087F63A}"/>
              </a:ext>
            </a:extLst>
          </p:cNvPr>
          <p:cNvSpPr txBox="1"/>
          <p:nvPr/>
        </p:nvSpPr>
        <p:spPr>
          <a:xfrm flipH="1">
            <a:off x="5466451" y="5919593"/>
            <a:ext cx="8585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100" dirty="0"/>
              <a:t>Х - шарлар </a:t>
            </a:r>
            <a:endParaRPr lang="ru-RU" sz="11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0068DAD1-B32D-4E2A-B465-19FFAEAC0FEC}"/>
              </a:ext>
            </a:extLst>
          </p:cNvPr>
          <p:cNvSpPr txBox="1"/>
          <p:nvPr/>
        </p:nvSpPr>
        <p:spPr>
          <a:xfrm flipH="1">
            <a:off x="696809" y="5135792"/>
            <a:ext cx="661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100" dirty="0"/>
              <a:t> 10</a:t>
            </a:r>
            <a:endParaRPr lang="ru-RU" sz="11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E50C5A6E-C7B5-4D3F-8D67-E141C0B4F8D9}"/>
              </a:ext>
            </a:extLst>
          </p:cNvPr>
          <p:cNvSpPr txBox="1"/>
          <p:nvPr/>
        </p:nvSpPr>
        <p:spPr>
          <a:xfrm flipH="1">
            <a:off x="696809" y="4526192"/>
            <a:ext cx="661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100" dirty="0"/>
              <a:t> 20</a:t>
            </a:r>
            <a:endParaRPr lang="ru-RU" sz="11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F70C1734-235D-4B8B-B410-BDF291CF3E9C}"/>
              </a:ext>
            </a:extLst>
          </p:cNvPr>
          <p:cNvSpPr txBox="1"/>
          <p:nvPr/>
        </p:nvSpPr>
        <p:spPr>
          <a:xfrm flipH="1">
            <a:off x="680000" y="3916593"/>
            <a:ext cx="3575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100" dirty="0"/>
              <a:t> 30</a:t>
            </a:r>
            <a:endParaRPr lang="ru-RU" sz="1100" dirty="0"/>
          </a:p>
        </p:txBody>
      </p:sp>
      <p:sp>
        <p:nvSpPr>
          <p:cNvPr id="26" name="Овал 25">
            <a:extLst>
              <a:ext uri="{FF2B5EF4-FFF2-40B4-BE49-F238E27FC236}">
                <a16:creationId xmlns:a16="http://schemas.microsoft.com/office/drawing/2014/main" xmlns="" id="{7038FB5A-046C-4EC8-8CA9-9977C858E727}"/>
              </a:ext>
            </a:extLst>
          </p:cNvPr>
          <p:cNvSpPr/>
          <p:nvPr/>
        </p:nvSpPr>
        <p:spPr>
          <a:xfrm flipV="1">
            <a:off x="1840207" y="4689190"/>
            <a:ext cx="107577" cy="9861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Овал 26">
            <a:extLst>
              <a:ext uri="{FF2B5EF4-FFF2-40B4-BE49-F238E27FC236}">
                <a16:creationId xmlns:a16="http://schemas.microsoft.com/office/drawing/2014/main" xmlns="" id="{17DFD06B-D040-430A-80CE-574667B5F640}"/>
              </a:ext>
            </a:extLst>
          </p:cNvPr>
          <p:cNvSpPr/>
          <p:nvPr/>
        </p:nvSpPr>
        <p:spPr>
          <a:xfrm flipV="1">
            <a:off x="2577022" y="3924012"/>
            <a:ext cx="107577" cy="9861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Овал 27">
            <a:extLst>
              <a:ext uri="{FF2B5EF4-FFF2-40B4-BE49-F238E27FC236}">
                <a16:creationId xmlns:a16="http://schemas.microsoft.com/office/drawing/2014/main" xmlns="" id="{ABF5E4DF-70CA-4114-943B-DBFABB9658A2}"/>
              </a:ext>
            </a:extLst>
          </p:cNvPr>
          <p:cNvSpPr/>
          <p:nvPr/>
        </p:nvSpPr>
        <p:spPr>
          <a:xfrm flipV="1">
            <a:off x="3279039" y="4106103"/>
            <a:ext cx="107577" cy="9861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Овал 28">
            <a:extLst>
              <a:ext uri="{FF2B5EF4-FFF2-40B4-BE49-F238E27FC236}">
                <a16:creationId xmlns:a16="http://schemas.microsoft.com/office/drawing/2014/main" xmlns="" id="{8449AB0E-258C-4713-871C-7D367678D2C7}"/>
              </a:ext>
            </a:extLst>
          </p:cNvPr>
          <p:cNvSpPr/>
          <p:nvPr/>
        </p:nvSpPr>
        <p:spPr>
          <a:xfrm flipV="1">
            <a:off x="3985893" y="5364653"/>
            <a:ext cx="107577" cy="9861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" name="Овал 29">
            <a:extLst>
              <a:ext uri="{FF2B5EF4-FFF2-40B4-BE49-F238E27FC236}">
                <a16:creationId xmlns:a16="http://schemas.microsoft.com/office/drawing/2014/main" xmlns="" id="{104713AB-910D-462D-A658-D5A3F8F4113F}"/>
              </a:ext>
            </a:extLst>
          </p:cNvPr>
          <p:cNvSpPr/>
          <p:nvPr/>
        </p:nvSpPr>
        <p:spPr>
          <a:xfrm flipV="1">
            <a:off x="4712690" y="4974375"/>
            <a:ext cx="107577" cy="9861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58E0BF4F-1151-4590-84B9-6C880EB48561}"/>
              </a:ext>
            </a:extLst>
          </p:cNvPr>
          <p:cNvSpPr txBox="1"/>
          <p:nvPr/>
        </p:nvSpPr>
        <p:spPr>
          <a:xfrm>
            <a:off x="5983362" y="2165099"/>
            <a:ext cx="609755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n= 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1+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00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x+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85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x=</a:t>
            </a:r>
            <a:r>
              <a:rPr lang="kk-K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3929C266-A3DC-48AD-8051-EF28498CB368}"/>
              </a:ext>
            </a:extLst>
          </p:cNvPr>
          <p:cNvSpPr txBox="1"/>
          <p:nvPr/>
        </p:nvSpPr>
        <p:spPr>
          <a:xfrm>
            <a:off x="5605366" y="1332244"/>
            <a:ext cx="609755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Таңдама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(n)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көлемі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381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7" grpId="0"/>
      <p:bldP spid="18" grpId="0"/>
      <p:bldP spid="19" grpId="0"/>
      <p:bldP spid="20" grpId="0"/>
      <p:bldP spid="21" grpId="0"/>
      <p:bldP spid="22" grpId="0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C2C9D582-A172-A034-AD93-4D520E78DA7F}"/>
              </a:ext>
            </a:extLst>
          </p:cNvPr>
          <p:cNvSpPr/>
          <p:nvPr/>
        </p:nvSpPr>
        <p:spPr>
          <a:xfrm>
            <a:off x="111082" y="77418"/>
            <a:ext cx="11969834" cy="6703162"/>
          </a:xfrm>
          <a:prstGeom prst="roundRect">
            <a:avLst>
              <a:gd name="adj" fmla="val 4821"/>
            </a:avLst>
          </a:prstGeom>
          <a:solidFill>
            <a:srgbClr val="FBFBFB"/>
          </a:solidFill>
          <a:ln>
            <a:noFill/>
          </a:ln>
          <a:effectLst>
            <a:glow rad="101600">
              <a:srgbClr val="DDDDDD">
                <a:alpha val="33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latin typeface="Kotex Cyrillic" pitchFamily="50" charset="-52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BE170597-E2F3-47FC-B561-617C379A93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540" y="1335823"/>
            <a:ext cx="5429847" cy="514089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FC468F13-867D-450B-A163-0DC1ECA52287}"/>
              </a:ext>
            </a:extLst>
          </p:cNvPr>
          <p:cNvSpPr txBox="1"/>
          <p:nvPr/>
        </p:nvSpPr>
        <p:spPr>
          <a:xfrm>
            <a:off x="448236" y="261979"/>
            <a:ext cx="991496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kk-KZ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Суретте әр сыныпта 24 оқушы бар 7 «а», 7 «ә» сынып оқушыларының жиынтық бағаларының абсолютті жиілік алқабы көрсетілген. </a:t>
            </a:r>
            <a:r>
              <a:rPr lang="kk-KZ" alt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Суретті пайдаланып, келесі сұраққа жауап беріңіз: </a:t>
            </a:r>
            <a:endParaRPr lang="ru-RU" sz="2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E5664565-463E-4427-89E9-47E04C3C2AB1}"/>
              </a:ext>
            </a:extLst>
          </p:cNvPr>
          <p:cNvSpPr txBox="1"/>
          <p:nvPr/>
        </p:nvSpPr>
        <p:spPr>
          <a:xfrm>
            <a:off x="5118847" y="1889821"/>
            <a:ext cx="64008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а) Қай сыныпта 22 балл алған оқушылар көп?</a:t>
            </a:r>
          </a:p>
          <a:p>
            <a:endParaRPr lang="kk-KZ" altLang="ru-RU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Жауап: 7 а сыныбында 22 баллды 7 оқушы алған, ал 7 ә сыныбында 6 оқушы алған. Ендеше, 7 «а» сыныбында 22 балл алған оқушы көп</a:t>
            </a:r>
          </a:p>
          <a:p>
            <a:endParaRPr lang="kk-KZ" altLang="ru-RU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alt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alt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altLang="ru-RU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ә) Қай сыныпта жиынтық бағалаудан ең т</a:t>
            </a:r>
            <a:r>
              <a:rPr lang="kk-KZ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өмен ұпай бар?</a:t>
            </a:r>
            <a:r>
              <a:rPr lang="kk-KZ" altLang="ru-RU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Жауап: 16 баллды 7 «а» сыныбында 1 оқушы алған, ал 7 «ә» сыныбында 0 оқушы алған. Демек, жауап: 7 «а»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0240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C2C9D582-A172-A034-AD93-4D520E78DA7F}"/>
              </a:ext>
            </a:extLst>
          </p:cNvPr>
          <p:cNvSpPr/>
          <p:nvPr/>
        </p:nvSpPr>
        <p:spPr>
          <a:xfrm>
            <a:off x="95181" y="87642"/>
            <a:ext cx="11969834" cy="6703162"/>
          </a:xfrm>
          <a:prstGeom prst="roundRect">
            <a:avLst>
              <a:gd name="adj" fmla="val 4821"/>
            </a:avLst>
          </a:prstGeom>
          <a:solidFill>
            <a:srgbClr val="FBFBFB"/>
          </a:solidFill>
          <a:ln>
            <a:noFill/>
          </a:ln>
          <a:effectLst>
            <a:glow rad="101600">
              <a:srgbClr val="DDDDDD">
                <a:alpha val="33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latin typeface="Kotex Cyrillic" pitchFamily="50" charset="-52"/>
            </a:endParaRPr>
          </a:p>
        </p:txBody>
      </p:sp>
      <p:sp>
        <p:nvSpPr>
          <p:cNvPr id="24" name="Rectangle 2">
            <a:extLst>
              <a:ext uri="{FF2B5EF4-FFF2-40B4-BE49-F238E27FC236}">
                <a16:creationId xmlns:a16="http://schemas.microsoft.com/office/drawing/2014/main" xmlns="" id="{19D339E9-40BC-F58D-3042-A8BE66823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94" y="277242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144">
            <a:extLst>
              <a:ext uri="{FF2B5EF4-FFF2-40B4-BE49-F238E27FC236}">
                <a16:creationId xmlns:a16="http://schemas.microsoft.com/office/drawing/2014/main" xmlns="" id="{CB2FC69A-C13C-479D-8890-BFE9D571F2AB}"/>
              </a:ext>
            </a:extLst>
          </p:cNvPr>
          <p:cNvSpPr/>
          <p:nvPr/>
        </p:nvSpPr>
        <p:spPr>
          <a:xfrm>
            <a:off x="1057294" y="593926"/>
            <a:ext cx="5805055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k-KZ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Қорытынды:</a:t>
            </a:r>
            <a:endParaRPr lang="ru-RU" sz="48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151">
            <a:extLst>
              <a:ext uri="{FF2B5EF4-FFF2-40B4-BE49-F238E27FC236}">
                <a16:creationId xmlns:a16="http://schemas.microsoft.com/office/drawing/2014/main" xmlns="" id="{D7F4191C-DC2E-4B1D-9E96-B75CA26AB124}"/>
              </a:ext>
            </a:extLst>
          </p:cNvPr>
          <p:cNvSpPr/>
          <p:nvPr/>
        </p:nvSpPr>
        <p:spPr>
          <a:xfrm>
            <a:off x="695271" y="2374961"/>
            <a:ext cx="10600258" cy="212365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189" indent="-457189">
              <a:buFont typeface="Arial" panose="020B0604020202020204" pitchFamily="34" charset="0"/>
              <a:buChar char="•"/>
            </a:pPr>
            <a:r>
              <a:rPr lang="kk-KZ" sz="4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абсолютті және салыстырмалы жиіліктерін есептеуді және кестеге </a:t>
            </a:r>
            <a:r>
              <a:rPr lang="kk-KZ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жазуды </a:t>
            </a:r>
            <a:r>
              <a:rPr lang="kk-KZ" sz="4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үйрендік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6247434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D157026318AA3409C6D93DA053016BD" ma:contentTypeVersion="2" ma:contentTypeDescription="Создание документа." ma:contentTypeScope="" ma:versionID="bb7ea4e753c82ce2153703e3d9ed1926">
  <xsd:schema xmlns:xsd="http://www.w3.org/2001/XMLSchema" xmlns:xs="http://www.w3.org/2001/XMLSchema" xmlns:p="http://schemas.microsoft.com/office/2006/metadata/properties" xmlns:ns3="44e66cc9-161c-4555-b9ad-ceb1ae339884" targetNamespace="http://schemas.microsoft.com/office/2006/metadata/properties" ma:root="true" ma:fieldsID="5bba5eb583aa3a30fa63e016748ebda3" ns3:_="">
    <xsd:import namespace="44e66cc9-161c-4555-b9ad-ceb1ae33988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e66cc9-161c-4555-b9ad-ceb1ae33988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B92A0BE-81A0-4D42-8834-A7507EB02B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e66cc9-161c-4555-b9ad-ceb1ae33988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95D3AA1-534D-403B-A3EB-E91963B92B85}">
  <ds:schemaRefs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44e66cc9-161c-4555-b9ad-ceb1ae339884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7C69576-B0FF-4365-AACB-8CF8E412CE9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Алгебра 3</Template>
  <TotalTime>669</TotalTime>
  <Words>361</Words>
  <Application>Microsoft Office PowerPoint</Application>
  <PresentationFormat>Широкоэкранный</PresentationFormat>
  <Paragraphs>74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Kotex Cyrillic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Zhaksylyk Talant</dc:creator>
  <cp:lastModifiedBy>Huawei</cp:lastModifiedBy>
  <cp:revision>17</cp:revision>
  <dcterms:created xsi:type="dcterms:W3CDTF">2024-02-18T03:36:33Z</dcterms:created>
  <dcterms:modified xsi:type="dcterms:W3CDTF">2024-08-13T06:39:45Z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0x0101008D157026318AA3409C6D93DA053016BD</vt:lpwstr>
  </property>
</Properties>
</file>