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8" r:id="rId2"/>
    <p:sldId id="282" r:id="rId3"/>
    <p:sldId id="292" r:id="rId4"/>
    <p:sldId id="285" r:id="rId5"/>
    <p:sldId id="286" r:id="rId6"/>
    <p:sldId id="301" r:id="rId7"/>
    <p:sldId id="302" r:id="rId8"/>
    <p:sldId id="303" r:id="rId9"/>
    <p:sldId id="304" r:id="rId10"/>
    <p:sldId id="306" r:id="rId11"/>
    <p:sldId id="28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94660"/>
  </p:normalViewPr>
  <p:slideViewPr>
    <p:cSldViewPr snapToGrid="0">
      <p:cViewPr varScale="1">
        <p:scale>
          <a:sx n="47" d="100"/>
          <a:sy n="47" d="100"/>
        </p:scale>
        <p:origin x="43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9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3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14675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B1F556B0-DB95-4287-8EEA-271C1177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32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3" r:id="rId14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64226" y="4103731"/>
            <a:ext cx="3309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</a:t>
            </a:r>
            <a:r>
              <a:rPr lang="kk-KZ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652706" y="618452"/>
                <a:ext cx="4420456" cy="2677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Бір координаталық жүйеде: </a:t>
                </a:r>
                <a:endParaRPr lang="kk-KZ" sz="2800" b="1" i="1" dirty="0" smtClean="0">
                  <a:solidFill>
                    <a:srgbClr val="002060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kk-K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8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kk-K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𝟓</m:t>
                    </m:r>
                    <m:r>
                      <a:rPr lang="kk-K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8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kk-KZ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сызықтық функцияларының графиктерін салыңдар.  </a:t>
                </a:r>
                <a:endParaRPr lang="kk-KZ" sz="2800" b="1" i="1" dirty="0">
                  <a:solidFill>
                    <a:srgbClr val="FF000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706" y="618452"/>
                <a:ext cx="4420456" cy="2677656"/>
              </a:xfrm>
              <a:prstGeom prst="rect">
                <a:avLst/>
              </a:prstGeom>
              <a:blipFill>
                <a:blip r:embed="rId2"/>
                <a:stretch>
                  <a:fillRect l="-2759" t="-2273" b="-52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0881" y="481365"/>
            <a:ext cx="4591050" cy="587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17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3765771" y="242243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Қорытынды</a:t>
            </a:r>
            <a:r>
              <a:rPr lang="ru-RU" sz="5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5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116622" y="1646312"/>
                <a:ext cx="10480431" cy="37856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4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𝒌𝒙</m:t>
                    </m:r>
                    <m:r>
                      <a:rPr lang="en-US" sz="4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4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𝒃</m:t>
                    </m:r>
                    <m:r>
                      <a:rPr lang="kk-KZ" sz="4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4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түріндегі сызықтық 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функция </a:t>
                </a:r>
                <a:r>
                  <a:rPr lang="kk-KZ" sz="4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графигі ордината осімен  </a:t>
                </a:r>
                <a:r>
                  <a:rPr lang="kk-KZ" sz="4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(0;</a:t>
                </a:r>
                <a:r>
                  <a:rPr lang="en-US" sz="4800" b="1" dirty="0">
                    <a:solidFill>
                      <a:srgbClr val="FF0000"/>
                    </a:solidFill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𝒃</m:t>
                    </m:r>
                  </m:oMath>
                </a14:m>
                <a:r>
                  <a:rPr lang="kk-KZ" sz="4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kk-KZ" sz="4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нүктесінде, ал абсцисса осімен </a:t>
                </a:r>
                <a:r>
                  <a:rPr lang="kk-KZ" sz="4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4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kk-KZ" sz="48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  <a:r>
                  <a:rPr lang="en-US" sz="4800" b="1" dirty="0">
                    <a:solidFill>
                      <a:srgbClr val="FF0000"/>
                    </a:solidFill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4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kk-KZ" sz="48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kk-KZ" sz="4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нүктесінде қиылысатынын білеміз.</a:t>
                </a:r>
                <a:r>
                  <a:rPr lang="kk-KZ" altLang="ru-RU" sz="4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kk-KZ" altLang="ru-RU" sz="4800" b="1" dirty="0">
                  <a:solidFill>
                    <a:srgbClr val="00206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622" y="1646312"/>
                <a:ext cx="10480431" cy="3785652"/>
              </a:xfrm>
              <a:prstGeom prst="rect">
                <a:avLst/>
              </a:prstGeom>
              <a:blipFill>
                <a:blip r:embed="rId2"/>
                <a:stretch>
                  <a:fillRect l="-2618" t="-3543" r="-2676" b="-77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22221" y="1233055"/>
            <a:ext cx="98887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Функция және функцияның графигі </a:t>
            </a:r>
            <a:endParaRPr lang="kk-KZ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3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2036618" y="1204308"/>
            <a:ext cx="57445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5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Оқу мақсаты:</a:t>
            </a:r>
            <a:endParaRPr lang="ru-RU" sz="54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528919" y="2934820"/>
            <a:ext cx="110803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255059" y="2422052"/>
            <a:ext cx="10354235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7.4.1.5 </a:t>
            </a:r>
            <a:r>
              <a:rPr lang="kk-KZ" sz="4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сызықтық функция графигінің координата осьтерімен қиылысу нүктелерін графикті салмай </a:t>
            </a:r>
            <a:r>
              <a:rPr lang="kk-KZ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табу</a:t>
            </a:r>
            <a:r>
              <a:rPr lang="kk-KZ" alt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kk-KZ" alt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94835" y="395365"/>
            <a:ext cx="1040549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Тапсырма 1</a:t>
            </a:r>
          </a:p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А(-4; 0) және В(0; 2) нүктелері арқылы өтетін түзудің теңдеуін жазыңдар.</a:t>
            </a:r>
            <a:endParaRPr lang="kk-KZ" sz="28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94836" y="2103525"/>
            <a:ext cx="1529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Шешуі: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kk-KZ" sz="28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194836" y="2546062"/>
                <a:ext cx="10405492" cy="19152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𝒌𝒙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𝒃</m:t>
                    </m:r>
                    <m:r>
                      <a:rPr lang="kk-K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теңдеуіне А мен В нүктелерінің координаталарын қоямыз.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kk-K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kk-KZ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kk-KZ" sz="28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imes New Roman" panose="02020603050405020304" pitchFamily="18" charset="0"/>
                                  </a:rPr>
                                  <m:t>𝟎</m:t>
                                </m:r>
                                <m:r>
                                  <a:rPr lang="en-US" sz="28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kk-KZ" sz="28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kk-KZ" sz="28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imes New Roman" panose="02020603050405020304" pitchFamily="18" charset="0"/>
                                  </a:rPr>
                                  <m:t>𝟒</m:t>
                                </m:r>
                                <m:r>
                                  <a:rPr lang="en-US" sz="28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imes New Roman" panose="02020603050405020304" pitchFamily="18" charset="0"/>
                                  </a:rPr>
                                  <m:t>𝒌</m:t>
                                </m:r>
                                <m:r>
                                  <a:rPr lang="en-US" sz="28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sz="28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imes New Roman" panose="02020603050405020304" pitchFamily="18" charset="0"/>
                                  </a:rPr>
                                  <m:t>𝒃</m:t>
                                </m:r>
                                <m:r>
                                  <m:rPr>
                                    <m:nor/>
                                  </m:rPr>
                                  <a:rPr lang="kk-KZ" sz="2800" b="1" dirty="0">
                                    <a:solidFill>
                                      <a:srgbClr val="002060"/>
                                    </a:solidFill>
                                    <a:latin typeface="Times New Roman" panose="02020603050405020304" pitchFamily="18" charset="0"/>
                                    <a:ea typeface="Tahoma" panose="020B060403050404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kk-KZ" sz="28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  <m:r>
                                  <a:rPr lang="en-US" sz="28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kk-KZ" sz="28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imes New Roman" panose="02020603050405020304" pitchFamily="18" charset="0"/>
                                  </a:rPr>
                                  <m:t>𝟎</m:t>
                                </m:r>
                                <m:r>
                                  <a:rPr lang="kk-KZ" sz="28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∙</m:t>
                                </m:r>
                                <m:r>
                                  <a:rPr lang="en-US" sz="28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imes New Roman" panose="02020603050405020304" pitchFamily="18" charset="0"/>
                                  </a:rPr>
                                  <m:t>𝒌</m:t>
                                </m:r>
                                <m:r>
                                  <a:rPr lang="en-US" sz="28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sz="28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imes New Roman" panose="02020603050405020304" pitchFamily="18" charset="0"/>
                                  </a:rPr>
                                  <m:t>𝒃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kk-KZ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36" y="2546062"/>
                <a:ext cx="10405492" cy="1915268"/>
              </a:xfrm>
              <a:prstGeom prst="rect">
                <a:avLst/>
              </a:prstGeom>
              <a:blipFill>
                <a:blip r:embed="rId2"/>
                <a:stretch>
                  <a:fillRect l="-1172" t="-35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1464973" y="4978438"/>
                <a:ext cx="117448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𝒃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𝟐</m:t>
                      </m:r>
                    </m:oMath>
                  </m:oMathPara>
                </a14:m>
                <a:endParaRPr lang="kk-KZ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973" y="4978438"/>
                <a:ext cx="1174489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3835268" y="4790566"/>
                <a:ext cx="1176091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𝒌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kk-K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kk-K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kk-KZ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5268" y="4790566"/>
                <a:ext cx="1176091" cy="8989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7251971" y="5501658"/>
                <a:ext cx="3542060" cy="7126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Жауабы: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1971" y="5501658"/>
                <a:ext cx="3542060" cy="712631"/>
              </a:xfrm>
              <a:prstGeom prst="rect">
                <a:avLst/>
              </a:prstGeom>
              <a:blipFill>
                <a:blip r:embed="rId5"/>
                <a:stretch>
                  <a:fillRect l="-3614" b="-103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152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613407" y="464943"/>
            <a:ext cx="1084731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endParaRPr lang="kk-KZ" sz="2800" dirty="0" smtClean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613407" y="347228"/>
                <a:ext cx="10699456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Тапсырма 2</a:t>
                </a:r>
                <a:endParaRPr lang="kk-KZ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kk-K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kk-K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𝟓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kk-K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𝟏𝟎</m:t>
                    </m:r>
                  </m:oMath>
                </a14:m>
                <a:r>
                  <a:rPr lang="ru-RU" sz="2800" dirty="0" smtClean="0"/>
                  <a:t>  </a:t>
                </a:r>
                <a:r>
                  <a:rPr lang="ru-RU" sz="28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функциясының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графигін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салмай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координата </a:t>
                </a:r>
                <a:r>
                  <a:rPr lang="ru-RU" sz="28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осьтерімен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қиылысу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нүктелерін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табыңдар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407" y="347228"/>
                <a:ext cx="10699456" cy="1384995"/>
              </a:xfrm>
              <a:prstGeom prst="rect">
                <a:avLst/>
              </a:prstGeom>
              <a:blipFill>
                <a:blip r:embed="rId2"/>
                <a:stretch>
                  <a:fillRect l="-1197" t="-4846" b="-110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541656" y="1732223"/>
            <a:ext cx="1529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Шешуі: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96052" y="2255443"/>
            <a:ext cx="10864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Функция графигі ордината осімен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(0; 10)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нүктесінде қиылысады.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3407" y="2994106"/>
            <a:ext cx="96911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Ал абсцисса осімен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kk-KZ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х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; 0)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нүктесінде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қиылысады.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726355" y="3654217"/>
                <a:ext cx="268977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kk-KZ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kk-KZ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𝟓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kk-KZ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𝟏𝟎</m:t>
                      </m:r>
                    </m:oMath>
                  </m:oMathPara>
                </a14:m>
                <a:endParaRPr lang="kk-KZ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355" y="3654217"/>
                <a:ext cx="2689773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613407" y="4271559"/>
                <a:ext cx="268977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kk-KZ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kk-KZ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𝟓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=−</m:t>
                      </m:r>
                      <m:r>
                        <a:rPr lang="kk-KZ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𝟏𝟎</m:t>
                      </m:r>
                    </m:oMath>
                  </m:oMathPara>
                </a14:m>
                <a:endParaRPr lang="kk-KZ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407" y="4271559"/>
                <a:ext cx="2689773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078984" y="4794779"/>
                <a:ext cx="143096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=−</m:t>
                      </m:r>
                      <m:r>
                        <a:rPr lang="kk-KZ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𝟒</m:t>
                      </m:r>
                    </m:oMath>
                  </m:oMathPara>
                </a14:m>
                <a:endParaRPr lang="kk-KZ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984" y="4794779"/>
                <a:ext cx="1430969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/>
          <p:cNvSpPr/>
          <p:nvPr/>
        </p:nvSpPr>
        <p:spPr>
          <a:xfrm>
            <a:off x="726355" y="5549012"/>
            <a:ext cx="46876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Жауабы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0; 10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 және (-4;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0) 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67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613407" y="464943"/>
            <a:ext cx="1084731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endParaRPr lang="kk-KZ" sz="2800" dirty="0" smtClean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9223" y="285945"/>
            <a:ext cx="805946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Тапсырма 3</a:t>
            </a:r>
            <a:endParaRPr lang="kk-KZ" sz="28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Суреттегі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графигіне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қарап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сызықтық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функцияның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теңдеуін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жазыңдар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9223" y="1612251"/>
            <a:ext cx="1529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Шешуі: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36171" y="2086089"/>
            <a:ext cx="82714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Функция графигі ордината осімен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(0; 4)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нүктесінде қиылысады. 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5754" y="3699411"/>
            <a:ext cx="83723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Ал абсцисса осімен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; 0)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нүктесінде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қиылысады.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0" y="4241231"/>
                <a:ext cx="268977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𝒚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𝒌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𝟒</m:t>
                      </m:r>
                    </m:oMath>
                  </m:oMathPara>
                </a14:m>
                <a:endParaRPr lang="kk-KZ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41231"/>
                <a:ext cx="2689773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392861" y="5315267"/>
                <a:ext cx="197798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𝒌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𝟒</m:t>
                      </m:r>
                    </m:oMath>
                  </m:oMathPara>
                </a14:m>
                <a:endParaRPr lang="kk-KZ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861" y="5315267"/>
                <a:ext cx="1977986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85192" y="5706602"/>
                <a:ext cx="1503617" cy="900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𝒌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kk-K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kk-KZ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92" y="5706602"/>
                <a:ext cx="1503617" cy="900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7027203" y="5799960"/>
                <a:ext cx="3791038" cy="713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Жауабы</a:t>
                </a:r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𝟒</m:t>
                    </m:r>
                  </m:oMath>
                </a14:m>
                <a:endParaRPr lang="ru-RU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203" y="5799960"/>
                <a:ext cx="3791038" cy="713529"/>
              </a:xfrm>
              <a:prstGeom prst="rect">
                <a:avLst/>
              </a:prstGeom>
              <a:blipFill>
                <a:blip r:embed="rId5"/>
                <a:stretch>
                  <a:fillRect l="-3376" b="-94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58084" y="282381"/>
            <a:ext cx="3250403" cy="369220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408037" y="3040196"/>
                <a:ext cx="116647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𝒃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𝟒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037" y="3040196"/>
                <a:ext cx="1166473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337918" y="4807057"/>
                <a:ext cx="203292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𝒌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𝟒</m:t>
                      </m:r>
                    </m:oMath>
                  </m:oMathPara>
                </a14:m>
                <a:endParaRPr lang="kk-KZ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918" y="4807057"/>
                <a:ext cx="2032929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23701" y="3040196"/>
                <a:ext cx="31430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Онда </a:t>
                </a:r>
                <a14:m>
                  <m:oMath xmlns:m="http://schemas.openxmlformats.org/officeDocument/2006/math">
                    <m:r>
                      <a:rPr lang="kk-KZ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kk-KZ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𝒃</m:t>
                    </m:r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01" y="3040196"/>
                <a:ext cx="3143040" cy="523220"/>
              </a:xfrm>
              <a:prstGeom prst="rect">
                <a:avLst/>
              </a:prstGeom>
              <a:blipFill>
                <a:blip r:embed="rId9"/>
                <a:stretch>
                  <a:fillRect l="-4078" t="-13953" b="-302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678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9" grpId="0"/>
      <p:bldP spid="11" grpId="0"/>
      <p:bldP spid="14" grpId="0"/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613407" y="464943"/>
            <a:ext cx="1084731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endParaRPr lang="kk-KZ" sz="2800" dirty="0" smtClean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59223" y="285945"/>
                <a:ext cx="3685492" cy="2246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Тапсырма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4</a:t>
                </a:r>
                <a:endParaRPr lang="kk-KZ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Мына суреттердің қайсысында</a:t>
                </a:r>
                <a:r>
                  <a:rPr lang="en-US" sz="2800" b="1" dirty="0" smtClean="0">
                    <a:solidFill>
                      <a:srgbClr val="FF0000"/>
                    </a:solidFill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endParaRPr lang="kk-KZ" sz="2800" b="1" i="1" dirty="0" smtClean="0">
                  <a:solidFill>
                    <a:srgbClr val="FF000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𝟑</m:t>
                    </m:r>
                  </m:oMath>
                </a14:m>
                <a:r>
                  <a:rPr lang="ru-RU" sz="2800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теңдеуінің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графигі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бейнеленген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en-US" sz="28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23" y="285945"/>
                <a:ext cx="3685492" cy="2246769"/>
              </a:xfrm>
              <a:prstGeom prst="rect">
                <a:avLst/>
              </a:prstGeom>
              <a:blipFill>
                <a:blip r:embed="rId2"/>
                <a:stretch>
                  <a:fillRect l="-3306" t="-2989" r="-2810" b="-67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459223" y="2520565"/>
            <a:ext cx="1529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Шешуі: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80254" y="3463244"/>
            <a:ext cx="109530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Ендеше график ордината осімен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(0; 3)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нүктесінде қиылысады. 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9223" y="5214930"/>
            <a:ext cx="100994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Онда абсцисса осімен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; 0)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нүктесінде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қиылысады.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117449" y="6025204"/>
            <a:ext cx="30879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Жауабы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в) суреті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570022" y="4108316"/>
                <a:ext cx="185140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FF0000"/>
                    </a:solidFill>
                    <a:ea typeface="Tahoma" panose="020B0604030504040204" pitchFamily="34" charset="0"/>
                    <a:cs typeface="Times New Roman" panose="02020603050405020304" pitchFamily="18" charset="0"/>
                  </a:rPr>
                  <a:t>0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kk-KZ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𝟑</m:t>
                    </m:r>
                  </m:oMath>
                </a14:m>
                <a:endParaRPr lang="kk-KZ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022" y="4108316"/>
                <a:ext cx="1851404" cy="523220"/>
              </a:xfrm>
              <a:prstGeom prst="rect">
                <a:avLst/>
              </a:prstGeom>
              <a:blipFill>
                <a:blip r:embed="rId3"/>
                <a:stretch>
                  <a:fillRect l="-6931" t="-11628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6348" y="678889"/>
            <a:ext cx="7124700" cy="20288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459223" y="2940024"/>
                <a:ext cx="207300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𝒚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=−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kk-KZ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𝟑</m:t>
                      </m:r>
                    </m:oMath>
                  </m:oMathPara>
                </a14:m>
                <a:endParaRPr lang="kk-KZ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23" y="2940024"/>
                <a:ext cx="2073003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570022" y="4631536"/>
                <a:ext cx="116326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𝟑</m:t>
                      </m:r>
                    </m:oMath>
                  </m:oMathPara>
                </a14:m>
                <a:endParaRPr lang="kk-KZ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022" y="4631536"/>
                <a:ext cx="1163267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244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7" grpId="0"/>
      <p:bldP spid="13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613407" y="464943"/>
            <a:ext cx="1084731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endParaRPr lang="kk-KZ" sz="2800" dirty="0" smtClean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59222" y="285945"/>
                <a:ext cx="10680631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Тапсырма 5</a:t>
                </a:r>
                <a:endParaRPr lang="kk-KZ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r>
                  <a:rPr lang="kk-KZ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мен </a:t>
                </a:r>
                <a:r>
                  <a:rPr lang="kk-KZ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–ның қандай мәндерінде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𝒃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𝟐𝟏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sz="2800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түзуі координата осьтерін А(3; 0) және В (0; -7) нүктелерінде қияды?</a:t>
                </a:r>
                <a:endParaRPr lang="en-US" sz="28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22" y="285945"/>
                <a:ext cx="10680631" cy="1384995"/>
              </a:xfrm>
              <a:prstGeom prst="rect">
                <a:avLst/>
              </a:prstGeom>
              <a:blipFill>
                <a:blip r:embed="rId2"/>
                <a:stretch>
                  <a:fillRect l="-1142" t="-4846" r="-285" b="-114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480254" y="1706882"/>
            <a:ext cx="1529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Шешуі: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374995" y="2719394"/>
                <a:ext cx="249042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𝒃</m:t>
                      </m:r>
                      <m:r>
                        <a:rPr lang="kk-KZ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kk-KZ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𝟑</m:t>
                      </m:r>
                    </m:oMath>
                  </m:oMathPara>
                </a14:m>
                <a:endParaRPr lang="ru-RU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995" y="2719394"/>
                <a:ext cx="2490426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480254" y="4284327"/>
                <a:ext cx="404213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Жауабы: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𝟕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𝒃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𝟑</m:t>
                    </m:r>
                  </m:oMath>
                </a14:m>
                <a:endParaRPr lang="ru-RU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254" y="4284327"/>
                <a:ext cx="4042132" cy="523220"/>
              </a:xfrm>
              <a:prstGeom prst="rect">
                <a:avLst/>
              </a:prstGeom>
              <a:blipFill>
                <a:blip r:embed="rId4"/>
                <a:stretch>
                  <a:fillRect l="-3167" t="-12791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403822" y="2208712"/>
                <a:ext cx="251145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kk-KZ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kk-KZ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𝟐𝟏</m:t>
                      </m:r>
                    </m:oMath>
                  </m:oMathPara>
                </a14:m>
                <a:endParaRPr lang="kk-KZ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22" y="2208712"/>
                <a:ext cx="2511457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945544" y="2724534"/>
                <a:ext cx="117929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𝟕</m:t>
                      </m:r>
                    </m:oMath>
                  </m:oMathPara>
                </a14:m>
                <a:endParaRPr lang="kk-KZ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544" y="2724534"/>
                <a:ext cx="1179297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308133" y="2233472"/>
                <a:ext cx="31430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𝒃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kk-KZ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(−</m:t>
                      </m:r>
                      <m:r>
                        <a:rPr lang="kk-KZ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𝟕</m:t>
                      </m:r>
                      <m:r>
                        <a:rPr lang="kk-KZ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)=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𝟐𝟏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ru-RU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133" y="2233472"/>
                <a:ext cx="314304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0545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3" grpId="0"/>
      <p:bldP spid="3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652706" y="618452"/>
                <a:ext cx="1015304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функциясының графигі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ординатаны 2-де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қиятын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абсцисса осіне параллель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болатын</a:t>
                </a:r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түзу</a:t>
                </a:r>
                <a:endParaRPr lang="kk-KZ" sz="2800" b="1" i="1" dirty="0">
                  <a:solidFill>
                    <a:srgbClr val="FF000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706" y="618452"/>
                <a:ext cx="10153040" cy="954107"/>
              </a:xfrm>
              <a:prstGeom prst="rect">
                <a:avLst/>
              </a:prstGeom>
              <a:blipFill>
                <a:blip r:embed="rId2"/>
                <a:stretch>
                  <a:fillRect l="-1200" t="-6369" b="-165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805962" y="2010317"/>
                <a:ext cx="930519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функциясының графигі  - </a:t>
                </a:r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абсцисса осі</a:t>
                </a:r>
                <a:endParaRPr lang="kk-KZ" sz="2800" b="1" i="1" dirty="0">
                  <a:solidFill>
                    <a:srgbClr val="FF000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962" y="2010317"/>
                <a:ext cx="9305192" cy="523220"/>
              </a:xfrm>
              <a:prstGeom prst="rect">
                <a:avLst/>
              </a:prstGeom>
              <a:blipFill>
                <a:blip r:embed="rId3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382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1092</TotalTime>
  <Words>428</Words>
  <Application>Microsoft Office PowerPoint</Application>
  <PresentationFormat>Широкоэкранный</PresentationFormat>
  <Paragraphs>70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119</cp:revision>
  <dcterms:created xsi:type="dcterms:W3CDTF">2022-09-04T21:41:09Z</dcterms:created>
  <dcterms:modified xsi:type="dcterms:W3CDTF">2024-08-13T06:34:36Z</dcterms:modified>
</cp:coreProperties>
</file>