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78" r:id="rId2"/>
    <p:sldId id="282" r:id="rId3"/>
    <p:sldId id="292" r:id="rId4"/>
    <p:sldId id="305" r:id="rId5"/>
    <p:sldId id="307" r:id="rId6"/>
    <p:sldId id="304" r:id="rId7"/>
    <p:sldId id="293" r:id="rId8"/>
    <p:sldId id="296" r:id="rId9"/>
    <p:sldId id="281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53" y="81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73A6CA-C9ED-4906-BD92-ADD707FBDD1C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25C1EF-952E-48EA-8E88-FADF84220C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5441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96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103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986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7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9421924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F4EF66F0-DC35-4E9A-B665-1FA6E36D57C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4804859 w 5419544"/>
              <a:gd name="connsiteY1" fmla="*/ 0 h 6883224"/>
              <a:gd name="connsiteX2" fmla="*/ 5419544 w 5419544"/>
              <a:gd name="connsiteY2" fmla="*/ 614685 h 6883224"/>
              <a:gd name="connsiteX3" fmla="*/ 5419544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4804859" y="0"/>
                </a:lnTo>
                <a:cubicBezTo>
                  <a:pt x="5144340" y="0"/>
                  <a:pt x="5419544" y="275204"/>
                  <a:pt x="5419544" y="614685"/>
                </a:cubicBezTo>
                <a:lnTo>
                  <a:pt x="5419544" y="6883224"/>
                </a:ln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4000487D-9388-4757-9054-C71757BBA32F}"/>
              </a:ext>
            </a:extLst>
          </p:cNvPr>
          <p:cNvSpPr/>
          <p:nvPr userDrawn="1"/>
        </p:nvSpPr>
        <p:spPr>
          <a:xfrm>
            <a:off x="11242379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1800" b="1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CD2FEB7F-206A-416C-B2A5-A636C8D0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1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xmlns="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3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614675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5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339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612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186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833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49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950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9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008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2" r:id="rId13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27.png"/><Relationship Id="rId7" Type="http://schemas.openxmlformats.org/officeDocument/2006/relationships/image" Target="../media/image1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30.png"/><Relationship Id="rId11" Type="http://schemas.openxmlformats.org/officeDocument/2006/relationships/image" Target="../media/image35.png"/><Relationship Id="rId5" Type="http://schemas.openxmlformats.org/officeDocument/2006/relationships/image" Target="../media/image29.png"/><Relationship Id="rId10" Type="http://schemas.openxmlformats.org/officeDocument/2006/relationships/image" Target="../media/image34.png"/><Relationship Id="rId4" Type="http://schemas.openxmlformats.org/officeDocument/2006/relationships/image" Target="../media/image28.png"/><Relationship Id="rId9" Type="http://schemas.openxmlformats.org/officeDocument/2006/relationships/image" Target="../media/image3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3" Type="http://schemas.openxmlformats.org/officeDocument/2006/relationships/image" Target="../media/image37.png"/><Relationship Id="rId7" Type="http://schemas.openxmlformats.org/officeDocument/2006/relationships/image" Target="../media/image41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3.png"/><Relationship Id="rId11" Type="http://schemas.openxmlformats.org/officeDocument/2006/relationships/image" Target="../media/image2.png"/><Relationship Id="rId5" Type="http://schemas.openxmlformats.org/officeDocument/2006/relationships/image" Target="../media/image39.png"/><Relationship Id="rId10" Type="http://schemas.openxmlformats.org/officeDocument/2006/relationships/image" Target="../media/image4.png"/><Relationship Id="rId4" Type="http://schemas.openxmlformats.org/officeDocument/2006/relationships/image" Target="../media/image38.png"/><Relationship Id="rId9" Type="http://schemas.openxmlformats.org/officeDocument/2006/relationships/image" Target="../media/image4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3" Type="http://schemas.openxmlformats.org/officeDocument/2006/relationships/image" Target="../media/image47.png"/><Relationship Id="rId7" Type="http://schemas.openxmlformats.org/officeDocument/2006/relationships/image" Target="../media/image5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0.png"/><Relationship Id="rId5" Type="http://schemas.openxmlformats.org/officeDocument/2006/relationships/image" Target="../media/image49.png"/><Relationship Id="rId4" Type="http://schemas.openxmlformats.org/officeDocument/2006/relationships/image" Target="../media/image48.png"/><Relationship Id="rId9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0.png"/><Relationship Id="rId3" Type="http://schemas.openxmlformats.org/officeDocument/2006/relationships/image" Target="../media/image90.png"/><Relationship Id="rId7" Type="http://schemas.openxmlformats.org/officeDocument/2006/relationships/image" Target="../media/image130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20.png"/><Relationship Id="rId5" Type="http://schemas.openxmlformats.org/officeDocument/2006/relationships/image" Target="../media/image110.png"/><Relationship Id="rId10" Type="http://schemas.openxmlformats.org/officeDocument/2006/relationships/image" Target="../media/image160.png"/><Relationship Id="rId4" Type="http://schemas.openxmlformats.org/officeDocument/2006/relationships/image" Target="../media/image100.png"/><Relationship Id="rId9" Type="http://schemas.openxmlformats.org/officeDocument/2006/relationships/image" Target="../media/image15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70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10.png"/><Relationship Id="rId5" Type="http://schemas.openxmlformats.org/officeDocument/2006/relationships/image" Target="../media/image200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627416" y="2105197"/>
            <a:ext cx="349134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911435" y="3196797"/>
            <a:ext cx="292331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x-none" sz="48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</a:t>
            </a:r>
            <a:r>
              <a:rPr lang="kk-KZ" sz="48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сынып</a:t>
            </a:r>
            <a:endParaRPr lang="ru-RU" sz="4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964226" y="4103731"/>
            <a:ext cx="33093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smtClean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lang="kk-KZ" sz="48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</a:t>
            </a:r>
            <a:r>
              <a:rPr lang="kk-KZ" sz="4800" b="1" dirty="0" smtClean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48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тоқсан</a:t>
            </a:r>
            <a:endParaRPr lang="ru-RU" sz="48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168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122221" y="1233055"/>
            <a:ext cx="9888743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5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Сызықтық </a:t>
            </a:r>
            <a:r>
              <a:rPr lang="kk-KZ" sz="54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функциялардың графиктерінің өзара орналасуы</a:t>
            </a:r>
            <a:r>
              <a:rPr lang="x-none" sz="54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endParaRPr lang="ru-RU" sz="36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808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4">
            <a:extLst>
              <a:ext uri="{FF2B5EF4-FFF2-40B4-BE49-F238E27FC236}">
                <a16:creationId xmlns:a16="http://schemas.microsoft.com/office/drawing/2014/main" xmlns="" id="{CD91E988-7A18-4398-B6F1-77F363DEF83B}"/>
              </a:ext>
            </a:extLst>
          </p:cNvPr>
          <p:cNvSpPr/>
          <p:nvPr/>
        </p:nvSpPr>
        <p:spPr>
          <a:xfrm>
            <a:off x="3214787" y="1270359"/>
            <a:ext cx="475211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5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Оқу мақсаты:</a:t>
            </a:r>
            <a:endParaRPr lang="ru-RU" sz="5400" b="1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51">
            <a:extLst>
              <a:ext uri="{FF2B5EF4-FFF2-40B4-BE49-F238E27FC236}">
                <a16:creationId xmlns:a16="http://schemas.microsoft.com/office/drawing/2014/main" xmlns="" id="{FE43F11A-34E8-4E0F-8AD4-F87DBB74D073}"/>
              </a:ext>
            </a:extLst>
          </p:cNvPr>
          <p:cNvSpPr/>
          <p:nvPr/>
        </p:nvSpPr>
        <p:spPr>
          <a:xfrm>
            <a:off x="528919" y="2934820"/>
            <a:ext cx="1108037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kk-KZ" sz="3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kk-KZ" sz="3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kk-KZ" sz="36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kk-KZ" sz="3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Rectangle 15"/>
          <p:cNvSpPr>
            <a:spLocks noChangeArrowheads="1"/>
          </p:cNvSpPr>
          <p:nvPr/>
        </p:nvSpPr>
        <p:spPr bwMode="auto">
          <a:xfrm>
            <a:off x="1255059" y="3068384"/>
            <a:ext cx="10354235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3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7.4.1.8 </a:t>
            </a:r>
            <a:r>
              <a:rPr lang="kk-KZ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графигі берілген функцияның графигіне параллель  немесе  қиятын сызықтық функцияның формуласын </a:t>
            </a:r>
            <a:r>
              <a:rPr lang="kk-KZ" sz="3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табу</a:t>
            </a:r>
            <a:endParaRPr kumimoji="0" lang="kk-KZ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5107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16267" y="252764"/>
            <a:ext cx="758518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Тапсырма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61320" y="1519976"/>
            <a:ext cx="15295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Шешуі:</a:t>
            </a: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722600" y="1977316"/>
                <a:ext cx="922329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Абсцисса </a:t>
                </a:r>
                <a:r>
                  <a:rPr lang="kk-KZ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осіне қарағанда </a:t>
                </a:r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симметриялы, ендеше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𝒃</m:t>
                    </m:r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kk-KZ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𝟏</m:t>
                    </m:r>
                  </m:oMath>
                </a14:m>
                <a:r>
                  <a:rPr lang="kk-KZ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endParaRPr lang="ru-RU" sz="2800" dirty="0"/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600" y="1977316"/>
                <a:ext cx="9223294" cy="523220"/>
              </a:xfrm>
              <a:prstGeom prst="rect">
                <a:avLst/>
              </a:prstGeom>
              <a:blipFill rotWithShape="0">
                <a:blip r:embed="rId2"/>
                <a:stretch>
                  <a:fillRect l="-1388" t="-12791" b="-302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6102303" y="6274706"/>
                <a:ext cx="367183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kk-KZ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Жауабы: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𝒌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kk-KZ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𝟏</m:t>
                    </m:r>
                    <m:r>
                      <a:rPr lang="kk-KZ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;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𝒃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kk-KZ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𝟏</m:t>
                    </m:r>
                  </m:oMath>
                </a14:m>
                <a:endParaRPr lang="kk-KZ" sz="28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2303" y="6274706"/>
                <a:ext cx="3671839" cy="523220"/>
              </a:xfrm>
              <a:prstGeom prst="rect">
                <a:avLst/>
              </a:prstGeom>
              <a:blipFill rotWithShape="0">
                <a:blip r:embed="rId3"/>
                <a:stretch>
                  <a:fillRect l="-3322" t="-11628" b="-313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661319" y="692072"/>
                <a:ext cx="10485652" cy="9541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𝒌</m:t>
                    </m:r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мен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𝒃</m:t>
                    </m:r>
                  </m:oMath>
                </a14:m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-ның қандай мәндерінде 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=−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𝒃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және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𝒌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𝟏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түзулері абсцисса осіне қарағанда симметриялы? </a:t>
                </a:r>
                <a:endParaRPr lang="ru-RU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319" y="692072"/>
                <a:ext cx="10485652" cy="954107"/>
              </a:xfrm>
              <a:prstGeom prst="rect">
                <a:avLst/>
              </a:prstGeom>
              <a:blipFill rotWithShape="0">
                <a:blip r:embed="rId4"/>
                <a:stretch>
                  <a:fillRect l="-1162" t="-7051" b="-173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799282" y="4042321"/>
                <a:ext cx="3955598" cy="9541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ендеше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𝒌𝒙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𝟏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ru-RU" sz="2800" dirty="0" smtClean="0"/>
                  <a:t> </a:t>
                </a:r>
                <a:r>
                  <a:rPr lang="ru-RU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де (1; 0) </a:t>
                </a:r>
                <a:r>
                  <a:rPr lang="ru-RU" sz="28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арқылы</a:t>
                </a:r>
                <a:r>
                  <a:rPr lang="ru-RU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өтеді</a:t>
                </a:r>
                <a:endParaRPr lang="ru-RU" sz="28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9282" y="4042321"/>
                <a:ext cx="3955598" cy="954107"/>
              </a:xfrm>
              <a:prstGeom prst="rect">
                <a:avLst/>
              </a:prstGeom>
              <a:blipFill rotWithShape="0">
                <a:blip r:embed="rId5"/>
                <a:stretch>
                  <a:fillRect l="-3082" t="-7006" b="-165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799282" y="2916846"/>
                <a:ext cx="5940367" cy="9541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=−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kk-KZ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𝟏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ru-RU" sz="28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түзуі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абсциссамен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(1; 0) </a:t>
                </a:r>
                <a:r>
                  <a:rPr lang="ru-RU" sz="28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нүктесінде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қиылысады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ru-RU" sz="28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9282" y="2916846"/>
                <a:ext cx="5940367" cy="954107"/>
              </a:xfrm>
              <a:prstGeom prst="rect">
                <a:avLst/>
              </a:prstGeom>
              <a:blipFill rotWithShape="0">
                <a:blip r:embed="rId6"/>
                <a:stretch>
                  <a:fillRect l="-2051" t="-6369" r="-1436" b="-165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Рисунок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58149" y="2500536"/>
            <a:ext cx="4745636" cy="353804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799282" y="5449989"/>
                <a:ext cx="236398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kk-KZ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𝟎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𝒌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  <m:r>
                      <a:rPr lang="kk-KZ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𝟏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𝟏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ru-RU" sz="2800" dirty="0" smtClean="0"/>
                  <a:t> </a:t>
                </a:r>
                <a:endParaRPr lang="ru-RU" sz="2800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9282" y="5449989"/>
                <a:ext cx="2363980" cy="523220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3509198" y="5420349"/>
                <a:ext cx="1168076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𝒌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kk-KZ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𝟏</m:t>
                      </m:r>
                    </m:oMath>
                  </m:oMathPara>
                </a14:m>
                <a:endParaRPr lang="ru-RU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9198" y="5420349"/>
                <a:ext cx="1168076" cy="523220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799282" y="2417119"/>
                <a:ext cx="2143536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𝒚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=−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𝒙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kk-KZ" sz="28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𝟏</m:t>
                      </m:r>
                      <m:r>
                        <a:rPr lang="en-US" sz="28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</m:oMath>
                  </m:oMathPara>
                </a14:m>
                <a:endParaRPr lang="ru-RU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9282" y="2417119"/>
                <a:ext cx="2143536" cy="523220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799282" y="6013096"/>
                <a:ext cx="187583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𝒚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28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𝒙</m:t>
                      </m:r>
                      <m:r>
                        <a:rPr lang="en-US" sz="28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−</m:t>
                      </m:r>
                      <m:r>
                        <a:rPr lang="en-US" sz="28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𝟏</m:t>
                      </m:r>
                      <m:r>
                        <a:rPr lang="en-US" sz="28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</m:oMath>
                  </m:oMathPara>
                </a14:m>
                <a:endParaRPr lang="ru-RU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9282" y="6013096"/>
                <a:ext cx="1875835" cy="523220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1377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5" grpId="0"/>
      <p:bldP spid="6" grpId="0"/>
      <p:bldP spid="13" grpId="0"/>
      <p:bldP spid="14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16267" y="252764"/>
            <a:ext cx="758518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Тапсырма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61320" y="1519976"/>
            <a:ext cx="15295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Шешуі:</a:t>
            </a: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722600" y="1977316"/>
                <a:ext cx="959615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Ордината </a:t>
                </a:r>
                <a:r>
                  <a:rPr lang="kk-KZ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осіне қарағанда </a:t>
                </a:r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симметриялы, ендеше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𝒃</m:t>
                    </m:r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kk-KZ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kk-KZ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𝟏</m:t>
                    </m:r>
                  </m:oMath>
                </a14:m>
                <a:r>
                  <a:rPr lang="kk-KZ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endParaRPr lang="ru-RU" sz="2800" dirty="0"/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600" y="1977316"/>
                <a:ext cx="9596153" cy="523220"/>
              </a:xfrm>
              <a:prstGeom prst="rect">
                <a:avLst/>
              </a:prstGeom>
              <a:blipFill rotWithShape="0">
                <a:blip r:embed="rId2"/>
                <a:stretch>
                  <a:fillRect l="-1334" t="-12791" b="-302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6102303" y="6274706"/>
                <a:ext cx="393954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kk-KZ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Жауабы: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𝒌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kk-KZ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𝟏</m:t>
                    </m:r>
                    <m:r>
                      <a:rPr lang="kk-KZ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;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𝒃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kk-KZ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kk-KZ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𝟏</m:t>
                    </m:r>
                  </m:oMath>
                </a14:m>
                <a:endParaRPr lang="kk-KZ" sz="28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2303" y="6274706"/>
                <a:ext cx="3939540" cy="523220"/>
              </a:xfrm>
              <a:prstGeom prst="rect">
                <a:avLst/>
              </a:prstGeom>
              <a:blipFill rotWithShape="0">
                <a:blip r:embed="rId3"/>
                <a:stretch>
                  <a:fillRect l="-3096" t="-11628" b="-313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661319" y="692072"/>
                <a:ext cx="10485652" cy="9541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𝒌</m:t>
                    </m:r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мен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𝒃</m:t>
                    </m:r>
                  </m:oMath>
                </a14:m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-ның қандай мәндерінде 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=−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𝒃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және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𝒌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𝟏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түзулері ордината осіне қарағанда симметриялы? </a:t>
                </a:r>
                <a:endParaRPr lang="ru-RU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319" y="692072"/>
                <a:ext cx="10485652" cy="954107"/>
              </a:xfrm>
              <a:prstGeom prst="rect">
                <a:avLst/>
              </a:prstGeom>
              <a:blipFill rotWithShape="0">
                <a:blip r:embed="rId4"/>
                <a:stretch>
                  <a:fillRect l="-1162" t="-7051" b="-173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860242" y="3810209"/>
            <a:ext cx="550572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Оу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осіне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қарағанда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(-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1; 0)-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симметриялы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нүкте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(1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0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799282" y="2916846"/>
                <a:ext cx="5940367" cy="9541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=−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kk-KZ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kk-KZ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𝟏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ru-RU" sz="28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түзуі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абсциссамен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(-1; 0) </a:t>
                </a:r>
                <a:r>
                  <a:rPr lang="ru-RU" sz="28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нүктесінде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қиылысады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ru-RU" sz="28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9282" y="2916846"/>
                <a:ext cx="5940367" cy="954107"/>
              </a:xfrm>
              <a:prstGeom prst="rect">
                <a:avLst/>
              </a:prstGeom>
              <a:blipFill rotWithShape="0">
                <a:blip r:embed="rId5"/>
                <a:stretch>
                  <a:fillRect l="-2051" t="-6369" r="-3385" b="-165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4722155" y="5359847"/>
                <a:ext cx="236398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kk-KZ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𝟎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𝒌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  <m:r>
                      <a:rPr lang="kk-KZ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𝟏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𝟏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ru-RU" sz="2800" dirty="0" smtClean="0"/>
                  <a:t> </a:t>
                </a:r>
                <a:endParaRPr lang="ru-RU" sz="2800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2155" y="5359847"/>
                <a:ext cx="2363980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1210135" y="6193752"/>
                <a:ext cx="1168076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𝒌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kk-KZ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𝟏</m:t>
                      </m:r>
                    </m:oMath>
                  </m:oMathPara>
                </a14:m>
                <a:endParaRPr lang="ru-RU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0135" y="6193752"/>
                <a:ext cx="1168076" cy="523220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799282" y="2417119"/>
                <a:ext cx="2143536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𝒚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=−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𝒙</m:t>
                      </m:r>
                      <m:r>
                        <a:rPr lang="kk-KZ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−</m:t>
                      </m:r>
                      <m:r>
                        <a:rPr lang="kk-KZ" sz="28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𝟏</m:t>
                      </m:r>
                      <m:r>
                        <a:rPr lang="en-US" sz="28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</m:oMath>
                  </m:oMathPara>
                </a14:m>
                <a:endParaRPr lang="ru-RU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9282" y="2417119"/>
                <a:ext cx="2143536" cy="523220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3255099" y="6193752"/>
                <a:ext cx="187583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𝒚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28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𝒙</m:t>
                      </m:r>
                      <m:r>
                        <a:rPr lang="en-US" sz="28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−</m:t>
                      </m:r>
                      <m:r>
                        <a:rPr lang="en-US" sz="28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𝟏</m:t>
                      </m:r>
                      <m:r>
                        <a:rPr lang="en-US" sz="28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</m:oMath>
                  </m:oMathPara>
                </a14:m>
                <a:endParaRPr lang="ru-RU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5099" y="6193752"/>
                <a:ext cx="1875835" cy="523220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839586" y="4681116"/>
                <a:ext cx="4681090" cy="9541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kk-KZ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ендеше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𝒌𝒙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𝟏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ru-RU" sz="2800" dirty="0"/>
                  <a:t> </a:t>
                </a:r>
                <a:r>
                  <a:rPr lang="ru-RU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де (1; 0) </a:t>
                </a:r>
                <a:endParaRPr lang="ru-RU" sz="28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ru-RU" sz="28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арқылы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өтеді</a:t>
                </a:r>
                <a:endParaRPr lang="ru-RU" sz="28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9586" y="4681116"/>
                <a:ext cx="4681090" cy="954107"/>
              </a:xfrm>
              <a:prstGeom prst="rect">
                <a:avLst/>
              </a:prstGeom>
              <a:blipFill>
                <a:blip r:embed="rId10"/>
                <a:stretch>
                  <a:fillRect l="-2734" t="-7692" r="-1563" b="-173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8" name="Рисунок 17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925184" y="2408212"/>
            <a:ext cx="5107162" cy="3758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085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5" grpId="0"/>
      <p:bldP spid="6" grpId="0"/>
      <p:bldP spid="13" grpId="0"/>
      <p:bldP spid="14" grpId="0"/>
      <p:bldP spid="11" grpId="0"/>
      <p:bldP spid="12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92887A5-3153-412F-AC49-6248600FD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C35EC48D-E2B6-43AC-A175-4C73F1EC9C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25206" y="274867"/>
            <a:ext cx="5537605" cy="1144227"/>
          </a:xfrm>
        </p:spPr>
        <p:txBody>
          <a:bodyPr/>
          <a:lstStyle/>
          <a:p>
            <a:pPr algn="just"/>
            <a:r>
              <a:rPr lang="ru-RU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xmlns="" id="{C91EF927-3FC0-4E4E-A1CE-827EC3D96B0B}"/>
              </a:ext>
            </a:extLst>
          </p:cNvPr>
          <p:cNvSpPr/>
          <p:nvPr/>
        </p:nvSpPr>
        <p:spPr>
          <a:xfrm>
            <a:off x="1124716" y="1272528"/>
            <a:ext cx="98972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</a:t>
            </a:r>
            <a:endParaRPr lang="kk-KZ" sz="2400" b="1" dirty="0">
              <a:solidFill>
                <a:srgbClr val="00206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endParaRPr lang="ru-RU" sz="24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913262" y="274867"/>
                <a:ext cx="9318173" cy="13849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kk-KZ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Тапсырма</a:t>
                </a:r>
              </a:p>
              <a:p>
                <a14:m>
                  <m:oMath xmlns:m="http://schemas.openxmlformats.org/officeDocument/2006/math">
                    <m:r>
                      <a:rPr lang="en-US" sz="28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𝐲</m:t>
                    </m:r>
                    <m:r>
                      <a:rPr lang="en-US" sz="28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kk-KZ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𝟐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𝟏</m:t>
                    </m:r>
                  </m:oMath>
                </a14:m>
                <a:r>
                  <a:rPr lang="en-US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түзуімен және координата осьтерімен шектелген үшбұрыштың ауданын табыңдар.</a:t>
                </a:r>
                <a:endParaRPr lang="ru-RU" sz="28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3262" y="274867"/>
                <a:ext cx="9318173" cy="1384995"/>
              </a:xfrm>
              <a:prstGeom prst="rect">
                <a:avLst/>
              </a:prstGeom>
              <a:blipFill>
                <a:blip r:embed="rId2"/>
                <a:stretch>
                  <a:fillRect l="-1374" t="-4405" b="-110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Прямоугольник 8"/>
          <p:cNvSpPr/>
          <p:nvPr/>
        </p:nvSpPr>
        <p:spPr>
          <a:xfrm>
            <a:off x="913262" y="1597070"/>
            <a:ext cx="14398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Шешуі:</a:t>
            </a:r>
            <a:endParaRPr lang="kk-KZ"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172758" y="6049290"/>
            <a:ext cx="16259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Жауабы:</a:t>
            </a:r>
            <a:endParaRPr lang="kk-KZ" sz="28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2431140" y="1634078"/>
                <a:ext cx="8089809" cy="9541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Абсцисса осімен қиылысу нүктесі (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𝒙</m:t>
                    </m:r>
                  </m:oMath>
                </a14:m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; 0) түрінде болады:</a:t>
                </a:r>
                <a:endParaRPr lang="ru-RU" sz="2800" dirty="0"/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1140" y="1634078"/>
                <a:ext cx="8089809" cy="954107"/>
              </a:xfrm>
              <a:prstGeom prst="rect">
                <a:avLst/>
              </a:prstGeom>
              <a:blipFill rotWithShape="0">
                <a:blip r:embed="rId3"/>
                <a:stretch>
                  <a:fillRect l="-1583" t="-6369" b="-159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2712655" y="2383128"/>
                <a:ext cx="1237005" cy="8989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𝒙</m:t>
                      </m:r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𝟏</m:t>
                          </m:r>
                          <m:r>
                            <m:rPr>
                              <m:nor/>
                            </m:rPr>
                            <a:rPr lang="ru-RU" sz="2800" dirty="0"/>
                            <m:t> </m:t>
                          </m:r>
                        </m:num>
                        <m:den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2655" y="2383128"/>
                <a:ext cx="1237005" cy="898964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5954933" y="6102772"/>
                <a:ext cx="171521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𝑺</m:t>
                      </m:r>
                      <m:r>
                        <a:rPr lang="kk-KZ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kk-KZ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𝟎</m:t>
                      </m:r>
                      <m:r>
                        <a:rPr lang="kk-KZ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,</m:t>
                      </m:r>
                      <m:r>
                        <a:rPr lang="kk-KZ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𝟐𝟓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4933" y="6102772"/>
                <a:ext cx="1715213" cy="52322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940134" y="3285667"/>
                <a:ext cx="6019052" cy="9541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Ордината </a:t>
                </a:r>
                <a:r>
                  <a:rPr lang="kk-KZ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осімен қиылысу </a:t>
                </a:r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нүктесі </a:t>
                </a:r>
                <a:r>
                  <a:rPr lang="kk-KZ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14:m>
                  <m:oMath xmlns:m="http://schemas.openxmlformats.org/officeDocument/2006/math">
                    <m:r>
                      <a:rPr lang="kk-KZ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𝟎</m:t>
                    </m:r>
                  </m:oMath>
                </a14:m>
                <a:r>
                  <a:rPr lang="kk-KZ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; 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  <a:r>
                  <a:rPr lang="kk-KZ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түрінде </a:t>
                </a:r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болады: </a:t>
                </a:r>
                <a:r>
                  <a:rPr lang="kk-KZ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(0; -1)</a:t>
                </a:r>
                <a:endParaRPr lang="ru-RU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134" y="3285667"/>
                <a:ext cx="6019052" cy="954107"/>
              </a:xfrm>
              <a:prstGeom prst="rect">
                <a:avLst/>
              </a:prstGeom>
              <a:blipFill rotWithShape="0">
                <a:blip r:embed="rId6"/>
                <a:stretch>
                  <a:fillRect l="-2024" t="-7006" b="-159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4231174" y="2084245"/>
                <a:ext cx="201208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k-KZ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𝟎</m:t>
                      </m:r>
                      <m:r>
                        <a:rPr lang="en-US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kk-KZ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𝟐</m:t>
                      </m:r>
                      <m:r>
                        <a:rPr lang="en-US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𝒙</m:t>
                      </m:r>
                      <m:r>
                        <a:rPr lang="kk-KZ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−</m:t>
                      </m:r>
                      <m:r>
                        <a:rPr lang="kk-KZ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𝟏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1174" y="2084245"/>
                <a:ext cx="2012089" cy="523220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916499" y="2577966"/>
                <a:ext cx="137005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k-KZ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𝟐</m:t>
                      </m:r>
                      <m:r>
                        <a:rPr lang="en-US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𝒙</m:t>
                      </m:r>
                      <m:r>
                        <a:rPr lang="kk-KZ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kk-KZ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𝟏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6499" y="2577966"/>
                <a:ext cx="1370055" cy="523220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2" name="Рисунок 1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253954" y="2803169"/>
            <a:ext cx="3431977" cy="3420440"/>
          </a:xfrm>
          <a:prstGeom prst="rect">
            <a:avLst/>
          </a:prstGeom>
        </p:spPr>
      </p:pic>
      <p:sp>
        <p:nvSpPr>
          <p:cNvPr id="22" name="Прямоугольник 21"/>
          <p:cNvSpPr/>
          <p:nvPr/>
        </p:nvSpPr>
        <p:spPr>
          <a:xfrm>
            <a:off x="1026035" y="4399110"/>
            <a:ext cx="658053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Қабырғалары 1 мен 0,5 болатын тіктөртбұрыштың ауданы: </a:t>
            </a:r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0,5.</a:t>
            </a:r>
          </a:p>
          <a:p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Үшбұрыштың ауданы оның жартысы.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926593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8" grpId="0"/>
      <p:bldP spid="6" grpId="0"/>
      <p:bldP spid="7" grpId="0"/>
      <p:bldP spid="8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92887A5-3153-412F-AC49-6248600FD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C35EC48D-E2B6-43AC-A175-4C73F1EC9C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25206" y="274867"/>
            <a:ext cx="5537605" cy="1144227"/>
          </a:xfrm>
        </p:spPr>
        <p:txBody>
          <a:bodyPr/>
          <a:lstStyle/>
          <a:p>
            <a:pPr algn="just"/>
            <a:r>
              <a:rPr lang="ru-RU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xmlns="" id="{C91EF927-3FC0-4E4E-A1CE-827EC3D96B0B}"/>
                  </a:ext>
                </a:extLst>
              </p:cNvPr>
              <p:cNvSpPr/>
              <p:nvPr/>
            </p:nvSpPr>
            <p:spPr>
              <a:xfrm>
                <a:off x="604763" y="528458"/>
                <a:ext cx="9897201" cy="13849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kk-KZ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Тапсырма</a:t>
                </a:r>
              </a:p>
              <a:p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kk-KZ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𝟐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kk-KZ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𝟗</m:t>
                    </m:r>
                  </m:oMath>
                </a14:m>
                <a:r>
                  <a:rPr lang="en-US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функциясының графигін </a:t>
                </a:r>
                <a:r>
                  <a:rPr lang="kk-KZ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салмай, </a:t>
                </a:r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мынадай нүктені табыңдар:</a:t>
                </a:r>
                <a:endParaRPr lang="ru-RU" sz="2800" dirty="0"/>
              </a:p>
            </p:txBody>
          </p:sp>
        </mc:Choice>
        <mc:Fallback xmlns=""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id="{C91EF927-3FC0-4E4E-A1CE-827EC3D96B0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763" y="528458"/>
                <a:ext cx="9897201" cy="1384995"/>
              </a:xfrm>
              <a:prstGeom prst="rect">
                <a:avLst/>
              </a:prstGeom>
              <a:blipFill>
                <a:blip r:embed="rId2"/>
                <a:stretch>
                  <a:fillRect l="-1232" t="-4846" b="-110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/>
          <p:cNvSpPr/>
          <p:nvPr/>
        </p:nvSpPr>
        <p:spPr>
          <a:xfrm>
            <a:off x="528916" y="1913453"/>
            <a:ext cx="931862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arenR"/>
            </a:pPr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Абсциссасы ординатасына тең болатын нүктені;</a:t>
            </a:r>
          </a:p>
          <a:p>
            <a:pPr marL="342900" indent="-342900">
              <a:buAutoNum type="arabicParenR"/>
            </a:pPr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Ординатасы абсциссасынан 6-ға артық болатын нүктені табыңдар</a:t>
            </a: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04763" y="3298448"/>
            <a:ext cx="14398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Шешуі: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1673189" y="3667780"/>
                <a:ext cx="1476237" cy="7101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𝒚</m:t>
                                </m:r>
                                <m:r>
                                  <a:rPr lang="en-US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=</m:t>
                                </m:r>
                                <m:r>
                                  <a:rPr lang="kk-KZ" b="1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  <m:r>
                                  <a:rPr lang="en-US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𝒙</m:t>
                                </m:r>
                                <m:r>
                                  <a:rPr lang="en-US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−</m:t>
                                </m:r>
                                <m:r>
                                  <a:rPr lang="kk-KZ" b="1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𝟗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𝒚</m:t>
                                </m:r>
                                <m:r>
                                  <a:rPr lang="en-US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=</m:t>
                                </m:r>
                                <m:r>
                                  <a:rPr lang="en-US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𝒙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3189" y="3667780"/>
                <a:ext cx="1476237" cy="71019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1673189" y="4498777"/>
                <a:ext cx="136127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𝒙</m:t>
                      </m:r>
                      <m:r>
                        <a:rPr lang="en-US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kk-KZ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𝟐</m:t>
                      </m:r>
                      <m:r>
                        <a:rPr lang="en-US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𝒙</m:t>
                      </m:r>
                      <m:r>
                        <a:rPr lang="en-US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−</m:t>
                      </m:r>
                      <m:r>
                        <a:rPr lang="kk-KZ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𝟗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3189" y="4498777"/>
                <a:ext cx="1361270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1733076" y="4988912"/>
                <a:ext cx="80983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𝒙</m:t>
                      </m:r>
                      <m:r>
                        <a:rPr lang="en-US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kk-KZ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𝟗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3076" y="4988912"/>
                <a:ext cx="809837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1733076" y="5395318"/>
                <a:ext cx="80983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𝒚</m:t>
                      </m:r>
                      <m:r>
                        <a:rPr lang="en-US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kk-KZ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𝟗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3076" y="5395318"/>
                <a:ext cx="809837" cy="369332"/>
              </a:xfrm>
              <a:prstGeom prst="rect">
                <a:avLst/>
              </a:prstGeom>
              <a:blipFill>
                <a:blip r:embed="rId6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Прямая соединительная линия 13"/>
          <p:cNvCxnSpPr/>
          <p:nvPr/>
        </p:nvCxnSpPr>
        <p:spPr>
          <a:xfrm>
            <a:off x="4831976" y="3483114"/>
            <a:ext cx="44824" cy="294458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5936198" y="3569169"/>
                <a:ext cx="1476237" cy="7101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𝒚</m:t>
                                </m:r>
                                <m:r>
                                  <a:rPr lang="en-US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=</m:t>
                                </m:r>
                                <m:r>
                                  <a:rPr lang="kk-KZ" b="1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  <m:r>
                                  <a:rPr lang="en-US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𝒙</m:t>
                                </m:r>
                                <m:r>
                                  <a:rPr lang="en-US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−</m:t>
                                </m:r>
                                <m:r>
                                  <a:rPr lang="kk-KZ" b="1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𝟗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𝒚</m:t>
                                </m:r>
                                <m:r>
                                  <a:rPr lang="en-US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=</m:t>
                                </m:r>
                                <m:r>
                                  <a:rPr lang="en-US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𝒙</m:t>
                                </m:r>
                                <m:r>
                                  <a:rPr lang="kk-KZ" b="1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+</m:t>
                                </m:r>
                                <m:r>
                                  <a:rPr lang="kk-KZ" b="1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𝟔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6198" y="3569169"/>
                <a:ext cx="1476237" cy="71019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5936198" y="4400166"/>
                <a:ext cx="177003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𝒙</m:t>
                      </m:r>
                      <m:r>
                        <a:rPr lang="kk-KZ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kk-KZ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𝟔</m:t>
                      </m:r>
                      <m:r>
                        <a:rPr lang="en-US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kk-KZ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𝟐</m:t>
                      </m:r>
                      <m:r>
                        <a:rPr lang="en-US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𝒙</m:t>
                      </m:r>
                      <m:r>
                        <a:rPr lang="en-US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−</m:t>
                      </m:r>
                      <m:r>
                        <a:rPr lang="kk-KZ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𝟗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6198" y="4400166"/>
                <a:ext cx="1770036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5996085" y="4890301"/>
                <a:ext cx="94769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𝒙</m:t>
                      </m:r>
                      <m:r>
                        <a:rPr lang="en-US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kk-KZ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𝟏𝟓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6085" y="4890301"/>
                <a:ext cx="947695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5996085" y="5296707"/>
                <a:ext cx="95250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𝒚</m:t>
                      </m:r>
                      <m:r>
                        <a:rPr lang="en-US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kk-KZ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𝟐𝟏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6085" y="5296707"/>
                <a:ext cx="952505" cy="369332"/>
              </a:xfrm>
              <a:prstGeom prst="rect">
                <a:avLst/>
              </a:prstGeom>
              <a:blipFill>
                <a:blip r:embed="rId10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Прямоугольник 14"/>
          <p:cNvSpPr/>
          <p:nvPr/>
        </p:nvSpPr>
        <p:spPr>
          <a:xfrm>
            <a:off x="1101052" y="5879957"/>
            <a:ext cx="16870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Жауабы: (9; 9)</a:t>
            </a:r>
            <a:endParaRPr lang="kk-KZ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725435" y="5764650"/>
            <a:ext cx="19178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Жауабы: </a:t>
            </a:r>
            <a:r>
              <a:rPr lang="kk-KZ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(15; 21)</a:t>
            </a:r>
            <a:endParaRPr lang="kk-KZ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9438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16" grpId="0"/>
      <p:bldP spid="19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xmlns="" id="{C35EC48D-E2B6-43AC-A175-4C73F1EC9C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25206" y="274867"/>
            <a:ext cx="5537605" cy="1144227"/>
          </a:xfrm>
        </p:spPr>
        <p:txBody>
          <a:bodyPr/>
          <a:lstStyle/>
          <a:p>
            <a:pPr algn="just"/>
            <a:r>
              <a:rPr lang="ru-RU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xmlns="" id="{C91EF927-3FC0-4E4E-A1CE-827EC3D96B0B}"/>
                  </a:ext>
                </a:extLst>
              </p:cNvPr>
              <p:cNvSpPr/>
              <p:nvPr/>
            </p:nvSpPr>
            <p:spPr>
              <a:xfrm>
                <a:off x="655990" y="274867"/>
                <a:ext cx="10281976" cy="12003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kk-KZ" sz="24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Тапсырма</a:t>
                </a:r>
                <a:endParaRPr lang="kk-KZ" sz="24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kk-KZ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Сызбадағы графиктердің </a:t>
                </a:r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𝒌</m:t>
                    </m:r>
                  </m:oMath>
                </a14:m>
                <a:r>
                  <a:rPr lang="ru-RU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және </a:t>
                </a:r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𝒃</m:t>
                    </m:r>
                  </m:oMath>
                </a14:m>
                <a:r>
                  <a:rPr lang="en-US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kk-KZ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коэффициенттері туралы не айтуға болады?</a:t>
                </a:r>
                <a:endParaRPr lang="ru-RU" sz="24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xmlns="" id="{C91EF927-3FC0-4E4E-A1CE-827EC3D96B0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990" y="274867"/>
                <a:ext cx="10281976" cy="1200329"/>
              </a:xfrm>
              <a:prstGeom prst="rect">
                <a:avLst/>
              </a:prstGeom>
              <a:blipFill rotWithShape="0">
                <a:blip r:embed="rId2"/>
                <a:stretch>
                  <a:fillRect l="-949" t="-4061" b="-1066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156" y="1475196"/>
            <a:ext cx="4346090" cy="4324214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39901" y="1294443"/>
            <a:ext cx="4481305" cy="443909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1028156" y="5733538"/>
                <a:ext cx="4220810" cy="9233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kk-KZ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Жауабы:</a:t>
                </a:r>
                <a:endParaRPr lang="kk-KZ" b="1" dirty="0">
                  <a:solidFill>
                    <a:srgbClr val="FF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kk-KZ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а) суреттегі түзулердің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𝒃</m:t>
                    </m:r>
                    <m:r>
                      <a:rPr lang="en-US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kk-KZ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бос мүшелері бірдей болады</a:t>
                </a:r>
                <a:endParaRPr lang="ru-RU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8156" y="5733538"/>
                <a:ext cx="4220810" cy="923330"/>
              </a:xfrm>
              <a:prstGeom prst="rect">
                <a:avLst/>
              </a:prstGeom>
              <a:blipFill rotWithShape="0">
                <a:blip r:embed="rId5"/>
                <a:stretch>
                  <a:fillRect l="-1301" t="-3974" r="-289" b="-927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7594933" y="5733538"/>
                <a:ext cx="4292268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r>
                  <a:rPr lang="kk-KZ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  <a:r>
                  <a:rPr lang="kk-KZ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суреттегі түзулердің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𝒌</m:t>
                    </m:r>
                  </m:oMath>
                </a14:m>
                <a:r>
                  <a:rPr lang="ru-RU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kk-KZ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коэффициенттері </a:t>
                </a:r>
                <a:r>
                  <a:rPr lang="kk-KZ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бірдей болады</a:t>
                </a:r>
                <a:endParaRPr lang="ru-RU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94933" y="5733538"/>
                <a:ext cx="4292268" cy="646331"/>
              </a:xfrm>
              <a:prstGeom prst="rect">
                <a:avLst/>
              </a:prstGeom>
              <a:blipFill rotWithShape="0">
                <a:blip r:embed="rId6"/>
                <a:stretch>
                  <a:fillRect l="-1278" t="-5660" b="-132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4973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Box 71">
            <a:extLst>
              <a:ext uri="{FF2B5EF4-FFF2-40B4-BE49-F238E27FC236}">
                <a16:creationId xmlns:a16="http://schemas.microsoft.com/office/drawing/2014/main" xmlns="" id="{14FCEE11-4AB3-4847-9E51-E42FD092039B}"/>
              </a:ext>
            </a:extLst>
          </p:cNvPr>
          <p:cNvSpPr txBox="1"/>
          <p:nvPr/>
        </p:nvSpPr>
        <p:spPr>
          <a:xfrm>
            <a:off x="1607126" y="2774822"/>
            <a:ext cx="909728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k-KZ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Графигі </a:t>
            </a:r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берілген функцияның графигіне параллель  немесе  қиятын сызықтық функцияның формуласын </a:t>
            </a:r>
            <a:r>
              <a:rPr lang="kk-KZ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таба аламыз</a:t>
            </a:r>
            <a:endParaRPr lang="en-ID" sz="32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2341417" y="1358866"/>
            <a:ext cx="447794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Қорытынды</a:t>
            </a:r>
            <a:r>
              <a:rPr lang="ru-RU" sz="50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endParaRPr lang="en-US" sz="5000" b="1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71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1582</TotalTime>
  <Words>443</Words>
  <Application>Microsoft Office PowerPoint</Application>
  <PresentationFormat>Широкоэкранный</PresentationFormat>
  <Paragraphs>72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</vt:lpstr>
      <vt:lpstr> </vt:lpstr>
      <vt:lpstr> 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144</cp:revision>
  <dcterms:created xsi:type="dcterms:W3CDTF">2022-09-04T21:41:09Z</dcterms:created>
  <dcterms:modified xsi:type="dcterms:W3CDTF">2024-08-13T06:35:58Z</dcterms:modified>
</cp:coreProperties>
</file>