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82" r:id="rId3"/>
    <p:sldId id="292" r:id="rId4"/>
    <p:sldId id="295" r:id="rId5"/>
    <p:sldId id="296" r:id="rId6"/>
    <p:sldId id="302" r:id="rId7"/>
    <p:sldId id="304" r:id="rId8"/>
    <p:sldId id="303" r:id="rId9"/>
    <p:sldId id="306" r:id="rId10"/>
    <p:sldId id="297" r:id="rId11"/>
    <p:sldId id="307" r:id="rId12"/>
    <p:sldId id="301" r:id="rId13"/>
    <p:sldId id="305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20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4.png"/><Relationship Id="rId4" Type="http://schemas.openxmlformats.org/officeDocument/2006/relationships/image" Target="../media/image20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914323" y="1609170"/>
                <a:ext cx="9897201" cy="1141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endParaRPr lang="kk-KZ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kk-KZ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kk-KZ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жүйенің шешімі </a:t>
                </a:r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болмайды.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323" y="1609170"/>
                <a:ext cx="9897201" cy="1141851"/>
              </a:xfrm>
              <a:prstGeom prst="rect">
                <a:avLst/>
              </a:prstGeom>
              <a:blipFill>
                <a:blip r:embed="rId2"/>
                <a:stretch>
                  <a:fillRect b="-1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09236" y="404227"/>
                <a:ext cx="2907206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kk-KZ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kk-KZ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236" y="404227"/>
                <a:ext cx="2907206" cy="1053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549910" y="464943"/>
            <a:ext cx="2250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 үшін: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72358" y="2941097"/>
                <a:ext cx="3980962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58" y="2941097"/>
                <a:ext cx="3980962" cy="1053494"/>
              </a:xfrm>
              <a:prstGeom prst="rect">
                <a:avLst/>
              </a:prstGeom>
              <a:blipFill>
                <a:blip r:embed="rId4"/>
                <a:stretch>
                  <a:fillRect l="-32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772358" y="4387699"/>
            <a:ext cx="82189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Параллель түзулердің ортақ нүктелері болмайды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5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935595" y="1791733"/>
                <a:ext cx="9897201" cy="1141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endParaRPr lang="kk-KZ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kk-KZ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жүйенің </a:t>
                </a:r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шексіз көп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шешімі бар.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595" y="1791733"/>
                <a:ext cx="9897201" cy="1141851"/>
              </a:xfrm>
              <a:prstGeom prst="rect">
                <a:avLst/>
              </a:prstGeom>
              <a:blipFill>
                <a:blip r:embed="rId2"/>
                <a:stretch>
                  <a:fillRect b="-1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09236" y="404227"/>
                <a:ext cx="2907206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kk-KZ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kk-KZ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236" y="404227"/>
                <a:ext cx="2907206" cy="1053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599962" y="647506"/>
            <a:ext cx="2250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 үшін: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35595" y="3420407"/>
                <a:ext cx="3942490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𝟖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595" y="3420407"/>
                <a:ext cx="3942490" cy="1053494"/>
              </a:xfrm>
              <a:prstGeom prst="rect">
                <a:avLst/>
              </a:prstGeom>
              <a:blipFill>
                <a:blip r:embed="rId4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935595" y="5091447"/>
            <a:ext cx="83317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Беттесетін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түзулердің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ортақ нүктелері шексіз көп.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64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67907" y="274867"/>
                <a:ext cx="8883824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Тапсырма.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Теңдеулер жүйесінің</a:t>
                </a:r>
              </a:p>
              <a:p>
                <a:pPr marL="514350" indent="-514350">
                  <a:buAutoNum type="arabicParenR"/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жалғыз шешімі;</a:t>
                </a:r>
              </a:p>
              <a:p>
                <a:pPr marL="514350" indent="-514350">
                  <a:buAutoNum type="arabicParenR"/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шексіз көп шешімі;</a:t>
                </a:r>
              </a:p>
              <a:p>
                <a:pPr marL="514350" indent="-514350">
                  <a:buAutoNum type="arabicParenR"/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шешімі жоқ болатындай етіп 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𝟔</m:t>
                    </m:r>
                  </m:oMath>
                </a14:m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теңдеуіне екінші теңдеу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таңдаңдар.</a:t>
                </a:r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07" y="274867"/>
                <a:ext cx="8883824" cy="2246769"/>
              </a:xfrm>
              <a:prstGeom prst="rect">
                <a:avLst/>
              </a:prstGeom>
              <a:blipFill>
                <a:blip r:embed="rId2"/>
                <a:stretch>
                  <a:fillRect l="-1373" t="-2710" b="-6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567907" y="2521636"/>
            <a:ext cx="4290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Екінші теңдеуге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kk-KZ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67907" y="3946576"/>
                <a:ext cx="11008335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 шексіз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көп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шешімі болу үшін 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𝟏𝟐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kk-KZ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(себебі, </m:t>
                    </m:r>
                    <m:f>
                      <m:fPr>
                        <m:ctrlP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a:rPr lang="kk-KZ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  <m:r>
                      <a:rPr lang="kk-KZ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  <m:r>
                      <m:rPr>
                        <m:nor/>
                      </m:rPr>
                      <a:rPr lang="kk-KZ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);</m:t>
                    </m:r>
                  </m:oMath>
                </a14:m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07" y="3946576"/>
                <a:ext cx="11008335" cy="714683"/>
              </a:xfrm>
              <a:prstGeom prst="rect">
                <a:avLst/>
              </a:prstGeom>
              <a:blipFill>
                <a:blip r:embed="rId3"/>
                <a:stretch>
                  <a:fillRect l="-1107" b="-8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67907" y="4887907"/>
                <a:ext cx="952716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 шешімі жоқ болу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үшін 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𝟓</m:t>
                    </m:r>
                    <m:r>
                      <m:rPr>
                        <m:nor/>
                      </m:rPr>
                      <a:rPr lang="kk-KZ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kk-KZ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(себебі, </m:t>
                    </m:r>
                    <m:f>
                      <m:fPr>
                        <m:ctrlP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kk-KZ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kk-KZ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f>
                      <m:fPr>
                        <m:ctrlP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kk-KZ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);</m:t>
                    </m:r>
                  </m:oMath>
                </a14:m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07" y="4887907"/>
                <a:ext cx="9527160" cy="714683"/>
              </a:xfrm>
              <a:prstGeom prst="rect">
                <a:avLst/>
              </a:prstGeom>
              <a:blipFill>
                <a:blip r:embed="rId4"/>
                <a:stretch>
                  <a:fillRect l="-1280" b="-9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67907" y="3014575"/>
                <a:ext cx="9480929" cy="713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жалғыз шешімі болу үшін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𝟕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𝟔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(себебі,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kk-KZ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f>
                      <m:fPr>
                        <m:ctrlP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); </a:t>
                </a:r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07" y="3014575"/>
                <a:ext cx="9480929" cy="713016"/>
              </a:xfrm>
              <a:prstGeom prst="rect">
                <a:avLst/>
              </a:prstGeom>
              <a:blipFill>
                <a:blip r:embed="rId5"/>
                <a:stretch>
                  <a:fillRect l="-1286" r="-386"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1128065" y="5731194"/>
            <a:ext cx="4513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теңдеулерін алуға болады.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41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67907" y="274867"/>
                <a:ext cx="8883824" cy="14843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Тапсырма.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𝟎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𝟏𝟓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kk-KZ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теңдеулер жүйесін шешіңдер.</a:t>
                </a:r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07" y="274867"/>
                <a:ext cx="8883824" cy="1484381"/>
              </a:xfrm>
              <a:prstGeom prst="rect">
                <a:avLst/>
              </a:prstGeom>
              <a:blipFill>
                <a:blip r:embed="rId2"/>
                <a:stretch>
                  <a:fillRect l="-1373" b="-9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83044" y="1764241"/>
                <a:ext cx="1067074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Шешуі: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Бірінші теңдеудің шешімі кез келген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;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бола алады.  </a:t>
                </a:r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endParaRPr lang="kk-KZ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044" y="1764241"/>
                <a:ext cx="10670742" cy="523220"/>
              </a:xfrm>
              <a:prstGeom prst="rect">
                <a:avLst/>
              </a:prstGeom>
              <a:blipFill>
                <a:blip r:embed="rId3"/>
                <a:stretch>
                  <a:fillRect l="-1142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3044" y="3113069"/>
                <a:ext cx="66207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𝟏𝟓</m:t>
                      </m:r>
                      <m:r>
                        <m:rPr>
                          <m:nor/>
                        </m:rPr>
                        <a:rPr lang="kk-KZ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kk-KZ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теңдеу</m:t>
                      </m:r>
                      <m:r>
                        <m:rPr>
                          <m:nor/>
                        </m:rPr>
                        <a:rPr lang="kk-KZ" sz="2800" b="1" i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інің графигі  − түзу</m:t>
                      </m:r>
                    </m:oMath>
                  </m:oMathPara>
                </a14:m>
                <a:endParaRPr lang="kk-KZ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044" y="3113069"/>
                <a:ext cx="662072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567907" y="3840691"/>
            <a:ext cx="9107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 түзу мен жазықтықтың шексіз ортақ нүктелері бар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3044" y="2384672"/>
            <a:ext cx="10995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Ендеше, бірінші теңдеу графигі барлық жазықтықты бейнелейді.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28065" y="5731194"/>
            <a:ext cx="5408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Жауабы: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шексіз көп шешімі бар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1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554373" y="2405545"/>
            <a:ext cx="90972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айнымалысы бар сызықтық теңдеулер жүйесін графиктік тәсілмен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шешудің ережелерімен таныстық</a:t>
            </a:r>
            <a:endParaRPr lang="kk-KZ" altLang="ru-RU" sz="3600" dirty="0">
              <a:latin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097555" y="127094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</a:t>
            </a:r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айнымалысы бар сызықтық теңдеулер жүйесін графиктік тәсілмен </a:t>
            </a:r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</a:t>
            </a:r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2334655"/>
            <a:ext cx="1035423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7.4.2.4  </a:t>
            </a:r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 айнымалысы бар сызықтық теңдеулер жүйесін графиктік тәсілмен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980379" y="464943"/>
                <a:ext cx="9897201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ru-RU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Анықтама</a:t>
                </a:r>
                <a:endParaRPr lang="ru-RU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𝒂𝒙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𝒃𝒚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en-US" sz="2400" b="1" i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түріндегі теңдеуді </a:t>
                </a:r>
                <a:r>
                  <a:rPr lang="kk-KZ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екі айнымалысы бар сызықтық теңдеу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деп атайды.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Мұнда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және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айнымалылар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ал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en-US" sz="2400" b="1" i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i="1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– 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берілген тұрақты сандар.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𝒂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айнымалылардың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коэффициенттері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ал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𝒄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бос </a:t>
                </a:r>
                <a:r>
                  <a:rPr lang="ru-RU" sz="2400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мүше</a:t>
                </a:r>
                <a:r>
                  <a:rPr lang="ru-RU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аталады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24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379" y="464943"/>
                <a:ext cx="9897201" cy="1938992"/>
              </a:xfrm>
              <a:prstGeom prst="rect">
                <a:avLst/>
              </a:prstGeom>
              <a:blipFill>
                <a:blip r:embed="rId2"/>
                <a:stretch>
                  <a:fillRect l="-986" t="-2516" r="-924" b="-6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29496" y="2975435"/>
                <a:ext cx="984808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𝒂𝒙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𝒃𝒚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en-US" sz="2400" b="1" i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теңдеуінің </a:t>
                </a:r>
                <a:r>
                  <a:rPr lang="kk-KZ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графигі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деп оның шешімі болатын  жазықтықтағы барлық (х, у) нүктелері жиынын айтады.</a:t>
                </a:r>
                <a:endParaRPr lang="ru-RU" sz="2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496" y="2975435"/>
                <a:ext cx="9848084" cy="830997"/>
              </a:xfrm>
              <a:prstGeom prst="rect">
                <a:avLst/>
              </a:prstGeom>
              <a:blipFill>
                <a:blip r:embed="rId3"/>
                <a:stretch>
                  <a:fillRect l="-991" t="-5882" b="-15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29496" y="4213029"/>
                <a:ext cx="8311662" cy="9542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болса, онда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𝒂𝒙</m:t>
                    </m:r>
                    <m:r>
                      <a:rPr lang="en-US" sz="2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𝒃𝒚</m:t>
                    </m:r>
                    <m:r>
                      <a:rPr lang="en-US" sz="2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теңдеуінің графигі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түзу болады, оның бұрыштық коэффициенті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-ға тең. </a:t>
                </a:r>
                <a:endParaRPr 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496" y="4213029"/>
                <a:ext cx="8311662" cy="954236"/>
              </a:xfrm>
              <a:prstGeom prst="rect">
                <a:avLst/>
              </a:prstGeom>
              <a:blipFill>
                <a:blip r:embed="rId4"/>
                <a:stretch>
                  <a:fillRect l="-1174" t="-5096" r="-1834"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95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274577" y="2595778"/>
                <a:ext cx="743539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болса,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сызықтық теңдеу графигі Оу осіне параллель болады. </a:t>
                </a:r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77" y="2595778"/>
                <a:ext cx="7435398" cy="954107"/>
              </a:xfrm>
              <a:prstGeom prst="rect">
                <a:avLst/>
              </a:prstGeom>
              <a:blipFill>
                <a:blip r:embed="rId2"/>
                <a:stretch>
                  <a:fillRect l="-1639" t="-7051" r="-1721" b="-17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44038" y="494927"/>
                <a:ext cx="7296477" cy="15286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болса, онда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𝒂𝒙</m:t>
                    </m:r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𝒄</m:t>
                    </m:r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теңдеуі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-ға тең. </a:t>
                </a:r>
                <a:endParaRPr lang="en-US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Мысалы,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38" y="494927"/>
                <a:ext cx="7296477" cy="1528688"/>
              </a:xfrm>
              <a:prstGeom prst="rect">
                <a:avLst/>
              </a:prstGeom>
              <a:blipFill>
                <a:blip r:embed="rId3"/>
                <a:stretch>
                  <a:fillRect l="-1671" t="-3984" b="-10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222702" y="4483784"/>
            <a:ext cx="1181605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Мұндай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сызықтық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теңдеулер сызықтық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 анықтамайды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өйткені бұл жерде функцияның  бірмәнділік қағидасы орындалмайды, 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яғни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–тің жалғыз мәніне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–тің шексіз көп мәні сәйкес келеді. </a:t>
            </a:r>
            <a:endParaRPr lang="ru-RU" sz="28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795" y="800418"/>
            <a:ext cx="2647950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44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444287" y="1523124"/>
                <a:ext cx="273852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87" y="1523124"/>
                <a:ext cx="2738529" cy="523220"/>
              </a:xfrm>
              <a:prstGeom prst="rect">
                <a:avLst/>
              </a:prstGeom>
              <a:blipFill>
                <a:blip r:embed="rId2"/>
                <a:stretch>
                  <a:fillRect l="-4677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44039" y="494927"/>
            <a:ext cx="86241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</a:p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Суреттегі түзулердің теңдеулерін сәйкестендіріңдер: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816" y="1463503"/>
            <a:ext cx="4032832" cy="35905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33404" y="2449619"/>
                <a:ext cx="24032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4" y="2449619"/>
                <a:ext cx="2403222" cy="523220"/>
              </a:xfrm>
              <a:prstGeom prst="rect">
                <a:avLst/>
              </a:prstGeom>
              <a:blipFill>
                <a:blip r:embed="rId4"/>
                <a:stretch>
                  <a:fillRect l="-5330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44287" y="3350194"/>
                <a:ext cx="2618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87" y="3350194"/>
                <a:ext cx="2618024" cy="523220"/>
              </a:xfrm>
              <a:prstGeom prst="rect">
                <a:avLst/>
              </a:prstGeom>
              <a:blipFill>
                <a:blip r:embed="rId5"/>
                <a:stretch>
                  <a:fillRect l="-4895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44287" y="4250769"/>
                <a:ext cx="24032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87" y="4250769"/>
                <a:ext cx="2403222" cy="523220"/>
              </a:xfrm>
              <a:prstGeom prst="rect">
                <a:avLst/>
              </a:prstGeom>
              <a:blipFill>
                <a:blip r:embed="rId6"/>
                <a:stretch>
                  <a:fillRect l="-5330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4148092" y="1489266"/>
                <a:ext cx="7521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i="1" dirty="0" smtClean="0">
                    <a:solidFill>
                      <a:schemeClr val="accent4">
                        <a:lumMod val="75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i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d</a:t>
                </a:r>
                <a:endParaRPr lang="ru-RU" sz="2800" b="1" i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092" y="1489266"/>
                <a:ext cx="752129" cy="523220"/>
              </a:xfrm>
              <a:prstGeom prst="rect">
                <a:avLst/>
              </a:prstGeom>
              <a:blipFill>
                <a:blip r:embed="rId7"/>
                <a:stretch>
                  <a:fillRect l="-16129" t="-12791" r="-15323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157710" y="3352119"/>
                <a:ext cx="7425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kk-KZ" sz="2800" b="1" i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i="1" dirty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b</a:t>
                </a:r>
                <a:endParaRPr lang="ru-RU" sz="2800" b="1" i="1" dirty="0">
                  <a:solidFill>
                    <a:srgbClr val="7030A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710" y="3352119"/>
                <a:ext cx="742511" cy="523220"/>
              </a:xfrm>
              <a:prstGeom prst="rect">
                <a:avLst/>
              </a:prstGeom>
              <a:blipFill>
                <a:blip r:embed="rId8"/>
                <a:stretch>
                  <a:fillRect l="-16393" t="-12791" r="-15574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181106" y="2449619"/>
                <a:ext cx="72167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solidFill>
                      <a:srgbClr val="A02088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kk-KZ" sz="2800" b="1" i="1" dirty="0">
                    <a:solidFill>
                      <a:srgbClr val="A02088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A02088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i="1" dirty="0">
                    <a:solidFill>
                      <a:srgbClr val="A02088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c</a:t>
                </a:r>
                <a:endParaRPr lang="ru-RU" sz="2800" b="1" i="1" dirty="0">
                  <a:solidFill>
                    <a:srgbClr val="A02088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106" y="2449619"/>
                <a:ext cx="721672" cy="523220"/>
              </a:xfrm>
              <a:prstGeom prst="rect">
                <a:avLst/>
              </a:prstGeom>
              <a:blipFill>
                <a:blip r:embed="rId9"/>
                <a:stretch>
                  <a:fillRect l="-17797" t="-12791" r="-16102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113151" y="4243110"/>
                <a:ext cx="7425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kk-KZ" sz="2800" b="1" i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i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a</a:t>
                </a:r>
                <a:endParaRPr lang="ru-RU" sz="2800" b="1" i="1" dirty="0">
                  <a:solidFill>
                    <a:srgbClr val="00B05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3151" y="4243110"/>
                <a:ext cx="742511" cy="523220"/>
              </a:xfrm>
              <a:prstGeom prst="rect">
                <a:avLst/>
              </a:prstGeom>
              <a:blipFill>
                <a:blip r:embed="rId10"/>
                <a:stretch>
                  <a:fillRect l="-17213" t="-11628" r="-14754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369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6" grpId="0"/>
      <p:bldP spid="12" grpId="0"/>
      <p:bldP spid="14" grpId="0"/>
      <p:bldP spid="13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426702" y="2243546"/>
            <a:ext cx="111184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1)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Бір координаталық жазықтықта жүйедегі теңдеулердің графиктерін саламыз; 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4038" y="494927"/>
            <a:ext cx="106622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Екі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айнымалысы бар сызықтық теңдеулер жүйесін графиктік тәсілмен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шешу үшін: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1519" y="3651542"/>
            <a:ext cx="109688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2)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Салынған графиктерінің қиылысу нүктелерінің координаталарын табамыз;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1519" y="5168482"/>
            <a:ext cx="109187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3)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Алынған сандар жұбы жүйенің шешімі болып табылады;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31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2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344038" y="2112098"/>
            <a:ext cx="111184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1)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Егер түзулер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қиылысса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онда жүйенің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жалғыз шешімі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болады;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4038" y="494927"/>
            <a:ext cx="106622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Сызықтық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теңдеулер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жүйесіне кіретін теңдеулер графиктері түзулер болса, онда жүйенің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шешімдерінің саны 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жазықтықтағы екі түзудің өзара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орналасуына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байланысты.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1467" y="3229488"/>
            <a:ext cx="1096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2)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Егер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түзулер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беттессе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онда жүйенің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шексіз көп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шешімі болады;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1519" y="4183595"/>
            <a:ext cx="109187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3)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Егер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түзулер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параллель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болса,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онда жүйенің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шешімі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жоқ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40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2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C91EF927-3FC0-4E4E-A1CE-827EC3D96B0B}"/>
                  </a:ext>
                </a:extLst>
              </p:cNvPr>
              <p:cNvSpPr/>
              <p:nvPr/>
            </p:nvSpPr>
            <p:spPr>
              <a:xfrm>
                <a:off x="726553" y="1647797"/>
                <a:ext cx="9897201" cy="24345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endParaRPr lang="kk-KZ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kk-KZ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жүйенің </a:t>
                </a:r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жалғыз шешімі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бар және ол шешім сәйкес түзулердің қиылысу нүктелерінің координаталары ретінде анықталады. </a:t>
                </a:r>
                <a:r>
                  <a:rPr lang="en-US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endParaRPr lang="kk-KZ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algn="just"/>
                <a:endParaRPr lang="en-US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C91EF927-3FC0-4E4E-A1CE-827EC3D96B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53" y="1647797"/>
                <a:ext cx="9897201" cy="2434513"/>
              </a:xfrm>
              <a:prstGeom prst="rect">
                <a:avLst/>
              </a:prstGeom>
              <a:blipFill>
                <a:blip r:embed="rId2"/>
                <a:stretch>
                  <a:fillRect l="-1232" r="-12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09236" y="404227"/>
                <a:ext cx="2907206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kk-KZ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𝒂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kk-KZ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2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9236" y="404227"/>
                <a:ext cx="2907206" cy="1053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4549910" y="464943"/>
            <a:ext cx="2250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 үшін: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062819" y="4194491"/>
                <a:ext cx="3980962" cy="1053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𝟗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  <m:r>
                                <a:rPr lang="en-US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kk-KZ" sz="28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𝟕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819" y="4194491"/>
                <a:ext cx="3980962" cy="1053494"/>
              </a:xfrm>
              <a:prstGeom prst="rect">
                <a:avLst/>
              </a:prstGeom>
              <a:blipFill>
                <a:blip r:embed="rId4"/>
                <a:stretch>
                  <a:fillRect l="-3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417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1014</TotalTime>
  <Words>454</Words>
  <Application>Microsoft Office PowerPoint</Application>
  <PresentationFormat>Широкоэкранный</PresentationFormat>
  <Paragraphs>93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125</cp:revision>
  <dcterms:created xsi:type="dcterms:W3CDTF">2022-09-04T21:41:09Z</dcterms:created>
  <dcterms:modified xsi:type="dcterms:W3CDTF">2024-08-13T06:36:42Z</dcterms:modified>
</cp:coreProperties>
</file>