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8" r:id="rId2"/>
    <p:sldId id="282" r:id="rId3"/>
    <p:sldId id="292" r:id="rId4"/>
    <p:sldId id="312" r:id="rId5"/>
    <p:sldId id="296" r:id="rId6"/>
    <p:sldId id="313" r:id="rId7"/>
    <p:sldId id="314" r:id="rId8"/>
    <p:sldId id="317" r:id="rId9"/>
    <p:sldId id="316" r:id="rId10"/>
    <p:sldId id="315" r:id="rId11"/>
    <p:sldId id="28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447" autoAdjust="0"/>
  </p:normalViewPr>
  <p:slideViewPr>
    <p:cSldViewPr snapToGrid="0">
      <p:cViewPr varScale="1">
        <p:scale>
          <a:sx n="88" d="100"/>
          <a:sy n="88" d="100"/>
        </p:scale>
        <p:origin x="98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25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02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27416" y="4103731"/>
            <a:ext cx="36462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тоқсан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113950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Тепе-теңдікті дәлелдеңіз: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1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>
                  <a:lnSpc>
                    <a:spcPct val="200000"/>
                  </a:lnSpc>
                </a:pP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𝟗𝟏</m:t>
                    </m:r>
                    <m:sSup>
                      <m:sSupPr>
                        <m:ctrlPr>
                          <a:rPr lang="ru-RU" sz="2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2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2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e>
                    </m:d>
                    <m:d>
                      <m:dPr>
                        <m:ctrlPr>
                          <a:rPr lang="en-US" sz="2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2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US" sz="2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  <m: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2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e>
                    </m:d>
                    <m:r>
                      <a:rPr lang="en-US" sz="2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2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d>
                      <m:dPr>
                        <m:ctrlPr>
                          <a:rPr lang="en-US" sz="2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  <m: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  <m:r>
                          <a:rPr lang="en-US" sz="2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  <m:sSup>
                          <m:sSupPr>
                            <m:ctrlPr>
                              <a:rPr lang="ru-RU" sz="2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d>
                    <m:r>
                      <a:rPr lang="en-US" sz="2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𝟑𝟕</m:t>
                    </m:r>
                  </m:oMath>
                </a14:m>
                <a:endParaRPr lang="en-US" sz="2400" b="1" i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𝟗𝟏</m:t>
                      </m:r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28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𝟐𝟕</m:t>
                              </m:r>
                              <m: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8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𝟔𝟒</m:t>
                          </m:r>
                        </m:e>
                      </m:d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𝟐𝟕</m:t>
                          </m:r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𝟔𝟒</m:t>
                          </m:r>
                          <m:sSup>
                            <m:sSupPr>
                              <m:ctrlPr>
                                <a:rPr lang="ru-RU" sz="28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e>
                      </m:d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𝟑𝟕</m:t>
                      </m:r>
                    </m:oMath>
                  </m:oMathPara>
                </a14:m>
                <a:endParaRPr lang="en-US" sz="2800" b="1" i="1" dirty="0" smtClean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𝟗𝟏</m:t>
                      </m:r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𝟐𝟕</m:t>
                          </m:r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𝟔𝟒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𝟔𝟒</m:t>
                      </m:r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𝟑𝟕</m:t>
                      </m:r>
                    </m:oMath>
                  </m:oMathPara>
                </a14:m>
                <a:endParaRPr lang="en-US" sz="2800" b="1" i="1" dirty="0" smtClean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𝟔𝟒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𝟑𝟕</m:t>
                      </m:r>
                    </m:oMath>
                  </m:oMathPara>
                </a14:m>
                <a:endParaRPr lang="en-US" sz="2800" b="1" i="1" dirty="0" smtClean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𝟑𝟕</m:t>
                      </m:r>
                    </m:oMath>
                  </m:oMathPara>
                </a14:m>
                <a:endParaRPr lang="en-US" sz="2800" b="1" i="1" dirty="0" smtClean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200000"/>
                  </a:lnSpc>
                </a:pPr>
                <a:r>
                  <a:rPr lang="kk-KZ" sz="2800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Тепе-теңдік дәлелденді.</a:t>
                </a:r>
                <a:endParaRPr lang="en-US" sz="2800" b="1" i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200000"/>
                  </a:lnSpc>
                </a:pPr>
                <a:endParaRPr lang="en-US" sz="2800" b="1" i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200000"/>
                  </a:lnSpc>
                </a:pPr>
                <a:endParaRPr lang="en-US" sz="2800" b="1" i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200000"/>
                  </a:lnSpc>
                </a:pPr>
                <a:endParaRPr lang="en-US" sz="2800" b="1" i="1" dirty="0" smtClean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200000"/>
                  </a:lnSpc>
                </a:pPr>
                <a:endParaRPr lang="en-US" sz="2800" b="1" i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200000"/>
                  </a:lnSpc>
                </a:pPr>
                <a:r>
                  <a:rPr lang="kk-KZ" sz="2800" i="1" dirty="0" smtClean="0">
                    <a:solidFill>
                      <a:schemeClr val="tx2"/>
                    </a:solidFill>
                  </a:rPr>
                  <a:t>Тепе-теңдік дәлелденді.</a:t>
                </a:r>
                <a:endParaRPr lang="en-US" sz="2800" b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0" algn="just">
                  <a:lnSpc>
                    <a:spcPct val="150000"/>
                  </a:lnSpc>
                </a:pP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11395043"/>
              </a:xfrm>
              <a:prstGeom prst="rect">
                <a:avLst/>
              </a:prstGeom>
              <a:blipFill>
                <a:blip r:embed="rId2"/>
                <a:stretch>
                  <a:fillRect l="-1906" t="-9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88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1553860" y="2632779"/>
            <a:ext cx="9097289" cy="248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36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 </a:t>
            </a:r>
            <a:r>
              <a:rPr lang="kk-KZ" sz="36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көбейту формулаларының көмегімен өрнектерді </a:t>
            </a:r>
            <a:r>
              <a:rPr lang="kk-KZ" sz="36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түрлендіруді меңгердіңіз</a:t>
            </a:r>
            <a:endParaRPr lang="kk-KZ" sz="3600" b="1" i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341417" y="1358866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64640" y="670561"/>
            <a:ext cx="9204960" cy="4928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5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 көбейту формулаларының көмегімен өрнектерді түрлендіру</a:t>
            </a:r>
            <a:endParaRPr lang="kk-KZ" sz="54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1136073" y="1467544"/>
            <a:ext cx="58050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1861851" y="2555640"/>
            <a:ext cx="9782978" cy="2751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4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 көбейту формулаларының көмегімен өрнектерді түрлендіруді </a:t>
            </a:r>
            <a:r>
              <a:rPr lang="kk-KZ" sz="40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меңгересіз</a:t>
            </a:r>
            <a:endParaRPr lang="kk-KZ" sz="4000" b="1" i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52218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14350" indent="-514350" algn="just"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40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40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өрнегін</a:t>
                </a:r>
                <a:r>
                  <a:rPr lang="en-US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көбейткіштерге жіктеңіз: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i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dirty="0" smtClean="0">
                  <a:solidFill>
                    <a:schemeClr val="tx2"/>
                  </a:solidFill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i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d>
                        <m:dPr>
                          <m:ctrlP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i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r">
                  <a:lnSpc>
                    <a:spcPct val="150000"/>
                  </a:lnSpc>
                </a:pPr>
                <a:r>
                  <a:rPr lang="en-US" sz="3600" b="1" dirty="0" smtClean="0">
                    <a:solidFill>
                      <a:schemeClr val="tx2"/>
                    </a:solidFill>
                    <a:ea typeface="Cambria Math" panose="02040503050406030204" pitchFamily="18" charset="0"/>
                  </a:rPr>
                  <a:t>                  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36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6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</m:d>
                    <m:d>
                      <m:dPr>
                        <m:ctrlP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36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6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36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kk-KZ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kk-KZ" sz="4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ru-RU" sz="40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5221814"/>
              </a:xfrm>
              <a:prstGeom prst="rect">
                <a:avLst/>
              </a:prstGeom>
              <a:blipFill>
                <a:blip r:embed="rId2"/>
                <a:stretch>
                  <a:fillRect t="-1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288974" y="443471"/>
            <a:ext cx="98050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ТАПСЫРМАЛАР: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29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5632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Көбейткіштерге жіктеңіз: </a:t>
                </a:r>
                <a:endParaRPr lang="en-US" sz="40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pt-BR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kk-KZ" sz="40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ru-RU" sz="4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40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</m:t>
                        </m:r>
                        <m:r>
                          <a:rPr lang="en-US" sz="40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+3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b</m:t>
                        </m:r>
                        <m:r>
                          <a:rPr lang="en-US" sz="40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000" b="0" i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−(</m:t>
                    </m:r>
                    <m:r>
                      <a:rPr lang="en-US" sz="40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ru-RU" sz="4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4000" b="0" i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</m:t>
                        </m:r>
                        <m:r>
                          <a:rPr lang="en-US" sz="40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  <m:r>
                          <m:rPr>
                            <m:sty m:val="p"/>
                          </m:rPr>
                          <a:rPr lang="en-US" sz="4000" b="0" i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b</m:t>
                        </m:r>
                        <m:r>
                          <a:rPr lang="en-US" sz="4000" b="0" i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0" i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0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4000" i="0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(2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+ 3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– 3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+ 2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)(2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+ 3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+ 3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– 2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 = </m:t>
                      </m:r>
                    </m:oMath>
                  </m:oMathPara>
                </a14:m>
                <a:endParaRPr lang="pt-BR" sz="4000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(–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+ 5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)(5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 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US" sz="4000" i="0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i="0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(5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–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)(5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 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pt-BR" sz="4000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US" sz="4000" i="0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4000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:endParaRPr lang="en-US" sz="4000" b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:r>
                  <a:rPr lang="en-US" sz="4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kk-KZ" sz="4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en-US" sz="4000" b="1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5632311"/>
              </a:xfrm>
              <a:prstGeom prst="rect">
                <a:avLst/>
              </a:prstGeom>
              <a:blipFill>
                <a:blip r:embed="rId2"/>
                <a:stretch>
                  <a:fillRect l="-1906" t="-19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446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57692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Көбейткіштерге жіктеңіз: </a:t>
                </a:r>
                <a:endParaRPr lang="en-US" sz="40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200000"/>
                  </a:lnSpc>
                </a:pP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ru-RU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𝒃𝒚</m:t>
                        </m:r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36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ru-RU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𝒚</m:t>
                        </m:r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𝒃𝒙</m:t>
                        </m:r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3600" b="1" i="1" dirty="0" smtClean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𝒂𝒙𝒃𝒚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𝒂𝒙𝒃𝒚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i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).</m:t>
                      </m:r>
                    </m:oMath>
                  </m:oMathPara>
                </a14:m>
                <a:endParaRPr lang="en-US" sz="4400" b="1" i="1" dirty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3600" b="1" i="1" dirty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3600" b="1" i="1" dirty="0" smtClean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5769272"/>
              </a:xfrm>
              <a:prstGeom prst="rect">
                <a:avLst/>
              </a:prstGeom>
              <a:blipFill>
                <a:blip r:embed="rId2"/>
                <a:stretch>
                  <a:fillRect l="-1906" t="-19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040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58758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Көбейткіштерге жіктеңіз: </a:t>
                </a:r>
                <a:endParaRPr lang="en-US" sz="40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en-US" sz="3200" b="1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0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−12=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000" b="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9−</m:t>
                      </m:r>
                      <m:r>
                        <a:rPr lang="en-US" sz="40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−3==</m:t>
                      </m:r>
                      <m:d>
                        <m:dPr>
                          <m:ctrlP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0" i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−3−1</m:t>
                          </m:r>
                        </m:e>
                      </m:d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0" i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4000" b="0" i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3600" i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endParaRPr lang="en-US" sz="3600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5875839"/>
              </a:xfrm>
              <a:prstGeom prst="rect">
                <a:avLst/>
              </a:prstGeom>
              <a:blipFill>
                <a:blip r:embed="rId2"/>
                <a:stretch>
                  <a:fillRect l="-1906" t="-18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475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74814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 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Көбейткіштерге жіктеңіз: 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en-US" sz="3200" b="1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>
                  <a:solidFill>
                    <a:schemeClr val="tx2"/>
                  </a:solidFill>
                  <a:ea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d>
                        <m:dPr>
                          <m:ctrlP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4000" b="1" dirty="0" smtClean="0">
                    <a:solidFill>
                      <a:schemeClr val="tx2"/>
                    </a:solidFill>
                    <a:ea typeface="Cambria Math" panose="02040503050406030204" pitchFamily="18" charset="0"/>
                  </a:rPr>
                  <a:t>         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40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</m:d>
                    <m:d>
                      <m:dPr>
                        <m:ctrlP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40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40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en-US" sz="2800" b="1" i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2800" b="1" dirty="0" smtClean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2800" b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2800" b="1" i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7481472"/>
              </a:xfrm>
              <a:prstGeom prst="rect">
                <a:avLst/>
              </a:prstGeom>
              <a:blipFill>
                <a:blip r:embed="rId2"/>
                <a:stretch>
                  <a:fillRect l="-1906" t="-14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274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48376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Көбейткіштерге жіктеңіз: 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dirty="0">
                  <a:solidFill>
                    <a:schemeClr val="tx2"/>
                  </a:solidFill>
                  <a:ea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3600" b="1" dirty="0">
                    <a:solidFill>
                      <a:schemeClr val="tx2"/>
                    </a:solidFill>
                    <a:ea typeface="Cambria Math" panose="02040503050406030204" pitchFamily="18" charset="0"/>
                  </a:rPr>
                  <a:t>         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36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6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</m:d>
                    <m:d>
                      <m:dPr>
                        <m:ctrlP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36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6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36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en-US" sz="2400" b="1" i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36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4837671"/>
              </a:xfrm>
              <a:prstGeom prst="rect">
                <a:avLst/>
              </a:prstGeom>
              <a:blipFill>
                <a:blip r:embed="rId2"/>
                <a:stretch>
                  <a:fillRect l="-1906" t="-22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665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1623</TotalTime>
  <Words>72</Words>
  <Application>Microsoft Office PowerPoint</Application>
  <PresentationFormat>Широкоэкранный</PresentationFormat>
  <Paragraphs>69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PT Sans Caption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203</cp:revision>
  <dcterms:created xsi:type="dcterms:W3CDTF">2022-09-04T21:41:09Z</dcterms:created>
  <dcterms:modified xsi:type="dcterms:W3CDTF">2024-09-18T03:10:54Z</dcterms:modified>
</cp:coreProperties>
</file>