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8" r:id="rId2"/>
    <p:sldId id="319" r:id="rId3"/>
    <p:sldId id="292" r:id="rId4"/>
    <p:sldId id="312" r:id="rId5"/>
    <p:sldId id="296" r:id="rId6"/>
    <p:sldId id="313" r:id="rId7"/>
    <p:sldId id="314" r:id="rId8"/>
    <p:sldId id="317" r:id="rId9"/>
    <p:sldId id="316" r:id="rId10"/>
    <p:sldId id="315" r:id="rId11"/>
    <p:sldId id="31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447" autoAdjust="0"/>
  </p:normalViewPr>
  <p:slideViewPr>
    <p:cSldViewPr snapToGrid="0">
      <p:cViewPr varScale="1">
        <p:scale>
          <a:sx n="88" d="100"/>
          <a:sy n="88" d="100"/>
        </p:scale>
        <p:origin x="98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259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02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27416" y="4103731"/>
            <a:ext cx="36462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тоқсан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380176"/>
                <a:ext cx="11189970" cy="67020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Теңсіздіктің шешімі болатын ең үлкен бүтін санды табыңыз: 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kk-KZ" sz="1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ctr"/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</m:e>
                      <m:sup>
                        <m:r>
                          <a:rPr lang="en-US" sz="2400" b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−(</m:t>
                    </m:r>
                    <m:r>
                      <a:rPr lang="en-US" sz="2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𝟏𝟏</m:t>
                    </m:r>
                    <m:r>
                      <a:rPr lang="en-US" sz="2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RU" sz="2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  <m:r>
                          <a:rPr lang="en-US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ru-RU" sz="2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≺</m:t>
                    </m:r>
                    <m:r>
                      <a:rPr lang="en-US" sz="2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  <m:r>
                      <a:rPr lang="en-US" sz="2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𝟏𝟗</m:t>
                    </m:r>
                  </m:oMath>
                </a14:m>
                <a:endParaRPr lang="ru-RU" sz="24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  <m:sup>
                          <m:r>
                            <a:rPr lang="en-US" sz="24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𝟏𝟐𝟏</m:t>
                          </m:r>
                          <m:r>
                            <a:rPr lang="en-US" sz="2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sz="2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4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𝒌</m:t>
                              </m:r>
                            </m:e>
                            <m:sup>
                              <m:r>
                                <a:rPr lang="en-US" sz="2400" b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ru-RU" sz="24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≺</m:t>
                      </m:r>
                      <m:r>
                        <a:rPr lang="en-US" sz="24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  <m:r>
                        <a:rPr lang="en-US" sz="24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𝟏𝟗</m:t>
                      </m:r>
                    </m:oMath>
                  </m:oMathPara>
                </a14:m>
                <a:endParaRPr lang="ru-RU" sz="24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  <m:sup>
                          <m:r>
                            <a:rPr lang="en-US" sz="24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𝟏𝟐𝟏</m:t>
                      </m:r>
                      <m:r>
                        <a:rPr lang="en-US" sz="2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𝟐𝟐</m:t>
                      </m:r>
                      <m:r>
                        <a:rPr lang="en-US" sz="24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  <m:r>
                        <a:rPr lang="en-US" sz="2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4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  <m:sup>
                          <m:r>
                            <a:rPr lang="en-US" sz="24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ru-RU" sz="24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≺</m:t>
                      </m:r>
                      <m:r>
                        <a:rPr lang="en-US" sz="24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  <m:r>
                        <a:rPr lang="en-US" sz="24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𝟏𝟗</m:t>
                      </m:r>
                    </m:oMath>
                  </m:oMathPara>
                </a14:m>
                <a:endParaRPr lang="en-US" sz="2400" b="1" i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24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22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  <m:r>
                      <a:rPr lang="en-US" sz="2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𝟏𝟐𝟏</m:t>
                    </m:r>
                    <m:r>
                      <a:rPr lang="ru-RU" sz="2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≺</m:t>
                    </m:r>
                    <m:r>
                      <a:rPr lang="en-US" sz="2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  <m:r>
                      <a:rPr lang="en-US" sz="2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𝟏𝟗</m:t>
                    </m:r>
                  </m:oMath>
                </a14:m>
                <a:endParaRPr lang="ru-RU" sz="24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24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22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  <m:r>
                      <a:rPr lang="en-US" sz="2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  <m:r>
                      <a:rPr lang="ru-RU" sz="2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≺</m:t>
                    </m:r>
                    <m:r>
                      <a:rPr lang="en-US" sz="2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2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</m:t>
                    </m:r>
                    <m:r>
                      <a:rPr lang="en-US" sz="2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𝟏𝟐𝟏</m:t>
                    </m:r>
                  </m:oMath>
                </a14:m>
                <a:endParaRPr lang="en-US" sz="2400" b="1" i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24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21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  <m:r>
                      <a:rPr lang="ru-RU" sz="2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≺</m:t>
                    </m:r>
                    <m:r>
                      <a:rPr lang="en-US" sz="2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𝟏𝟒𝟎</m:t>
                    </m:r>
                  </m:oMath>
                </a14:m>
                <a:endParaRPr lang="en-US" sz="24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24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k</a:t>
                </a:r>
                <a14:m>
                  <m:oMath xmlns:m="http://schemas.openxmlformats.org/officeDocument/2006/math">
                    <m:r>
                      <a:rPr lang="ru-RU" sz="2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≺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𝟏𝟒𝟎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endParaRPr lang="en-US" sz="24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24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k</a:t>
                </a:r>
                <a14:m>
                  <m:oMath xmlns:m="http://schemas.openxmlformats.org/officeDocument/2006/math">
                    <m:r>
                      <a:rPr lang="ru-RU" sz="2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≺</m:t>
                    </m:r>
                    <m:f>
                      <m:fPr>
                        <m:ctrlPr>
                          <a:rPr lang="en-US" sz="2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𝟐𝟎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24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24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k</a:t>
                </a:r>
                <a14:m>
                  <m:oMath xmlns:m="http://schemas.openxmlformats.org/officeDocument/2006/math">
                    <m:r>
                      <a:rPr lang="ru-RU" sz="2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≺</m:t>
                    </m:r>
                    <m:r>
                      <a:rPr lang="en-US" sz="2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f>
                      <m:fPr>
                        <m:ctrlPr>
                          <a:rPr lang="en-US" sz="2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24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kk-KZ" sz="24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Жауабы: </a:t>
                </a:r>
                <a:r>
                  <a:rPr lang="kk-KZ" sz="2400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Теңсіздіктің шешімі болатын ең үлкен бүтін сан: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endParaRPr lang="en-US" sz="24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0" algn="just">
                  <a:lnSpc>
                    <a:spcPct val="150000"/>
                  </a:lnSpc>
                </a:pP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380176"/>
                <a:ext cx="11189970" cy="6702091"/>
              </a:xfrm>
              <a:prstGeom prst="rect">
                <a:avLst/>
              </a:prstGeom>
              <a:blipFill>
                <a:blip r:embed="rId2"/>
                <a:stretch>
                  <a:fillRect l="-1906" t="-1636" r="-18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188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1127731" y="2393081"/>
            <a:ext cx="9097289" cy="3675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4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Көпмүшені көбейткіштерге жіктеу үшін қысқаша көбейту формулаларының көмегімен өрнектерді түрлендіруді меңгердіңіз</a:t>
            </a:r>
            <a:endParaRPr lang="kk-KZ" sz="4000" b="1" i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341417" y="1358866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5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67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09029" y="0"/>
            <a:ext cx="920496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5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Көпмүшені көбейткіштерге жіктеу үшін қысқаша көбейту формулаларының көмегімен өрнектерді түрлендіру</a:t>
            </a:r>
            <a:endParaRPr lang="kk-KZ" sz="54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2206411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1136073" y="1467544"/>
            <a:ext cx="58050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1861851" y="2555640"/>
            <a:ext cx="9782978" cy="3675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4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Көпмүшені көбейткіштерге жіктеу үшін қысқаша көбейту формулаларының көмегімен </a:t>
            </a:r>
            <a:r>
              <a:rPr lang="kk-KZ" sz="40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өрнектерді түрлендіруді </a:t>
            </a:r>
            <a:r>
              <a:rPr lang="kk-KZ" sz="4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меңгересіз</a:t>
            </a:r>
            <a:endParaRPr lang="kk-KZ" sz="4000" b="1" i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74591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14350" indent="-514350" algn="just">
                  <a:buAutoNum type="arabicPeriod"/>
                </a:pP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Өрнекті ықшамдаңыз:</a:t>
                </a:r>
                <a:endParaRPr lang="en-US" sz="4000" b="1" i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en-US" sz="3200" b="1" i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d>
                        <m:dPr>
                          <m:ctrlP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i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𝟏𝟔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𝟒𝟎</m:t>
                      </m:r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𝟐𝟓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𝟑𝟖</m:t>
                      </m:r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𝟐𝟓</m:t>
                      </m:r>
                      <m:r>
                        <a:rPr lang="kk-KZ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4000" b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200000"/>
                  </a:lnSpc>
                </a:pPr>
                <a:endParaRPr lang="en-US" sz="3200" b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200000"/>
                  </a:lnSpc>
                </a:pPr>
                <a:r>
                  <a:rPr lang="en-US" sz="32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ahoma" panose="020B0604030504040204" pitchFamily="34" charset="0"/>
                  </a:rPr>
                  <a:t>	</a:t>
                </a:r>
                <a:r>
                  <a:rPr lang="kk-KZ" sz="4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		</a:t>
                </a:r>
                <a:endParaRPr lang="ru-RU" sz="4000" b="1" dirty="0">
                  <a:solidFill>
                    <a:schemeClr val="tx2"/>
                  </a:solidFill>
                </a:endParaRPr>
              </a:p>
              <a:p>
                <a:pPr algn="just"/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7459158"/>
              </a:xfrm>
              <a:prstGeom prst="rect">
                <a:avLst/>
              </a:prstGeom>
              <a:blipFill>
                <a:blip r:embed="rId2"/>
                <a:stretch>
                  <a:fillRect l="-1688" t="-14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288974" y="443471"/>
            <a:ext cx="98050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ТАПСЫРМАЛАР: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29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51335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Өрнекті ықшамдаңыз: </a:t>
                </a:r>
                <a:r>
                  <a:rPr lang="en-US" sz="4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kk-KZ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kk-KZ" sz="11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𝟏𝟎𝟎</m:t>
                              </m:r>
                              <m: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==</m:t>
                      </m:r>
                      <m:d>
                        <m:dPr>
                          <m:ctrlP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𝟐𝟕</m:t>
                              </m:r>
                              <m: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𝟐𝟕</m:t>
                              </m:r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𝟐𝟕</m:t>
                              </m:r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𝟐𝟕</m:t>
                              </m:r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==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𝟐𝟕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𝟐𝟕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𝟐𝟕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𝟐𝟕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𝟒𝟔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3600" b="1" i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5133585"/>
              </a:xfrm>
              <a:prstGeom prst="rect">
                <a:avLst/>
              </a:prstGeom>
              <a:blipFill>
                <a:blip r:embed="rId2"/>
                <a:stretch>
                  <a:fillRect l="-1906" t="-21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446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65864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Теңдеуді шешіңіз: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	</a:t>
                </a: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kk-KZ" sz="1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=175</m:t>
                      </m:r>
                    </m:oMath>
                  </m:oMathPara>
                </a14:m>
                <a:endParaRPr lang="ru-RU" sz="4400" i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+10</m:t>
                      </m:r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+25−</m:t>
                      </m:r>
                      <m:sSup>
                        <m:sSup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=175</m:t>
                      </m:r>
                    </m:oMath>
                  </m:oMathPara>
                </a14:m>
                <a:endParaRPr lang="ru-RU" sz="4400" i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+25=175</m:t>
                      </m:r>
                    </m:oMath>
                  </m:oMathPara>
                </a14:m>
                <a:endParaRPr lang="ru-RU" sz="4400" i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=150</m:t>
                      </m:r>
                    </m:oMath>
                  </m:oMathPara>
                </a14:m>
                <a:endParaRPr lang="ru-RU" sz="4400" i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en-US" sz="4400" b="1" i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sz="36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ru-RU" sz="36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5=1</m:t>
                      </m:r>
                      <m:r>
                        <a:rPr lang="en-US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ru-RU" sz="36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3600" b="1" i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3600" b="1" i="1" dirty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3600" b="1" i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6586418"/>
              </a:xfrm>
              <a:prstGeom prst="rect">
                <a:avLst/>
              </a:prstGeom>
              <a:blipFill>
                <a:blip r:embed="rId2"/>
                <a:stretch>
                  <a:fillRect l="-1906" t="-1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040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49552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 Теңдеуді шешіңіз:</a:t>
                </a:r>
                <a:r>
                  <a:rPr lang="en-US" sz="4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</a:p>
              <a:p>
                <a:pPr algn="ctr"/>
                <a:r>
                  <a:rPr lang="en-US" sz="4000" b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44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kk-KZ" sz="440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kk-KZ" sz="440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kk-KZ" sz="44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kk-KZ" sz="4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RU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kk-KZ" sz="44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</m:t>
                        </m:r>
                      </m:e>
                      <m:sup>
                        <m:r>
                          <a:rPr lang="kk-KZ" sz="44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kk-KZ" sz="440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</m:t>
                    </m:r>
                  </m:oMath>
                </a14:m>
                <a:endParaRPr lang="ru-RU" sz="4400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ru-RU" sz="440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</m:t>
                          </m:r>
                        </m:e>
                        <m:sup>
                          <m:r>
                            <a:rPr lang="ru-RU" sz="440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440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m:rPr>
                          <m:sty m:val="p"/>
                        </m:rPr>
                        <a:rPr lang="ru-RU" sz="440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</m:t>
                      </m:r>
                      <m:r>
                        <a:rPr lang="ru-RU" sz="440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</m:t>
                      </m:r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ru-RU" sz="440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</m:t>
                          </m:r>
                        </m:e>
                        <m:sup>
                          <m:r>
                            <a:rPr lang="ru-RU" sz="440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440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ru-RU" sz="4400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ru-RU" sz="440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</m:t>
                      </m:r>
                      <m:r>
                        <a:rPr lang="ru-RU" sz="440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ru-RU" sz="4400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sz="440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</m:t>
                      </m:r>
                      <m:r>
                        <a:rPr lang="ru-RU" sz="440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4400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kk-KZ" sz="440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ru-RU" sz="4400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sz="2800" b="1" i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4955203"/>
              </a:xfrm>
              <a:prstGeom prst="rect">
                <a:avLst/>
              </a:prstGeom>
              <a:blipFill>
                <a:blip r:embed="rId2"/>
                <a:stretch>
                  <a:fillRect l="-1906" t="-22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475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81740" y="470517"/>
                <a:ext cx="11387350" cy="74357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5. Теңсіздікті шешіңіз: 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2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𝟒𝟗𝐱</m:t>
                        </m:r>
                        <m:r>
                          <a:rPr lang="en-US" sz="28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e>
                    </m:d>
                    <m:r>
                      <a:rPr lang="en-US" sz="2800" b="1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𝐱</m:t>
                    </m:r>
                    <m:r>
                      <a:rPr lang="en-US" sz="2800" b="1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800" b="1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𝟐𝟔</m:t>
                    </m:r>
                    <m:r>
                      <m:rPr>
                        <m:nor/>
                      </m:rPr>
                      <a:rPr lang="en-US" sz="2800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  <m:sSup>
                      <m:sSupPr>
                        <m:ctrlPr>
                          <a:rPr lang="ru-RU" sz="2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sz="28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2800" b="1" i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kk-KZ" sz="2800" b="1" i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ru-RU" sz="2800" b="1" i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𝟕</m:t>
                            </m:r>
                            <m:r>
                              <a:rPr lang="en-US" sz="2800" b="1" i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𝐱</m:t>
                            </m:r>
                          </m:e>
                        </m:d>
                      </m:e>
                      <m:sup>
                        <m:r>
                          <a:rPr lang="en-US" sz="2800" b="1" i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ru-RU" sz="2800" b="1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800" b="1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𝐱</m:t>
                    </m:r>
                  </m:oMath>
                </a14:m>
                <a:endParaRPr lang="ru-RU" sz="28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𝟒𝟗𝐱</m:t>
                          </m:r>
                        </m:e>
                        <m:sup>
                          <m:r>
                            <a:rPr lang="en-US" sz="2800" b="1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𝟖𝐱</m:t>
                      </m:r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𝟐𝟔</m:t>
                      </m:r>
                      <m:r>
                        <m:rPr>
                          <m:nor/>
                        </m:rPr>
                        <a:rPr lang="en-US" sz="2800" b="1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≥</m:t>
                      </m:r>
                      <m:r>
                        <m:rPr>
                          <m:nor/>
                        </m:rPr>
                        <a:rPr lang="en-US" sz="28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9+42</m:t>
                      </m:r>
                      <m:r>
                        <m:rPr>
                          <m:nor/>
                        </m:rPr>
                        <a:rPr lang="en-US" sz="28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28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𝟒𝟗𝐱</m:t>
                          </m:r>
                        </m:e>
                        <m:sup>
                          <m:r>
                            <a:rPr lang="en-US" sz="2800" b="1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ru-RU" sz="2800" b="1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𝐱</m:t>
                      </m:r>
                    </m:oMath>
                  </m:oMathPara>
                </a14:m>
                <a:endParaRPr lang="en-US" sz="28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𝟖𝐱</m:t>
                      </m:r>
                      <m:r>
                        <a:rPr lang="en-US" sz="2800" b="1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𝟐𝟔</m:t>
                      </m:r>
                      <m:r>
                        <m:rPr>
                          <m:nor/>
                        </m:rPr>
                        <a:rPr lang="en-US" sz="2800" b="1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≥</m:t>
                      </m:r>
                      <m:r>
                        <m:rPr>
                          <m:nor/>
                        </m:rPr>
                        <a:rPr lang="en-US" sz="28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9+42</m:t>
                      </m:r>
                      <m:r>
                        <m:rPr>
                          <m:nor/>
                        </m:rPr>
                        <a:rPr lang="en-US" sz="28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2800" b="1" i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2800" b="1" i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x</m:t>
                      </m:r>
                    </m:oMath>
                  </m:oMathPara>
                </a14:m>
                <a:endParaRPr lang="en-US" sz="28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2800" b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2800" b="1" i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41</m:t>
                      </m:r>
                      <m:r>
                        <m:rPr>
                          <m:nor/>
                        </m:rPr>
                        <a:rPr lang="en-US" sz="2800" b="1" i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2800" b="1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≥9+</m:t>
                      </m:r>
                      <m:r>
                        <m:rPr>
                          <m:nor/>
                        </m:rPr>
                        <a:rPr lang="en-US" sz="2800" b="1" i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26</m:t>
                      </m:r>
                    </m:oMath>
                  </m:oMathPara>
                </a14:m>
                <a:endParaRPr lang="en-US" sz="28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2800" b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m:rPr>
                          <m:nor/>
                        </m:rPr>
                        <a:rPr lang="en-US" sz="2800" b="1" i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9</m:t>
                      </m:r>
                      <m:r>
                        <m:rPr>
                          <m:nor/>
                        </m:rPr>
                        <a:rPr lang="en-US" sz="2800" b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2800" b="1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≥</m:t>
                      </m:r>
                      <m:r>
                        <m:rPr>
                          <m:nor/>
                        </m:rPr>
                        <a:rPr lang="en-US" sz="2800" b="1" i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35</m:t>
                      </m:r>
                    </m:oMath>
                  </m:oMathPara>
                </a14:m>
                <a:endParaRPr lang="en-US" sz="28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a:rPr lang="en-US" sz="2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8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kk-KZ" sz="28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8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en-US" sz="28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28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kk-KZ" sz="28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∊</a:t>
                </a:r>
                <a:r>
                  <a:rPr lang="en-US" sz="28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(-∞</a:t>
                </a:r>
                <a:r>
                  <a:rPr lang="kk-KZ" sz="28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;</a:t>
                </a:r>
                <a:r>
                  <a:rPr lang="en-US" sz="28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-</a:t>
                </a:r>
                <a:r>
                  <a:rPr lang="kk-KZ" sz="28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8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]</a:t>
                </a:r>
              </a:p>
              <a:p>
                <a:pPr algn="ctr">
                  <a:lnSpc>
                    <a:spcPct val="150000"/>
                  </a:lnSpc>
                </a:pPr>
                <a:endParaRPr lang="en-US" sz="2800" b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40" y="470517"/>
                <a:ext cx="11387350" cy="7435754"/>
              </a:xfrm>
              <a:prstGeom prst="rect">
                <a:avLst/>
              </a:prstGeom>
              <a:blipFill>
                <a:blip r:embed="rId2"/>
                <a:stretch>
                  <a:fillRect l="-1927" t="-1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274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397932"/>
                <a:ext cx="11189970" cy="64422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Теңсіздікті шешіңіз: </a:t>
                </a:r>
              </a:p>
              <a:p>
                <a:pPr algn="just"/>
                <a:r>
                  <a:rPr lang="en-US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2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1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𝟗𝐱</m:t>
                              </m:r>
                              <m:r>
                                <a:rPr lang="ru-RU" sz="3200" b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2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</m:e>
                          </m:d>
                        </m:e>
                        <m:sup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32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𝟖𝟏</m:t>
                          </m:r>
                          <m: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𝟏𝟐𝟔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𝟒𝟗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ru-RU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𝟖𝟏</m:t>
                          </m:r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𝟒𝟓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en-US" sz="3200" b="1" i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32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-126x+39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32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-18x-15</a:t>
                </a:r>
              </a:p>
              <a:p>
                <a:pPr algn="ctr"/>
                <a:r>
                  <a:rPr lang="en-US" sz="32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-126x+18x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32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-15-39</a:t>
                </a:r>
              </a:p>
              <a:p>
                <a:pPr algn="ctr"/>
                <a:r>
                  <a:rPr lang="en-US" sz="32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-108x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32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-54</a:t>
                </a:r>
              </a:p>
              <a:p>
                <a:pPr algn="ctr"/>
                <a:r>
                  <a:rPr lang="en-US" sz="32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x≥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32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32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kk-KZ" sz="32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∊</a:t>
                </a:r>
                <a:r>
                  <a:rPr lang="en-US" sz="32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kk-KZ" sz="32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;</a:t>
                </a:r>
                <a:r>
                  <a:rPr lang="en-US" sz="3200" b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+∞)</a:t>
                </a:r>
                <a:endParaRPr lang="ru-RU" sz="32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397932"/>
                <a:ext cx="11189970" cy="6442213"/>
              </a:xfrm>
              <a:prstGeom prst="rect">
                <a:avLst/>
              </a:prstGeom>
              <a:blipFill>
                <a:blip r:embed="rId2"/>
                <a:stretch>
                  <a:fillRect l="-1906" t="-17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665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1501</TotalTime>
  <Words>90</Words>
  <Application>Microsoft Office PowerPoint</Application>
  <PresentationFormat>Широкоэкранный</PresentationFormat>
  <Paragraphs>70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PT Sans Caption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193</cp:revision>
  <dcterms:created xsi:type="dcterms:W3CDTF">2022-09-04T21:41:09Z</dcterms:created>
  <dcterms:modified xsi:type="dcterms:W3CDTF">2024-09-18T03:13:21Z</dcterms:modified>
</cp:coreProperties>
</file>