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8" r:id="rId2"/>
    <p:sldId id="282" r:id="rId3"/>
    <p:sldId id="292" r:id="rId4"/>
    <p:sldId id="296" r:id="rId5"/>
    <p:sldId id="298" r:id="rId6"/>
    <p:sldId id="312" r:id="rId7"/>
    <p:sldId id="313" r:id="rId8"/>
    <p:sldId id="310" r:id="rId9"/>
    <p:sldId id="314" r:id="rId10"/>
    <p:sldId id="311" r:id="rId11"/>
    <p:sldId id="28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447" autoAdjust="0"/>
  </p:normalViewPr>
  <p:slideViewPr>
    <p:cSldViewPr snapToGrid="0">
      <p:cViewPr varScale="1">
        <p:scale>
          <a:sx n="50" d="100"/>
          <a:sy n="50" d="100"/>
        </p:scale>
        <p:origin x="38" y="8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25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02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Алгебра</a:t>
            </a:r>
            <a:endParaRPr lang="ru-RU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E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7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сынып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27416" y="4103731"/>
            <a:ext cx="36462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III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тоқсан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0834A027-5A4D-5FB1-A3A7-DE3C54182F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77599B4-F7E3-49BB-9381-6447B710EB4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E4E8DA61-3D1E-4B3F-3BEC-8954D254968C}"/>
                  </a:ext>
                </a:extLst>
              </p:cNvPr>
              <p:cNvSpPr/>
              <p:nvPr/>
            </p:nvSpPr>
            <p:spPr>
              <a:xfrm>
                <a:off x="779645" y="808521"/>
                <a:ext cx="10574155" cy="36961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6.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Көбейтуді орындаңдар: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(x 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y 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)(x 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y 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). 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квадраттарының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 формуласын қолдан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(x 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y 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)(x 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y 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KZ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m:rPr>
                            <m:nor/>
                          </m:rPr>
                          <a:rPr lang="en-US" sz="4000" b="1" i="1" baseline="3000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n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kk-KZ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(y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n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x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2n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y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2n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 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E4E8DA61-3D1E-4B3F-3BEC-8954D25496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645" y="808521"/>
                <a:ext cx="10574155" cy="3696102"/>
              </a:xfrm>
              <a:prstGeom prst="rect">
                <a:avLst/>
              </a:prstGeom>
              <a:blipFill>
                <a:blip r:embed="rId2"/>
                <a:stretch>
                  <a:fillRect l="-2075" t="-2970" r="-1960" b="-2475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324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xmlns="" id="{14FCEE11-4AB3-4847-9E51-E42FD092039B}"/>
                  </a:ext>
                </a:extLst>
              </p:cNvPr>
              <p:cNvSpPr txBox="1"/>
              <p:nvPr/>
            </p:nvSpPr>
            <p:spPr>
              <a:xfrm>
                <a:off x="1617044" y="2569945"/>
                <a:ext cx="9087371" cy="2816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189" indent="-457189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kk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kk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kk-KZ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  <m:d>
                      <m:d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kk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квадраттарының айырмасы формуласын</a:t>
                </a:r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меңгердіңіздер.</a:t>
                </a:r>
                <a:endParaRPr lang="en-ID" sz="44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14FCEE11-4AB3-4847-9E51-E42FD09203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7044" y="2569945"/>
                <a:ext cx="9087371" cy="2816092"/>
              </a:xfrm>
              <a:prstGeom prst="rect">
                <a:avLst/>
              </a:prstGeom>
              <a:blipFill>
                <a:blip r:embed="rId2"/>
                <a:stretch>
                  <a:fillRect t="-3896" b="-9524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Прямоугольник 47"/>
          <p:cNvSpPr/>
          <p:nvPr/>
        </p:nvSpPr>
        <p:spPr>
          <a:xfrm>
            <a:off x="2329314" y="1126156"/>
            <a:ext cx="449005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13297" y="895149"/>
            <a:ext cx="9047747" cy="4570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Қысқаша көбейту формулалары. </a:t>
            </a:r>
          </a:p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өрнектің квадраттарының айырмасы</a:t>
            </a:r>
            <a:endParaRPr lang="kk-KZ" sz="5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1135781" y="1238636"/>
            <a:ext cx="580534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Бүгінгі сабақта:</a:t>
            </a:r>
            <a:endParaRPr lang="ru-RU" sz="5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151">
                <a:extLst>
                  <a:ext uri="{FF2B5EF4-FFF2-40B4-BE49-F238E27FC236}">
                    <a16:creationId xmlns:a16="http://schemas.microsoft.com/office/drawing/2014/main" xmlns="" id="{FE43F11A-34E8-4E0F-8AD4-F87DBB74D073}"/>
                  </a:ext>
                </a:extLst>
              </p:cNvPr>
              <p:cNvSpPr/>
              <p:nvPr/>
            </p:nvSpPr>
            <p:spPr>
              <a:xfrm>
                <a:off x="1886551" y="2464067"/>
                <a:ext cx="9038123" cy="31552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189" indent="-457189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KZ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kk-KZ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KZ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kk-KZ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kk-KZ" sz="4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  <m:d>
                      <m:dPr>
                        <m:ctrlP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kk-KZ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48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8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квадраттары</a:t>
                </a:r>
                <a:r>
                  <a:rPr lang="kk-KZ" sz="48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ның айырмасы 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формуласын</a:t>
                </a:r>
                <a:r>
                  <a:rPr lang="en-US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меңгересіздер</a:t>
                </a:r>
                <a:r>
                  <a:rPr lang="en-US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endParaRPr lang="en-ID" sz="4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151">
                <a:extLst>
                  <a:ext uri="{FF2B5EF4-FFF2-40B4-BE49-F238E27FC236}">
                    <a16:creationId xmlns:a16="http://schemas.microsoft.com/office/drawing/2014/main" id="{FE43F11A-34E8-4E0F-8AD4-F87DBB74D0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51" y="2464067"/>
                <a:ext cx="9038123" cy="3155297"/>
              </a:xfrm>
              <a:prstGeom prst="rect">
                <a:avLst/>
              </a:prstGeom>
              <a:blipFill>
                <a:blip r:embed="rId2"/>
                <a:stretch>
                  <a:fillRect t="-3668" b="-6371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863668" y="385011"/>
            <a:ext cx="1090542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3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ӨРНЕКТІҢ КВАДРАТТАРЫНЫҢ АЙЫРМАСЫ</a:t>
            </a:r>
            <a:endParaRPr lang="ru-RU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A60EA701-285E-1156-AF56-4977572FB522}"/>
                  </a:ext>
                </a:extLst>
              </p:cNvPr>
              <p:cNvSpPr/>
              <p:nvPr/>
            </p:nvSpPr>
            <p:spPr>
              <a:xfrm>
                <a:off x="721895" y="1145405"/>
                <a:ext cx="10905422" cy="52114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>
                  <a:spcAft>
                    <a:spcPts val="0"/>
                  </a:spcAft>
                </a:pPr>
                <a:r>
                  <a:rPr lang="kk-KZ" sz="33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Оқылуы:</a:t>
                </a:r>
                <a:r>
                  <a:rPr lang="kk-KZ" sz="3300" b="1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33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квадраттарының айырмасы осы өрнектердің айырмасы мен қосындысының көбейтіндісіне тең.  </a:t>
                </a:r>
                <a:r>
                  <a:rPr lang="en-US" sz="33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 algn="just">
                  <a:spcAft>
                    <a:spcPts val="0"/>
                  </a:spcAft>
                </a:pPr>
                <a:r>
                  <a:rPr lang="en-US" sz="33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  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	</a:t>
                </a: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KZ" sz="4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kk-KZ" sz="40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40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kk-KZ" sz="40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kk-KZ" sz="40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d>
                        <m:dPr>
                          <m:ctrlPr>
                            <a:rPr lang="en-US" sz="4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40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40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</m:oMath>
                  </m:oMathPara>
                </a14:m>
                <a:endParaRPr lang="kk-KZ" sz="40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endParaRPr lang="en-US" sz="33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r>
                  <a:rPr lang="kk-KZ" sz="33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Дәлелдеуі: </a:t>
                </a:r>
                <a:r>
                  <a:rPr lang="kk-KZ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KZ" sz="33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KZ" sz="33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33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33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kk-KZ" sz="33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  <m:sSup>
                            <m:sSupPr>
                              <m:ctrlPr>
                                <a:rPr lang="ru-KZ" sz="33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KZ" sz="33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kk-KZ" sz="33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  <m:r>
                                    <a:rPr lang="en-US" sz="33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kk-KZ" sz="33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33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p>
                          </m:sSup>
                          <m:r>
                            <a:rPr lang="kk-KZ" sz="33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ru-KZ" sz="33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3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kk-KZ" sz="33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3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33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𝒂𝒃</m:t>
                          </m:r>
                          <m:r>
                            <a:rPr lang="en-US" sz="33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3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𝒂𝒃</m:t>
                          </m:r>
                          <m:r>
                            <a:rPr lang="en-US" sz="33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ru-KZ" sz="33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3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kk-KZ" sz="33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3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  <m:sup>
                          <m:r>
                            <a:rPr lang="en-US" sz="33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  <m:sSup>
                        <m:sSupPr>
                          <m:ctrlPr>
                            <a:rPr lang="ru-KZ" sz="33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33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kk-KZ" sz="33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3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33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33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kk-KZ" sz="33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kk-KZ" sz="33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r>
                  <a:rPr lang="kk-KZ" sz="3200" b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Мысалы:</a:t>
                </a: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KZ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kk-KZ" sz="27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7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KZ" sz="27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kk-KZ" sz="27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7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</m:d>
                    <m:d>
                      <m:dPr>
                        <m:ctrlPr>
                          <a:rPr lang="en-US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</m:d>
                    <m:r>
                      <a:rPr lang="kk-KZ" sz="27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27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ru-KZ" sz="27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kk-KZ" sz="27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7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7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𝟒𝟗</m:t>
                    </m:r>
                    <m:r>
                      <a:rPr lang="en-US" sz="27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KZ" sz="27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kk-KZ" sz="27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7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KZ" sz="27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e>
                      <m:sup>
                        <m:r>
                          <a:rPr lang="kk-KZ" sz="27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7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27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7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KZ" sz="27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en-US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7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endParaRPr lang="ru-RU" sz="27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A60EA701-285E-1156-AF56-4977572FB5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895" y="1145405"/>
                <a:ext cx="10905422" cy="5211427"/>
              </a:xfrm>
              <a:prstGeom prst="rect">
                <a:avLst/>
              </a:prstGeom>
              <a:blipFill>
                <a:blip r:embed="rId2"/>
                <a:stretch>
                  <a:fillRect l="-1509" t="-1754" r="-1509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446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511166" y="404260"/>
            <a:ext cx="8669154" cy="743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kk-KZ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ТАПСЫРМАЛАР: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020278" y="1453415"/>
                <a:ext cx="10019899" cy="39643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1.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Көпмүше түрінде жаз: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KZ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kk-KZ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𝟏𝟐𝟏</m:t>
                    </m:r>
                  </m:oMath>
                </a14:m>
                <a:r>
                  <a:rPr lang="en-US" sz="4000" b="1" i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endParaRPr lang="ru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квадраттарының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 формуласын қолданып, берілген өрнекті түрлендір:</a:t>
                </a:r>
                <a:endParaRPr lang="ru-KZ" sz="4000" b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KZ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kk-KZ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𝟏𝟐𝟏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 m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11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(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m 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11)(m + 11).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ru-KZ" sz="2400" b="1" dirty="0">
                  <a:solidFill>
                    <a:srgbClr val="00206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278" y="1453415"/>
                <a:ext cx="10019899" cy="3964355"/>
              </a:xfrm>
              <a:prstGeom prst="rect">
                <a:avLst/>
              </a:prstGeom>
              <a:blipFill>
                <a:blip r:embed="rId2"/>
                <a:stretch>
                  <a:fillRect l="-2129" t="-2304" r="-219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401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511EC973-C551-B241-F42F-98D91F5BA7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CE46E06-1802-97B9-E9CC-FADCBA1B53D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BF668F72-8929-5803-3594-23651B6F13E4}"/>
                  </a:ext>
                </a:extLst>
              </p:cNvPr>
              <p:cNvSpPr/>
              <p:nvPr/>
            </p:nvSpPr>
            <p:spPr>
              <a:xfrm>
                <a:off x="1047549" y="818147"/>
                <a:ext cx="10096901" cy="39921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2.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Көпмүше түрінде жаз: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KZ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p>
                        <m:r>
                          <a:rPr lang="kk-KZ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𝟔𝟒</m:t>
                        </m:r>
                      </m:den>
                    </m:f>
                  </m:oMath>
                </a14:m>
                <a:endParaRPr lang="ru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квадраттарының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 формуласын қолданып, берілген өрнекті түрлендір:</a:t>
                </a:r>
                <a:endParaRPr lang="ru-KZ" sz="4000" b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KZ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p>
                        <m:r>
                          <a:rPr lang="kk-KZ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𝟔𝟒</m:t>
                        </m:r>
                      </m:den>
                    </m:f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= p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)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= (p 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)(m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).</a:t>
                </a:r>
                <a:endParaRPr lang="ru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BF668F72-8929-5803-3594-23651B6F13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549" y="818147"/>
                <a:ext cx="10096901" cy="3992118"/>
              </a:xfrm>
              <a:prstGeom prst="rect">
                <a:avLst/>
              </a:prstGeom>
              <a:blipFill>
                <a:blip r:embed="rId2"/>
                <a:stretch>
                  <a:fillRect l="-2174" r="-2114" b="-2137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8525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41190717-B392-744B-B595-875273C5A4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02C7E54-E159-FE4F-57B2-C6D0F3C87C5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0C5E19F5-1B9F-2647-02DD-FA4BE39458FE}"/>
                  </a:ext>
                </a:extLst>
              </p:cNvPr>
              <p:cNvSpPr/>
              <p:nvPr/>
            </p:nvSpPr>
            <p:spPr>
              <a:xfrm>
                <a:off x="972151" y="1145406"/>
                <a:ext cx="10381649" cy="35687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3.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Көбейтуді орындаңдар: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(2x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3y)(2x + 3y). 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квадраттарының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 формуласын қолдан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(2x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3y)(2x + 3y) 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KZ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kk-KZ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(3y)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4x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9y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 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0C5E19F5-1B9F-2647-02DD-FA4BE39458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151" y="1145406"/>
                <a:ext cx="10381649" cy="3568734"/>
              </a:xfrm>
              <a:prstGeom prst="rect">
                <a:avLst/>
              </a:prstGeom>
              <a:blipFill>
                <a:blip r:embed="rId2"/>
                <a:stretch>
                  <a:fillRect l="-2054" t="-3077" r="-2054" b="-6154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124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2808AFFD-48D1-42F5-4329-E3F24E4A2A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C2C63F7-3F42-B943-A923-0C9F6624F0A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62A30B3E-EED5-291B-EFBF-14C1E1E15847}"/>
                  </a:ext>
                </a:extLst>
              </p:cNvPr>
              <p:cNvSpPr/>
              <p:nvPr/>
            </p:nvSpPr>
            <p:spPr>
              <a:xfrm>
                <a:off x="702644" y="865478"/>
                <a:ext cx="10934299" cy="41842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4.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Көбейтуді орындаңдар: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(10p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6q)(6q + 10p). 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квадраттарының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 формуласын қолдан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(10p 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6q)(6q + 10p) = (10p 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6q)(10p + 6q)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KZ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  <m:r>
                          <m:rPr>
                            <m:nor/>
                          </m:rP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p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kk-KZ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(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6q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100p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36q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 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62A30B3E-EED5-291B-EFBF-14C1E1E158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644" y="865478"/>
                <a:ext cx="10934299" cy="4184287"/>
              </a:xfrm>
              <a:prstGeom prst="rect">
                <a:avLst/>
              </a:prstGeom>
              <a:blipFill>
                <a:blip r:embed="rId2"/>
                <a:stretch>
                  <a:fillRect l="-1951" t="-2624" r="-2007" b="-5102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2472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7C0831C2-1786-FDB7-5135-945616144D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E16EA7E-1928-2B25-E656-6BDB3842D14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3168B7D5-1811-1360-1564-CCAD240EB638}"/>
              </a:ext>
            </a:extLst>
          </p:cNvPr>
          <p:cNvSpPr/>
          <p:nvPr/>
        </p:nvSpPr>
        <p:spPr>
          <a:xfrm>
            <a:off x="952901" y="827773"/>
            <a:ext cx="10400899" cy="41139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5</a:t>
            </a:r>
            <a:r>
              <a:rPr lang="kk-KZ" sz="4000" b="1" dirty="0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r>
              <a:rPr lang="kk-KZ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Есептеңдер</a:t>
            </a:r>
            <a:r>
              <a:rPr lang="kk-KZ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  <a:endParaRPr lang="en-US" sz="4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55</a:t>
            </a:r>
            <a:r>
              <a:rPr lang="ru-RU" sz="4000" b="1" i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ru-RU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</a:t>
            </a:r>
            <a:r>
              <a:rPr lang="en-US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–</a:t>
            </a:r>
            <a:r>
              <a:rPr lang="ru-RU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45</a:t>
            </a:r>
            <a:r>
              <a:rPr lang="en-US" sz="4000" b="1" i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ru-RU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</a:t>
            </a:r>
            <a:endParaRPr lang="en-US" sz="4000" b="1" i="1" baseline="30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kk-KZ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Шешуі.</a:t>
            </a:r>
            <a:r>
              <a:rPr lang="kk-KZ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kk-KZ" sz="4000" b="1" dirty="0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өрнектің квадраттарының </a:t>
            </a:r>
            <a:r>
              <a:rPr lang="kk-KZ" sz="4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айырмасы формуласын қолданып</a:t>
            </a: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есепте</a:t>
            </a:r>
            <a:r>
              <a:rPr lang="kk-KZ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Aft>
                <a:spcPts val="1000"/>
              </a:spcAft>
            </a:pPr>
            <a:r>
              <a:rPr lang="en-US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55</a:t>
            </a:r>
            <a:r>
              <a:rPr lang="ru-RU" sz="4000" b="1" i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ru-RU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</a:t>
            </a:r>
            <a:r>
              <a:rPr lang="en-US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–</a:t>
            </a:r>
            <a:r>
              <a:rPr lang="ru-RU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45</a:t>
            </a:r>
            <a:r>
              <a:rPr lang="en-US" sz="4000" b="1" i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ru-RU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</a:t>
            </a:r>
            <a:r>
              <a:rPr lang="en-US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=</a:t>
            </a:r>
            <a:r>
              <a:rPr lang="ru-RU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(55 – 45)</a:t>
            </a:r>
            <a:r>
              <a:rPr lang="ru-RU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(55 + 45) = 10 · 100 = 1000. </a:t>
            </a:r>
            <a:r>
              <a:rPr lang="ru-RU" sz="4000" b="1" i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4000" b="1" i="1" baseline="30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endParaRPr lang="en-US" sz="2800" b="1" i="1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52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1037</TotalTime>
  <Words>79</Words>
  <Application>Microsoft Office PowerPoint</Application>
  <PresentationFormat>Широкоэкранный</PresentationFormat>
  <Paragraphs>49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PT Sans Caption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145</cp:revision>
  <dcterms:created xsi:type="dcterms:W3CDTF">2022-09-04T21:41:09Z</dcterms:created>
  <dcterms:modified xsi:type="dcterms:W3CDTF">2024-09-17T15:06:51Z</dcterms:modified>
</cp:coreProperties>
</file>