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8" r:id="rId2"/>
    <p:sldId id="282" r:id="rId3"/>
    <p:sldId id="292" r:id="rId4"/>
    <p:sldId id="296" r:id="rId5"/>
    <p:sldId id="298" r:id="rId6"/>
    <p:sldId id="312" r:id="rId7"/>
    <p:sldId id="313" r:id="rId8"/>
    <p:sldId id="310" r:id="rId9"/>
    <p:sldId id="314" r:id="rId10"/>
    <p:sldId id="311" r:id="rId11"/>
    <p:sldId id="281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3447" autoAdjust="0"/>
  </p:normalViewPr>
  <p:slideViewPr>
    <p:cSldViewPr snapToGrid="0">
      <p:cViewPr varScale="1">
        <p:scale>
          <a:sx n="50" d="100"/>
          <a:sy n="50" d="100"/>
        </p:scale>
        <p:origin x="38" y="82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KZ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5C1EF-952E-48EA-8E88-FADF84220C6C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52597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xmlns="" id="{1C722AC7-0D64-4755-AACF-00AFC415AD9F}"/>
              </a:ext>
            </a:extLst>
          </p:cNvPr>
          <p:cNvSpPr/>
          <p:nvPr userDrawn="1"/>
        </p:nvSpPr>
        <p:spPr>
          <a:xfrm>
            <a:off x="11242378" y="301223"/>
            <a:ext cx="595333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xmlns="" id="{0F40FC8D-95A0-409C-96F1-E86AAEC86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2" y="282380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531F00D-DED3-4D28-99E3-79AA7D6756D0}"/>
              </a:ext>
            </a:extLst>
          </p:cNvPr>
          <p:cNvSpPr/>
          <p:nvPr/>
        </p:nvSpPr>
        <p:spPr>
          <a:xfrm>
            <a:off x="353357" y="301223"/>
            <a:ext cx="1178719" cy="327440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 b="1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8" name="Picture 2" descr="D:\KHABAR\ОНЛАЙН школа\LOGOMON\tvKAZ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671" y="375470"/>
            <a:ext cx="974089" cy="1789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02026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17.09.2024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6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Алгебра</a:t>
            </a:r>
            <a:endParaRPr lang="ru-RU" sz="6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E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7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сынып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27416" y="4103731"/>
            <a:ext cx="36462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III</a:t>
            </a:r>
            <a:r>
              <a:rPr lang="kk-KZ" sz="48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тоқсан</a:t>
            </a:r>
            <a:endParaRPr lang="ru-RU" sz="4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0834A027-5A4D-5FB1-A3A7-DE3C54182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77599B4-F7E3-49BB-9381-6447B710EB4D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E4E8DA61-3D1E-4B3F-3BEC-8954D254968C}"/>
                  </a:ext>
                </a:extLst>
              </p:cNvPr>
              <p:cNvSpPr/>
              <p:nvPr/>
            </p:nvSpPr>
            <p:spPr>
              <a:xfrm>
                <a:off x="779645" y="808521"/>
                <a:ext cx="10574155" cy="540147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6.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кіштерге жіктеңдер:</a:t>
                </a:r>
                <a:endParaRPr lang="en-US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16b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17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</a:t>
                </a:r>
                <a:endParaRPr lang="en-US" sz="40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Алдымен берілген өрнектерден ортақ көбейткішті жақша сыртына шығарып, содан соң 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16b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17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kk-KZ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(16b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1) = b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15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(4b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1)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1).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E4E8DA61-3D1E-4B3F-3BEC-8954D254968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645" y="808521"/>
                <a:ext cx="10574155" cy="5401479"/>
              </a:xfrm>
              <a:prstGeom prst="rect">
                <a:avLst/>
              </a:prstGeom>
              <a:blipFill>
                <a:blip r:embed="rId2"/>
                <a:stretch>
                  <a:fillRect l="-2075" t="-2032" r="-1960" b="-3725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43242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xmlns="" id="{14FCEE11-4AB3-4847-9E51-E42FD092039B}"/>
                  </a:ext>
                </a:extLst>
              </p:cNvPr>
              <p:cNvSpPr txBox="1"/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kk-KZ" sz="44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kk-KZ" sz="44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4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айырмасы формуласын</a:t>
                </a:r>
                <a:r>
                  <a:rPr lang="en-US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4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меңгердіңіздер.</a:t>
                </a:r>
                <a:endParaRPr lang="en-ID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14FCEE11-4AB3-4847-9E51-E42FD09203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7044" y="2569945"/>
                <a:ext cx="9087371" cy="2816092"/>
              </a:xfrm>
              <a:prstGeom prst="rect">
                <a:avLst/>
              </a:prstGeom>
              <a:blipFill>
                <a:blip r:embed="rId2"/>
                <a:stretch>
                  <a:fillRect t="-3896" b="-9524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Прямоугольник 47"/>
          <p:cNvSpPr/>
          <p:nvPr/>
        </p:nvSpPr>
        <p:spPr>
          <a:xfrm>
            <a:off x="2329314" y="1126156"/>
            <a:ext cx="4490051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Қорытынды</a:t>
            </a:r>
            <a:r>
              <a:rPr lang="ru-RU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en-US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13297" y="895149"/>
            <a:ext cx="9047747" cy="4570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Қысқаша көбейту формулалары. </a:t>
            </a:r>
          </a:p>
          <a:p>
            <a:pPr algn="ctr">
              <a:lnSpc>
                <a:spcPct val="150000"/>
              </a:lnSpc>
              <a:buClr>
                <a:schemeClr val="dk1"/>
              </a:buClr>
              <a:buSzPts val="1100"/>
            </a:pPr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квадраттарының айырмасы</a:t>
            </a:r>
            <a:endParaRPr lang="kk-KZ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  <a:sym typeface="PT Sans Caption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1135781" y="1238636"/>
            <a:ext cx="580534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5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Бүгінгі сабақта:</a:t>
            </a:r>
            <a:endParaRPr lang="ru-RU" sz="50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xmlns="" id="{FE43F11A-34E8-4E0F-8AD4-F87DBB74D073}"/>
                  </a:ext>
                </a:extLst>
              </p:cNvPr>
              <p:cNvSpPr/>
              <p:nvPr/>
            </p:nvSpPr>
            <p:spPr>
              <a:xfrm>
                <a:off x="1886551" y="2464067"/>
                <a:ext cx="9038123" cy="31552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457189" indent="-457189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8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  <m:sup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kk-KZ" sz="48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  <m:d>
                      <m:dPr>
                        <m:ctrlP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48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kk-KZ" sz="48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𝒃</m:t>
                        </m:r>
                      </m:e>
                    </m:d>
                  </m:oMath>
                </a14:m>
                <a:r>
                  <a:rPr lang="en-US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квадраттары</a:t>
                </a:r>
                <a:r>
                  <a:rPr lang="kk-KZ" sz="4800" b="1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ның айырмасы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формуласын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меңгересіздер</a:t>
                </a:r>
                <a:r>
                  <a:rPr lang="en-US" sz="4800" b="1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en-ID" sz="48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tangle 151">
                <a:extLst>
                  <a:ext uri="{FF2B5EF4-FFF2-40B4-BE49-F238E27FC236}">
                    <a16:creationId xmlns:a16="http://schemas.microsoft.com/office/drawing/2014/main" id="{FE43F11A-34E8-4E0F-8AD4-F87DBB74D07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6551" y="2464067"/>
                <a:ext cx="9038123" cy="3155297"/>
              </a:xfrm>
              <a:prstGeom prst="rect">
                <a:avLst/>
              </a:prstGeom>
              <a:blipFill>
                <a:blip r:embed="rId2"/>
                <a:stretch>
                  <a:fillRect t="-3668" b="-637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Slide Number Placeholder 250">
            <a:extLst>
              <a:ext uri="{FF2B5EF4-FFF2-40B4-BE49-F238E27FC236}">
                <a16:creationId xmlns:a16="http://schemas.microsoft.com/office/drawing/2014/main" xmlns="" id="{0BF7F422-26CB-4F2E-8619-737F418E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1366787" y="1386038"/>
            <a:ext cx="923062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ЕКІ ӨРНЕКТІҢ КВАДРАТТАРЫНЫҢ АЙЫРМАСЫ</a:t>
            </a:r>
            <a:endParaRPr lang="ru-RU" sz="4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A60EA701-285E-1156-AF56-4977572FB522}"/>
                  </a:ext>
                </a:extLst>
              </p:cNvPr>
              <p:cNvSpPr/>
              <p:nvPr/>
            </p:nvSpPr>
            <p:spPr>
              <a:xfrm>
                <a:off x="1280159" y="3282215"/>
                <a:ext cx="9625263" cy="7847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 algn="ctr">
                  <a:spcAft>
                    <a:spcPts val="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KZ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kk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ru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kk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kk-KZ" sz="4400" b="1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kk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kk-KZ" sz="44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kk-KZ" sz="4400" b="1" dirty="0">
                  <a:solidFill>
                    <a:srgbClr val="00206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A60EA701-285E-1156-AF56-4977572FB5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0159" y="3282215"/>
                <a:ext cx="9625263" cy="78476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468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7A4284C7-0D90-42C8-886C-9ADFA5A77813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511166" y="404260"/>
            <a:ext cx="8669154" cy="743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kk-KZ" sz="40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ТАПСЫРМАЛАР: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/>
              <p:cNvSpPr/>
              <p:nvPr/>
            </p:nvSpPr>
            <p:spPr>
              <a:xfrm>
                <a:off x="1020278" y="1453415"/>
                <a:ext cx="10019899" cy="47081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Көпмүше түрінде жаз: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𝟏𝟔𝟗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kk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𝟔𝟐𝟓</m:t>
                        </m:r>
                        <m:r>
                          <a:rPr lang="en-US" sz="4000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p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ru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қолданып, берілген өрнекті түрлендір:</a:t>
                </a:r>
                <a:endParaRPr lang="ru-KZ" sz="40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𝟏𝟔𝟗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𝒕</m:t>
                        </m:r>
                      </m:e>
                      <m:sup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ru-KZ" sz="40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𝟔𝟐𝟓</m:t>
                        </m:r>
                        <m:r>
                          <a:rPr lang="en-US" sz="4000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  <m:sup>
                        <m:r>
                          <a:rPr lang="kk-KZ" sz="40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 (13t)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25k)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13t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25k)(13t +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25k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).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15000"/>
                  </a:lnSpc>
                  <a:spcAft>
                    <a:spcPts val="1000"/>
                  </a:spcAft>
                </a:pPr>
                <a:endParaRPr lang="ru-KZ" sz="2400" b="1" dirty="0">
                  <a:solidFill>
                    <a:srgbClr val="002060"/>
                  </a:solidFill>
                  <a:effectLst/>
                  <a:latin typeface="Tahoma" panose="020B0604030504040204" pitchFamily="34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0278" y="1453415"/>
                <a:ext cx="10019899" cy="4708148"/>
              </a:xfrm>
              <a:prstGeom prst="rect">
                <a:avLst/>
              </a:prstGeom>
              <a:blipFill>
                <a:blip r:embed="rId2"/>
                <a:stretch>
                  <a:fillRect l="-2129" t="-1940" r="-219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4010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511EC973-C551-B241-F42F-98D91F5BA7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CE46E06-1802-97B9-E9CC-FADCBA1B53DF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BF668F72-8929-5803-3594-23651B6F13E4}"/>
                  </a:ext>
                </a:extLst>
              </p:cNvPr>
              <p:cNvSpPr/>
              <p:nvPr/>
            </p:nvSpPr>
            <p:spPr>
              <a:xfrm>
                <a:off x="1047549" y="818147"/>
                <a:ext cx="10483516" cy="523040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2.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Көбейткіштерге жіктеңдер:</a:t>
                </a:r>
                <a:endParaRPr lang="en-US" sz="3600" b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3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𝟏𝟗𝟔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en-US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36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қолданып, берілген өрнекті түрлендір:</a:t>
                </a:r>
                <a:endParaRPr lang="ru-KZ" sz="3600" b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</a:rPr>
                      <m:t>−</m:t>
                    </m:r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𝟏𝟗𝟔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b</a:t>
                </a:r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 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3600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𝒂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3600" b="1" i="1"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 smtClean="0"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b)</a:t>
                </a:r>
                <a:r>
                  <a:rPr lang="en-US" sz="3600" b="1" i="1" baseline="30000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= 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b)(</a:t>
                </a:r>
                <a14:m>
                  <m:oMath xmlns:m="http://schemas.openxmlformats.org/officeDocument/2006/math">
                    <m:r>
                      <a:rPr lang="en-US" sz="3600" b="1" i="1">
                        <a:latin typeface="Cambria Math" panose="02040503050406030204" pitchFamily="18" charset="0"/>
                      </a:rPr>
                      <m:t>𝟓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3600" b="1" i="1">
                        <a:latin typeface="Cambria Math" panose="02040503050406030204" pitchFamily="18" charset="0"/>
                      </a:rPr>
                      <m:t>𝟔</m:t>
                    </m:r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3600" b="1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en-US" sz="3600" b="1" i="1">
                            <a:latin typeface="Cambria Math" panose="02040503050406030204" pitchFamily="18" charset="0"/>
                          </a:rPr>
                          <m:t>𝟏𝟒</m:t>
                        </m:r>
                      </m:den>
                    </m:f>
                  </m:oMath>
                </a14:m>
                <a:r>
                  <a:rPr lang="en-US" sz="36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b).</a:t>
                </a:r>
                <a:endParaRPr lang="ru-KZ" sz="36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BF668F72-8929-5803-3594-23651B6F13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7549" y="818147"/>
                <a:ext cx="10483516" cy="5230406"/>
              </a:xfrm>
              <a:prstGeom prst="rect">
                <a:avLst/>
              </a:prstGeom>
              <a:blipFill>
                <a:blip r:embed="rId2"/>
                <a:stretch>
                  <a:fillRect l="-1802" t="-1865" r="-1744" b="-816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8525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41190717-B392-744B-B595-875273C5A4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02C7E54-E159-FE4F-57B2-C6D0F3C87C57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0C5E19F5-1B9F-2647-02DD-FA4BE39458FE}"/>
                  </a:ext>
                </a:extLst>
              </p:cNvPr>
              <p:cNvSpPr/>
              <p:nvPr/>
            </p:nvSpPr>
            <p:spPr>
              <a:xfrm>
                <a:off x="972151" y="1145406"/>
                <a:ext cx="10381649" cy="43125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3.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Есептеңдер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72 · 68.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формуласына келтіріп есепте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72 · 68</a:t>
                </a:r>
                <a:r>
                  <a:rPr lang="kk-KZ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(70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2)(70 – 2) 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KZ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𝟕𝟎</m:t>
                        </m:r>
                        <m:r>
                          <a:rPr lang="en-US" sz="40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kk-KZ" sz="40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(2)</a:t>
                </a:r>
                <a:r>
                  <a:rPr lang="en-US" sz="4000" b="1" i="1" baseline="30000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en-US" sz="4000" b="1" dirty="0"/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=4900 </a:t>
                </a:r>
                <a14:m>
                  <m:oMath xmlns:m="http://schemas.openxmlformats.org/officeDocument/2006/math">
                    <m:r>
                      <a:rPr lang="en-US" sz="4000" b="1" i="1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 = 4896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 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0C5E19F5-1B9F-2647-02DD-FA4BE39458F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151" y="1145406"/>
                <a:ext cx="10381649" cy="4312527"/>
              </a:xfrm>
              <a:prstGeom prst="rect">
                <a:avLst/>
              </a:prstGeom>
              <a:blipFill>
                <a:blip r:embed="rId2"/>
                <a:stretch>
                  <a:fillRect l="-2054" t="-2546" r="-2054" b="-2263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1242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2808AFFD-48D1-42F5-4329-E3F24E4A2A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FC2C63F7-3F42-B943-A923-0C9F6624F0A9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62A30B3E-EED5-291B-EFBF-14C1E1E15847}"/>
                  </a:ext>
                </a:extLst>
              </p:cNvPr>
              <p:cNvSpPr/>
              <p:nvPr/>
            </p:nvSpPr>
            <p:spPr>
              <a:xfrm>
                <a:off x="924025" y="972152"/>
                <a:ext cx="10429775" cy="43636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spcAft>
                    <a:spcPts val="1000"/>
                  </a:spcAft>
                </a:pP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4.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Бөлшектің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мәнін</a:t>
                </a:r>
                <a:r>
                  <a:rPr lang="ru-RU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4000" b="1" dirty="0" err="1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есептеңдер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𝟗𝟐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𝟒𝟖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𝟐𝟕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dirty="0" smtClean="0">
                            <a:solidFill>
                              <a:schemeClr val="bg2">
                                <a:lumMod val="10000"/>
                              </a:schemeClr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𝟏𝟕</m:t>
                            </m:r>
                          </m:e>
                          <m:sup>
                            <m:r>
                              <a:rPr lang="en-US" sz="4000" b="1" i="1" dirty="0" smtClean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effectLst/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қолданып есепте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</a:p>
              <a:p>
                <a:pPr algn="just">
                  <a:spcAft>
                    <a:spcPts val="1000"/>
                  </a:spcAft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𝟗𝟐</m:t>
                            </m:r>
                          </m:e>
                          <m:sup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𝟒𝟖</m:t>
                            </m:r>
                          </m:e>
                          <m:sup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𝟐𝟕</m:t>
                            </m:r>
                          </m:e>
                          <m:sup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− </m:t>
                        </m:r>
                        <m:sSup>
                          <m:sSup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𝟏𝟕</m:t>
                            </m:r>
                          </m:e>
                          <m:sup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  <m: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 </m:t>
                    </m:r>
                    <m:f>
                      <m:f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𝟗𝟐</m:t>
                            </m:r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 −</m:t>
                            </m:r>
                            <m:r>
                              <a:rPr lang="en-US" sz="4000" b="1" i="1" dirty="0">
                                <a:solidFill>
                                  <a:schemeClr val="bg2">
                                    <a:lumMod val="10000"/>
                                  </a:schemeClr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imes New Roman" panose="02020603050405020304" pitchFamily="18" charset="0"/>
                              </a:rPr>
                              <m:t>𝟒𝟖</m:t>
                            </m:r>
                          </m:e>
                        </m:d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𝟗𝟐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+ 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𝟒𝟖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𝟐𝟕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𝟏𝟕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𝟐𝟕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𝟏𝟕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𝟒𝟒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·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𝟏𝟒𝟎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 ·</m:t>
                        </m:r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𝟒𝟒</m:t>
                        </m:r>
                      </m:den>
                    </m:f>
                    <m:r>
                      <a:rPr lang="en-US" sz="4000" b="1" i="1" dirty="0">
                        <a:solidFill>
                          <a:schemeClr val="bg2">
                            <a:lumMod val="10000"/>
                          </a:schemeClr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𝟏𝟒𝟎</m:t>
                        </m:r>
                      </m:num>
                      <m:den>
                        <m:r>
                          <a:rPr lang="en-US" sz="4000" b="1" i="1" dirty="0">
                            <a:solidFill>
                              <a:schemeClr val="bg2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</a:t>
                </a:r>
                <a:r>
                  <a:rPr lang="en-US" sz="4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14</a:t>
                </a:r>
                <a:r>
                  <a:rPr lang="en-US" sz="4000" b="1" i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endParaRPr lang="kk-KZ" sz="4000" b="1" i="1" dirty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62A30B3E-EED5-291B-EFBF-14C1E1E158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025" y="972152"/>
                <a:ext cx="10429775" cy="4363695"/>
              </a:xfrm>
              <a:prstGeom prst="rect">
                <a:avLst/>
              </a:prstGeom>
              <a:blipFill>
                <a:blip r:embed="rId2"/>
                <a:stretch>
                  <a:fillRect l="-2104" t="-2514" r="-2046" b="-140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82472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>
          <a:extLst>
            <a:ext uri="{FF2B5EF4-FFF2-40B4-BE49-F238E27FC236}">
              <a16:creationId xmlns:a16="http://schemas.microsoft.com/office/drawing/2014/main" xmlns="" id="{7C0831C2-1786-FDB7-5135-945616144D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5E16EA7E-1928-2B25-E656-6BDB3842D145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r>
              <a:rPr lang="kk-KZ" dirty="0"/>
              <a:t>.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xmlns="" id="{3168B7D5-1811-1360-1564-CCAD240EB638}"/>
                  </a:ext>
                </a:extLst>
              </p:cNvPr>
              <p:cNvSpPr/>
              <p:nvPr/>
            </p:nvSpPr>
            <p:spPr>
              <a:xfrm>
                <a:off x="933651" y="240632"/>
                <a:ext cx="10420149" cy="639713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1000"/>
                  </a:spcAft>
                </a:pPr>
                <a:r>
                  <a:rPr lang="en-US" sz="3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5</a:t>
                </a:r>
                <a:r>
                  <a:rPr lang="kk-KZ" sz="3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kk-KZ" sz="3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Теңдеуді шешіңдер</a:t>
                </a:r>
                <a:r>
                  <a:rPr lang="kk-KZ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:</a:t>
                </a:r>
                <a:endParaRPr lang="en-US" sz="3000" b="1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</a:t>
                </a:r>
                <a:r>
                  <a:rPr lang="en-US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000" b="1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𝟏𝟔</m:t>
                        </m:r>
                      </m:den>
                    </m:f>
                    <m:r>
                      <a:rPr lang="en-US" sz="3000" b="1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3000" b="1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en-US" sz="3000" b="1" i="1" dirty="0" smtClean="0">
                        <a:solidFill>
                          <a:schemeClr val="tx1"/>
                        </a:solidFill>
                        <a:effectLst/>
                        <a:latin typeface="Cambria Math" panose="02040503050406030204" pitchFamily="18" charset="0"/>
                        <a:ea typeface="Tahoma" panose="020B0604030504040204" pitchFamily="34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lang="en-US" sz="3000" b="1" i="1" baseline="30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 algn="just">
                  <a:spcAft>
                    <a:spcPts val="1000"/>
                  </a:spcAft>
                </a:pPr>
                <a:r>
                  <a:rPr lang="kk-KZ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Шешуі.</a:t>
                </a:r>
                <a:r>
                  <a:rPr lang="kk-KZ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000" b="1" dirty="0">
                    <a:solidFill>
                      <a:schemeClr val="bg2">
                        <a:lumMod val="10000"/>
                      </a:schemeClr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Екі өрнектің квадраттарының </a:t>
                </a:r>
                <a:r>
                  <a:rPr lang="kk-KZ" sz="3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айырмасы формуласын қолданып, теңдеуді шеш:</a:t>
                </a:r>
                <a:r>
                  <a:rPr lang="en-US" sz="3000" b="1" dirty="0">
                    <a:solidFill>
                      <a:schemeClr val="bg2">
                        <a:lumMod val="10000"/>
                      </a:schemeClr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kk-KZ" sz="3000" b="1" dirty="0">
                  <a:solidFill>
                    <a:srgbClr val="000000"/>
                  </a:solidFill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en-US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</a:t>
                </a:r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𝟗</m:t>
                        </m:r>
                      </m:num>
                      <m:den>
                        <m:r>
                          <a:rPr lang="en-US" sz="3000" b="1" i="1" dirty="0" smtClean="0">
                            <a:solidFill>
                              <a:schemeClr val="tx1"/>
                            </a:solidFill>
                            <a:effectLst/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sz="3000" b="1" i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000" b="1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:pPr>
                  <a:spcAft>
                    <a:spcPts val="1000"/>
                  </a:spcAft>
                </a:pP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baseline="30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𝟐𝟓</m:t>
                        </m:r>
                      </m:num>
                      <m:den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𝟏𝟔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 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 </a:t>
                </a:r>
                <a:r>
                  <a:rPr lang="en-US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 )(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 ) = </a:t>
                </a:r>
                <a:r>
                  <a:rPr lang="ru-RU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i="1" baseline="300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en-US" sz="3000" b="1" i="1" baseline="30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1000"/>
                  </a:spcAft>
                </a:pP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 )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= </a:t>
                </a:r>
                <a:r>
                  <a:rPr lang="en-US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 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0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0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kk-KZ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;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>
                  <a:spcAft>
                    <a:spcPts val="1000"/>
                  </a:spcAft>
                </a:pP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(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x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000" b="1" i="1" dirty="0" smtClean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 ) = </a:t>
                </a:r>
                <a:r>
                  <a:rPr lang="ru-RU" sz="30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0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 =&gt;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0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3000" b="1" i="1" dirty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𝒙</m:t>
                        </m:r>
                      </m:e>
                      <m:sub>
                        <m:r>
                          <a:rPr lang="en-US" sz="3000" b="1" i="1" dirty="0" smtClean="0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=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sz="3000" b="1" i="1" dirty="0"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.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 </a:t>
                </a:r>
                <a:r>
                  <a:rPr lang="en-US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b="1" i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ahoma" panose="020B0604030504040204" pitchFamily="34" charset="0"/>
                    <a:cs typeface="Times New Roman" panose="02020603050405020304" pitchFamily="18" charset="0"/>
                  </a:rPr>
                  <a:t> </a:t>
                </a:r>
                <a:endParaRPr lang="en-US" sz="3000" b="1" i="1" baseline="300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Tahoma" panose="020B060403050404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Прямоугольник 2">
                <a:extLst>
                  <a:ext uri="{FF2B5EF4-FFF2-40B4-BE49-F238E27FC236}">
                    <a16:creationId xmlns:a16="http://schemas.microsoft.com/office/drawing/2014/main" id="{3168B7D5-1811-1360-1564-CCAD240EB6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3651" y="240632"/>
                <a:ext cx="10420149" cy="6397136"/>
              </a:xfrm>
              <a:prstGeom prst="rect">
                <a:avLst/>
              </a:prstGeom>
              <a:blipFill>
                <a:blip r:embed="rId2"/>
                <a:stretch>
                  <a:fillRect l="-1345" t="-1238" r="-1345" b="-381"/>
                </a:stretch>
              </a:blipFill>
            </p:spPr>
            <p:txBody>
              <a:bodyPr/>
              <a:lstStyle/>
              <a:p>
                <a:r>
                  <a:rPr lang="ru-K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7652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1123</TotalTime>
  <Words>102</Words>
  <Application>Microsoft Office PowerPoint</Application>
  <PresentationFormat>Широкоэкранный</PresentationFormat>
  <Paragraphs>49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PT Sans Caption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154</cp:revision>
  <dcterms:created xsi:type="dcterms:W3CDTF">2022-09-04T21:41:09Z</dcterms:created>
  <dcterms:modified xsi:type="dcterms:W3CDTF">2024-09-17T15:09:56Z</dcterms:modified>
</cp:coreProperties>
</file>