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82" r:id="rId3"/>
    <p:sldId id="292" r:id="rId4"/>
    <p:sldId id="296" r:id="rId5"/>
    <p:sldId id="315" r:id="rId6"/>
    <p:sldId id="298" r:id="rId7"/>
    <p:sldId id="312" r:id="rId8"/>
    <p:sldId id="313" r:id="rId9"/>
    <p:sldId id="310" r:id="rId10"/>
    <p:sldId id="314" r:id="rId11"/>
    <p:sldId id="311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50" d="100"/>
          <a:sy n="50" d="100"/>
        </p:scale>
        <p:origin x="38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Алгебра</a:t>
            </a:r>
            <a:endParaRPr lang="ru-RU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E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сынып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тоқсан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7C0831C2-1786-FDB7-5135-945616144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16EA7E-1928-2B25-E656-6BDB3842D14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3168B7D5-1811-1360-1564-CCAD240EB638}"/>
                  </a:ext>
                </a:extLst>
              </p:cNvPr>
              <p:cNvSpPr/>
              <p:nvPr/>
            </p:nvSpPr>
            <p:spPr>
              <a:xfrm>
                <a:off x="1026160" y="995680"/>
                <a:ext cx="10327640" cy="4388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kk-KZ" sz="36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𝟕𝟗</m:t>
                        </m:r>
                      </m:e>
                      <m:sup>
                        <m: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𝟑𝟓</m:t>
                        </m:r>
                      </m:e>
                      <m:sup>
                        <m: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саны </a:t>
                </a:r>
                <a:r>
                  <a:rPr lang="en-US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44-</a:t>
                </a:r>
                <a:r>
                  <a:rPr lang="ru-RU" sz="36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ке</a:t>
                </a:r>
                <a:r>
                  <a:rPr lang="kk-KZ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бөлінетінін дәлелдеңдер.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kk-KZ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кубтарының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қолданып есепте: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sz="3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0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1" i="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𝟕𝟗</m:t>
                        </m:r>
                      </m:e>
                      <m:sup>
                        <m:r>
                          <a:rPr lang="en-US" sz="3600" b="1" i="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𝟑𝟓</m:t>
                        </m:r>
                      </m:e>
                      <m:sup>
                        <m:r>
                          <a:rPr lang="en-US" sz="3600" b="1" i="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m:rPr>
                        <m:nor/>
                      </m:rPr>
                      <a:rPr lang="en-US" sz="3600" b="1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 : 44 = </m:t>
                    </m:r>
                  </m:oMath>
                </a14:m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((79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35)(79</a:t>
                </a:r>
                <a:r>
                  <a:rPr lang="en-US" sz="3600" b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+ 79 · 35 + 35</a:t>
                </a:r>
                <a:r>
                  <a:rPr lang="en-US" sz="3600" b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))</a:t>
                </a:r>
                <a:r>
                  <a:rPr lang="en-US" sz="3600" b="1" dirty="0">
                    <a:solidFill>
                      <a:srgbClr val="00000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: 44</m:t>
                    </m:r>
                  </m:oMath>
                </a14:m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𝟒𝟒</m:t>
                        </m:r>
                        <m:r>
                          <a:rPr lang="en-US" sz="3600" b="1" i="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· (</m:t>
                        </m:r>
                        <m:r>
                          <a:rPr lang="en-US" sz="3600" b="1" i="0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𝟔𝟐𝟒𝟏</m:t>
                        </m:r>
                        <m:r>
                          <a:rPr lang="en-US" sz="3600" b="1" i="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+</m:t>
                        </m:r>
                        <m:r>
                          <a:rPr lang="en-US" sz="3600" b="1" i="0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𝟐𝟕𝟔𝟓</m:t>
                        </m:r>
                        <m:r>
                          <a:rPr lang="en-US" sz="3600" b="1" i="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+</m:t>
                        </m:r>
                        <m:r>
                          <a:rPr lang="en-US" sz="3600" b="1" i="0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𝟏𝟐𝟐𝟓</m:t>
                        </m:r>
                        <m:r>
                          <a:rPr lang="en-US" sz="3600" b="1" i="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1" i="0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𝟒𝟒</m:t>
                        </m:r>
                      </m:den>
                    </m:f>
                    <m:r>
                      <a:rPr lang="en-US" sz="3600" b="1" i="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10231</a:t>
                </a:r>
                <a:endParaRPr lang="kk-KZ" sz="36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:endParaRPr lang="en-US" sz="3000" b="1" i="1" baseline="30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168B7D5-1811-1360-1564-CCAD240EB6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60" y="995680"/>
                <a:ext cx="10327640" cy="4388061"/>
              </a:xfrm>
              <a:prstGeom prst="rect">
                <a:avLst/>
              </a:prstGeom>
              <a:blipFill>
                <a:blip r:embed="rId2"/>
                <a:stretch>
                  <a:fillRect l="-1770" t="-1806" r="-177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52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0834A027-5A4D-5FB1-A3A7-DE3C54182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7599B4-F7E3-49BB-9381-6447B710EB4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E4E8DA61-3D1E-4B3F-3BEC-8954D254968C}"/>
                  </a:ext>
                </a:extLst>
              </p:cNvPr>
              <p:cNvSpPr/>
              <p:nvPr/>
            </p:nvSpPr>
            <p:spPr>
              <a:xfrm>
                <a:off x="779645" y="808521"/>
                <a:ext cx="10574155" cy="4312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Көпмүше түріне келтіріңдер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endParaRPr lang="en-US" sz="40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(a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3b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)(a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10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– 3a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+ 9b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Екі өрнектің кубтарының қосындысы формуласын қолдан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(a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3b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)(a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10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– 3a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+ 9b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40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40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40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sz="40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sz="40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40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6</m:t>
                    </m:r>
                    <m:r>
                      <m:rPr>
                        <m:nor/>
                      </m:rPr>
                      <a:rPr lang="en-US" sz="40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40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 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a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15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27b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18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E4E8DA61-3D1E-4B3F-3BEC-8954D25496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45" y="808521"/>
                <a:ext cx="10574155" cy="4312527"/>
              </a:xfrm>
              <a:prstGeom prst="rect">
                <a:avLst/>
              </a:prstGeom>
              <a:blipFill>
                <a:blip r:embed="rId2"/>
                <a:stretch>
                  <a:fillRect l="-2075" t="-2546" r="-1960" b="-5233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324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14FCEE11-4AB3-4847-9E51-E42FD092039B}"/>
                  </a:ext>
                </a:extLst>
              </p:cNvPr>
              <p:cNvSpPr txBox="1"/>
              <p:nvPr/>
            </p:nvSpPr>
            <p:spPr>
              <a:xfrm>
                <a:off x="1617044" y="2569945"/>
                <a:ext cx="9087371" cy="2816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∓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кубтарының қосындысы мен айырмасы формуласын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меңгердіңіздер.</a:t>
                </a:r>
                <a:endParaRPr lang="en-ID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4FCEE11-4AB3-4847-9E51-E42FD0920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044" y="2569945"/>
                <a:ext cx="9087371" cy="2816092"/>
              </a:xfrm>
              <a:prstGeom prst="rect">
                <a:avLst/>
              </a:prstGeom>
              <a:blipFill>
                <a:blip r:embed="rId2"/>
                <a:stretch>
                  <a:fillRect t="-3896" b="-952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ик 47"/>
          <p:cNvSpPr/>
          <p:nvPr/>
        </p:nvSpPr>
        <p:spPr>
          <a:xfrm>
            <a:off x="2329314" y="1126156"/>
            <a:ext cx="449005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3297" y="895149"/>
            <a:ext cx="9047747" cy="4570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Қысқаша көбейту формулалары. </a:t>
            </a:r>
          </a:p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кубтарының қосындысы мен айырмасы</a:t>
            </a:r>
            <a:endParaRPr lang="kk-KZ" sz="50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5781" y="1238636"/>
            <a:ext cx="58053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 сабақта:</a:t>
            </a:r>
            <a:endParaRPr lang="ru-RU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1886551" y="2464067"/>
                <a:ext cx="9462169" cy="31269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4800" b="1" i="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i="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∓</m:t>
                    </m:r>
                  </m:oMath>
                </a14:m>
                <a:r>
                  <a:rPr lang="en-US" sz="4800" b="1" i="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kk-KZ" sz="4800" b="1" i="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кубтары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ның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қосындысы мен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айырмасы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меңгересіздер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en-ID" sz="4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51" y="2464067"/>
                <a:ext cx="9462169" cy="3126946"/>
              </a:xfrm>
              <a:prstGeom prst="rect">
                <a:avLst/>
              </a:prstGeom>
              <a:blipFill>
                <a:blip r:embed="rId2"/>
                <a:stretch>
                  <a:fillRect t="-3704" r="-901" b="-740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051047F3-0D08-1AC3-7ADE-EAC166328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589281" y="182880"/>
            <a:ext cx="11257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КУБТАРЫНЫҢ ҚОСЫНДЫСЫ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A60EA701-285E-1156-AF56-4977572FB522}"/>
                  </a:ext>
                </a:extLst>
              </p:cNvPr>
              <p:cNvSpPr/>
              <p:nvPr/>
            </p:nvSpPr>
            <p:spPr>
              <a:xfrm>
                <a:off x="1402079" y="3429000"/>
                <a:ext cx="9503343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</m:t>
                      </m:r>
                      <m:sSup>
                        <m:sSupPr>
                          <m:ctrlP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m:rPr>
                          <m:nor/>
                        </m:rPr>
                        <a:rPr lang="kk-KZ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kk-KZ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A60EA701-285E-1156-AF56-4977572FB5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79" y="3429000"/>
                <a:ext cx="9503343" cy="7847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86E0ABEE-B64D-51FB-A1A0-04B5BF0CCCB6}"/>
              </a:ext>
            </a:extLst>
          </p:cNvPr>
          <p:cNvSpPr/>
          <p:nvPr/>
        </p:nvSpPr>
        <p:spPr>
          <a:xfrm>
            <a:off x="731520" y="829211"/>
            <a:ext cx="10789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Оқылуы: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екі өрнектің кубтарының қосындысы осы өрнектердің қосындысын олардың айырмасының толымсыз квадратына көбейткенге тең.</a:t>
            </a: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xmlns="" id="{FC89ED3D-E17C-8A65-6C5C-C82BAE58FF91}"/>
                  </a:ext>
                </a:extLst>
              </p:cNvPr>
              <p:cNvSpPr/>
              <p:nvPr/>
            </p:nvSpPr>
            <p:spPr>
              <a:xfrm>
                <a:off x="731520" y="4213766"/>
                <a:ext cx="10698480" cy="1966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Дәлелдеу</a:t>
                </a:r>
                <a:r>
                  <a:rPr lang="kk-KZ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ab</m:t>
                    </m:r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 </m:t>
                    </m:r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kk-KZ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kk-KZ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 </m:t>
                    </m:r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𝒂𝒃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sz="40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𝒂𝒃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i="1" dirty="0">
                  <a:solidFill>
                    <a:srgbClr val="002060"/>
                  </a:solidFill>
                  <a:latin typeface="Times New Roman" panose="02020603050405020304" pitchFamily="18" charset="0"/>
                </a:endParaRPr>
              </a:p>
              <a:p>
                <a:pPr algn="just"/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Мысалы: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d>
                    <m:r>
                      <m:rPr>
                        <m:nor/>
                      </m:rPr>
                      <a:rPr lang="en-US" sz="3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3200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xy</m:t>
                    </m:r>
                    <m:r>
                      <m:rPr>
                        <m:nor/>
                      </m:rPr>
                      <a:rPr lang="en-US" sz="32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 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kk-KZ" sz="3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40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FC89ED3D-E17C-8A65-6C5C-C82BAE58FF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" y="4213766"/>
                <a:ext cx="10698480" cy="1966820"/>
              </a:xfrm>
              <a:prstGeom prst="rect">
                <a:avLst/>
              </a:prstGeom>
              <a:blipFill>
                <a:blip r:embed="rId3"/>
                <a:stretch>
                  <a:fillRect l="-1994" t="-4644" b="-774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E6237673-C66A-9024-3BAD-450DAD3107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C1754F7D-3795-B946-B089-7E99D99B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17049A5-17E9-9DBC-2C4D-A61D5396BECB}"/>
              </a:ext>
            </a:extLst>
          </p:cNvPr>
          <p:cNvSpPr/>
          <p:nvPr/>
        </p:nvSpPr>
        <p:spPr>
          <a:xfrm>
            <a:off x="422911" y="325652"/>
            <a:ext cx="11423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КУБТАРЫНЫҢ АЙЫРМАСЫ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FB503342-57B2-8F6E-6523-671D9D3B2E41}"/>
                  </a:ext>
                </a:extLst>
              </p:cNvPr>
              <p:cNvSpPr/>
              <p:nvPr/>
            </p:nvSpPr>
            <p:spPr>
              <a:xfrm>
                <a:off x="1412240" y="3474245"/>
                <a:ext cx="9493182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</m:t>
                      </m:r>
                      <m:sSup>
                        <m:sSupPr>
                          <m:ctrlP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m:rPr>
                          <m:nor/>
                        </m:rPr>
                        <a:rPr lang="kk-KZ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kk-KZ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FB503342-57B2-8F6E-6523-671D9D3B2E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240" y="3474245"/>
                <a:ext cx="9493182" cy="7847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27FCE93-66AE-180A-FD2D-554947FE006A}"/>
              </a:ext>
            </a:extLst>
          </p:cNvPr>
          <p:cNvSpPr/>
          <p:nvPr/>
        </p:nvSpPr>
        <p:spPr>
          <a:xfrm>
            <a:off x="670559" y="995680"/>
            <a:ext cx="1085088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Оқылуы: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кубтарының айырмасы осы өрнектердің айырмасын олардың қосындысының толымсыз квадратына көбейткенге тең.</a:t>
            </a: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xmlns="" id="{89CB361E-4FA6-EB47-5D76-CA2758BF4CD2}"/>
                  </a:ext>
                </a:extLst>
              </p:cNvPr>
              <p:cNvSpPr/>
              <p:nvPr/>
            </p:nvSpPr>
            <p:spPr>
              <a:xfrm>
                <a:off x="731520" y="4213766"/>
                <a:ext cx="10698480" cy="1966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Дәлелдеу</a:t>
                </a:r>
                <a:r>
                  <a:rPr lang="kk-KZ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ab</m:t>
                    </m:r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 </m:t>
                    </m:r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kk-KZ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kk-KZ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 </m:t>
                    </m:r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𝒂𝒃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40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en-US" sz="4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sz="40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𝒂𝒃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i="1" dirty="0">
                  <a:solidFill>
                    <a:srgbClr val="002060"/>
                  </a:solidFill>
                  <a:latin typeface="Times New Roman" panose="02020603050405020304" pitchFamily="18" charset="0"/>
                </a:endParaRPr>
              </a:p>
              <a:p>
                <a:pPr algn="just"/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Мысалы: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3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m:rPr>
                        <m:nor/>
                      </m:rPr>
                      <a:rPr lang="en-US" sz="3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3200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mn</m:t>
                    </m:r>
                    <m:r>
                      <m:rPr>
                        <m:nor/>
                      </m:rPr>
                      <a:rPr lang="en-US" sz="32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 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kk-KZ" sz="3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40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9CB361E-4FA6-EB47-5D76-CA2758BF4C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" y="4213766"/>
                <a:ext cx="10698480" cy="1966820"/>
              </a:xfrm>
              <a:prstGeom prst="rect">
                <a:avLst/>
              </a:prstGeom>
              <a:blipFill>
                <a:blip r:embed="rId3"/>
                <a:stretch>
                  <a:fillRect l="-1994" t="-4644" b="-774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4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11166" y="404260"/>
            <a:ext cx="8669154" cy="74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ТАПСЫРМАЛАР: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20278" y="1453415"/>
                <a:ext cx="10019899" cy="48363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42950" indent="-742950" algn="just">
                  <a:spcAft>
                    <a:spcPts val="1000"/>
                  </a:spcAft>
                  <a:buAutoNum type="arabicPeriod"/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Көбейткіштерге жіктеңдер: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𝟐𝟕</m:t>
                    </m:r>
                  </m:oMath>
                </a14:m>
                <a:r>
                  <a:rPr lang="en-US" sz="4000" b="1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ru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уб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қолдан:</a:t>
                </a:r>
                <a:endParaRPr lang="ru-KZ" sz="40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𝟐𝟕</m:t>
                    </m:r>
                    <m:r>
                      <a:rPr lang="ru-RU" sz="4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 n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3)(n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 · 3 + 3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 = 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3)(n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3n + 9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KZ" sz="2400" b="1" dirty="0">
                  <a:solidFill>
                    <a:srgbClr val="00206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278" y="1453415"/>
                <a:ext cx="10019899" cy="4836389"/>
              </a:xfrm>
              <a:prstGeom prst="rect">
                <a:avLst/>
              </a:prstGeom>
              <a:blipFill>
                <a:blip r:embed="rId2"/>
                <a:stretch>
                  <a:fillRect l="-2129" t="-2267" r="-219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01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511EC973-C551-B241-F42F-98D91F5BA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E46E06-1802-97B9-E9CC-FADCBA1B53D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BF668F72-8929-5803-3594-23651B6F13E4}"/>
                  </a:ext>
                </a:extLst>
              </p:cNvPr>
              <p:cNvSpPr/>
              <p:nvPr/>
            </p:nvSpPr>
            <p:spPr>
              <a:xfrm>
                <a:off x="1047549" y="818147"/>
                <a:ext cx="10483516" cy="47882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2.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Көбейткіштерге жіктеңдер:</a:t>
                </a:r>
                <a:endParaRPr lang="en-US" sz="36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  <m:sup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den>
                    </m:f>
                    <m:r>
                      <a:rPr lang="en-US" sz="36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𝟐𝟏𝟔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</a:t>
                </a:r>
                <a:r>
                  <a:rPr lang="ru-RU" sz="36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уб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тарының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 формуласын қолдан:</a:t>
                </a:r>
                <a:endParaRPr lang="ru-KZ" sz="36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  <m:sup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𝟏𝟐𝟓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𝟔𝟒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𝟐𝟏𝟔</m:t>
                        </m:r>
                      </m:den>
                    </m:f>
                    <m:r>
                      <m:rPr>
                        <m:nor/>
                      </m:rPr>
                      <a:rPr lang="en-US" sz="36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en-US" sz="36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)((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t+(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  =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36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  <m:sup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en-US" sz="3600" b="1" i="1" baseline="300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</a:t>
                </a:r>
                <a:endParaRPr lang="kk-KZ" sz="3600" b="1" i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F668F72-8929-5803-3594-23651B6F13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549" y="818147"/>
                <a:ext cx="10483516" cy="4788234"/>
              </a:xfrm>
              <a:prstGeom prst="rect">
                <a:avLst/>
              </a:prstGeom>
              <a:blipFill>
                <a:blip r:embed="rId2"/>
                <a:stretch>
                  <a:fillRect l="-1802" t="-2036" r="-1744" b="-114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52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41190717-B392-744B-B595-875273C5A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2C7E54-E159-FE4F-57B2-C6D0F3C87C5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0C5E19F5-1B9F-2647-02DD-FA4BE39458FE}"/>
                  </a:ext>
                </a:extLst>
              </p:cNvPr>
              <p:cNvSpPr/>
              <p:nvPr/>
            </p:nvSpPr>
            <p:spPr>
              <a:xfrm>
                <a:off x="944881" y="792480"/>
                <a:ext cx="10408920" cy="4799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өрнектің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кубтарының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түрінде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жазыңдар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(4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b)(16 –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4b + 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кубтарының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 формуласын қолдан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(4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b)(16 – 4b + 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kk-KZ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(4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b)(4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– 4b + 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 =</a:t>
                </a:r>
                <a:r>
                  <a:rPr lang="kk-KZ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ru-RU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4000" b="1" i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40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 64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0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0C5E19F5-1B9F-2647-02DD-FA4BE39458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1" y="792480"/>
                <a:ext cx="10408920" cy="4799840"/>
              </a:xfrm>
              <a:prstGeom prst="rect">
                <a:avLst/>
              </a:prstGeom>
              <a:blipFill>
                <a:blip r:embed="rId2"/>
                <a:stretch>
                  <a:fillRect l="-2049" t="-2287" r="-1991" b="-457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124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2808AFFD-48D1-42F5-4329-E3F24E4A2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2C63F7-3F42-B943-A923-0C9F6624F0A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62A30B3E-EED5-291B-EFBF-14C1E1E15847}"/>
                  </a:ext>
                </a:extLst>
              </p:cNvPr>
              <p:cNvSpPr/>
              <p:nvPr/>
            </p:nvSpPr>
            <p:spPr>
              <a:xfrm>
                <a:off x="924025" y="972152"/>
                <a:ext cx="10429775" cy="48137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Көбейтінді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түріне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келтіріңдер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𝟐𝟕</m:t>
                        </m:r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𝒑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𝟏𝟎𝟎𝟎</m:t>
                        </m:r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уб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қолдан:</a:t>
                </a:r>
                <a:endParaRPr lang="ru-KZ" sz="40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𝟐𝟕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𝒑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𝟏𝟎𝟎𝟎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 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(3p)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(10q)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3p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10q)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·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((3p)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3p · 10q + (10q)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3p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10q)(9p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30pq + 100q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62A30B3E-EED5-291B-EFBF-14C1E1E158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25" y="972152"/>
                <a:ext cx="10429775" cy="4813754"/>
              </a:xfrm>
              <a:prstGeom prst="rect">
                <a:avLst/>
              </a:prstGeom>
              <a:blipFill>
                <a:blip r:embed="rId2"/>
                <a:stretch>
                  <a:fillRect l="-2104" t="-2278" r="-2046" b="-443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47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1214</TotalTime>
  <Words>137</Words>
  <Application>Microsoft Office PowerPoint</Application>
  <PresentationFormat>Широкоэкранный</PresentationFormat>
  <Paragraphs>54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177</cp:revision>
  <dcterms:created xsi:type="dcterms:W3CDTF">2022-09-04T21:41:09Z</dcterms:created>
  <dcterms:modified xsi:type="dcterms:W3CDTF">2024-09-17T15:10:27Z</dcterms:modified>
</cp:coreProperties>
</file>