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8" r:id="rId2"/>
    <p:sldId id="282" r:id="rId3"/>
    <p:sldId id="292" r:id="rId4"/>
    <p:sldId id="296" r:id="rId5"/>
    <p:sldId id="315" r:id="rId6"/>
    <p:sldId id="298" r:id="rId7"/>
    <p:sldId id="316" r:id="rId8"/>
    <p:sldId id="317" r:id="rId9"/>
    <p:sldId id="312" r:id="rId10"/>
    <p:sldId id="318" r:id="rId11"/>
    <p:sldId id="314" r:id="rId12"/>
    <p:sldId id="281"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3447" autoAdjust="0"/>
  </p:normalViewPr>
  <p:slideViewPr>
    <p:cSldViewPr snapToGrid="0">
      <p:cViewPr varScale="1">
        <p:scale>
          <a:sx n="50" d="100"/>
          <a:sy n="50" d="100"/>
        </p:scale>
        <p:origin x="38" y="8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3A6CA-C9ED-4906-BD92-ADD707FBDD1C}" type="datetimeFigureOut">
              <a:rPr lang="ru-RU" smtClean="0"/>
              <a:t>17.09.2024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25C1EF-952E-48EA-8E88-FADF84220C6C}" type="slidenum">
              <a:rPr lang="ru-RU" smtClean="0"/>
              <a:t>‹#›</a:t>
            </a:fld>
            <a:endParaRPr lang="ru-RU"/>
          </a:p>
        </p:txBody>
      </p:sp>
    </p:spTree>
    <p:extLst>
      <p:ext uri="{BB962C8B-B14F-4D97-AF65-F5344CB8AC3E}">
        <p14:creationId xmlns:p14="http://schemas.microsoft.com/office/powerpoint/2010/main" val="3095441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KZ" dirty="0"/>
          </a:p>
        </p:txBody>
      </p:sp>
      <p:sp>
        <p:nvSpPr>
          <p:cNvPr id="4" name="Номер слайда 3"/>
          <p:cNvSpPr>
            <a:spLocks noGrp="1"/>
          </p:cNvSpPr>
          <p:nvPr>
            <p:ph type="sldNum" sz="quarter" idx="5"/>
          </p:nvPr>
        </p:nvSpPr>
        <p:spPr/>
        <p:txBody>
          <a:bodyPr/>
          <a:lstStyle/>
          <a:p>
            <a:fld id="{1325C1EF-952E-48EA-8E88-FADF84220C6C}" type="slidenum">
              <a:rPr lang="ru-RU" smtClean="0"/>
              <a:t>1</a:t>
            </a:fld>
            <a:endParaRPr lang="ru-RU"/>
          </a:p>
        </p:txBody>
      </p:sp>
    </p:spTree>
    <p:extLst>
      <p:ext uri="{BB962C8B-B14F-4D97-AF65-F5344CB8AC3E}">
        <p14:creationId xmlns:p14="http://schemas.microsoft.com/office/powerpoint/2010/main" val="3295259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0A8259D0-34A0-4D03-BD3A-50F7F6034403}" type="datetimeFigureOut">
              <a:rPr lang="ru-RU" smtClean="0"/>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378196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8259D0-34A0-4D03-BD3A-50F7F6034403}" type="datetimeFigureOut">
              <a:rPr lang="ru-RU" smtClean="0"/>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119610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1"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1"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8259D0-34A0-4D03-BD3A-50F7F6034403}" type="datetimeFigureOut">
              <a:rPr lang="ru-RU" smtClean="0"/>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1257986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4_Custom Layout">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xmlns="" id="{A30FFE61-70DA-44E8-80B5-C704ACDD7155}"/>
              </a:ext>
            </a:extLst>
          </p:cNvPr>
          <p:cNvSpPr>
            <a:spLocks noGrp="1"/>
          </p:cNvSpPr>
          <p:nvPr>
            <p:ph type="ctrTitle" hasCustomPrompt="1"/>
          </p:nvPr>
        </p:nvSpPr>
        <p:spPr>
          <a:xfrm>
            <a:off x="6262287" y="8450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29421924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0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xmlns=""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xmlns=""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xmlns=""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itle 1">
            <a:extLst>
              <a:ext uri="{FF2B5EF4-FFF2-40B4-BE49-F238E27FC236}">
                <a16:creationId xmlns:a16="http://schemas.microsoft.com/office/drawing/2014/main" xmlns="" id="{716292C9-F964-4725-A8D5-4B9F699EB5C7}"/>
              </a:ext>
            </a:extLst>
          </p:cNvPr>
          <p:cNvSpPr>
            <a:spLocks noGrp="1"/>
          </p:cNvSpPr>
          <p:nvPr>
            <p:ph type="ctrTitle" hasCustomPrompt="1"/>
          </p:nvPr>
        </p:nvSpPr>
        <p:spPr>
          <a:xfrm>
            <a:off x="835196" y="83582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2026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8259D0-34A0-4D03-BD3A-50F7F6034403}" type="datetimeFigureOut">
              <a:rPr lang="ru-RU" smtClean="0"/>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1384656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1" y="1709740"/>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A8259D0-34A0-4D03-BD3A-50F7F6034403}" type="datetimeFigureOut">
              <a:rPr lang="ru-RU" smtClean="0"/>
              <a:t>17.09.2024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2993339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A8259D0-34A0-4D03-BD3A-50F7F6034403}" type="datetimeFigureOut">
              <a:rPr lang="ru-RU" smtClean="0"/>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3994612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7"/>
            <a:ext cx="10515600" cy="1325563"/>
          </a:xfrm>
        </p:spPr>
        <p:txBody>
          <a:bodyPr/>
          <a:lstStyle/>
          <a:p>
            <a:r>
              <a:rPr lang="ru-RU"/>
              <a:t>Образец заголовка</a:t>
            </a:r>
          </a:p>
        </p:txBody>
      </p:sp>
      <p:sp>
        <p:nvSpPr>
          <p:cNvPr id="3" name="Текст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ru-RU"/>
              <a:t>Образец текста</a:t>
            </a:r>
          </a:p>
        </p:txBody>
      </p:sp>
      <p:sp>
        <p:nvSpPr>
          <p:cNvPr id="4" name="Объект 3"/>
          <p:cNvSpPr>
            <a:spLocks noGrp="1"/>
          </p:cNvSpPr>
          <p:nvPr>
            <p:ph sz="half" idx="2"/>
          </p:nvPr>
        </p:nvSpPr>
        <p:spPr>
          <a:xfrm>
            <a:off x="839789"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ru-RU"/>
              <a:t>Образец текста</a:t>
            </a:r>
          </a:p>
        </p:txBody>
      </p:sp>
      <p:sp>
        <p:nvSpPr>
          <p:cNvPr id="6" name="Объект 5"/>
          <p:cNvSpPr>
            <a:spLocks noGrp="1"/>
          </p:cNvSpPr>
          <p:nvPr>
            <p:ph sz="quarter" idx="4"/>
          </p:nvPr>
        </p:nvSpPr>
        <p:spPr>
          <a:xfrm>
            <a:off x="6172201"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A8259D0-34A0-4D03-BD3A-50F7F6034403}" type="datetimeFigureOut">
              <a:rPr lang="ru-RU" smtClean="0"/>
              <a:t>17.09.2024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862186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A8259D0-34A0-4D03-BD3A-50F7F6034403}" type="datetimeFigureOut">
              <a:rPr lang="ru-RU" smtClean="0"/>
              <a:t>17.09.2024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77683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8259D0-34A0-4D03-BD3A-50F7F6034403}" type="datetimeFigureOut">
              <a:rPr lang="ru-RU" smtClean="0"/>
              <a:t>17.09.2024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61949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8259D0-34A0-4D03-BD3A-50F7F6034403}" type="datetimeFigureOut">
              <a:rPr lang="ru-RU" smtClean="0"/>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251495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8259D0-34A0-4D03-BD3A-50F7F6034403}" type="datetimeFigureOut">
              <a:rPr lang="ru-RU" smtClean="0"/>
              <a:t>17.09.2024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280295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259D0-34A0-4D03-BD3A-50F7F6034403}" type="datetimeFigureOut">
              <a:rPr lang="ru-RU" smtClean="0"/>
              <a:t>17.09.2024</a:t>
            </a:fld>
            <a:endParaRPr lang="ru-RU"/>
          </a:p>
        </p:txBody>
      </p:sp>
      <p:sp>
        <p:nvSpPr>
          <p:cNvPr id="5" name="Нижний колонтитул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42872-7659-4856-963F-78491DA69C41}" type="slidenum">
              <a:rPr lang="ru-RU" smtClean="0"/>
              <a:t>‹#›</a:t>
            </a:fld>
            <a:endParaRPr lang="ru-RU"/>
          </a:p>
        </p:txBody>
      </p:sp>
    </p:spTree>
    <p:extLst>
      <p:ext uri="{BB962C8B-B14F-4D97-AF65-F5344CB8AC3E}">
        <p14:creationId xmlns:p14="http://schemas.microsoft.com/office/powerpoint/2010/main" val="1142008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Прямоугольник 5"/>
          <p:cNvSpPr/>
          <p:nvPr/>
        </p:nvSpPr>
        <p:spPr>
          <a:xfrm>
            <a:off x="4627416" y="2105197"/>
            <a:ext cx="3491347" cy="1015663"/>
          </a:xfrm>
          <a:prstGeom prst="rect">
            <a:avLst/>
          </a:prstGeom>
        </p:spPr>
        <p:txBody>
          <a:bodyPr wrap="square">
            <a:spAutoFit/>
          </a:bodyPr>
          <a:lstStyle/>
          <a:p>
            <a:pPr algn="ctr"/>
            <a:r>
              <a:rPr lang="ru-RU" sz="60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Алгебра</a:t>
            </a:r>
            <a:endParaRPr lang="ru-RU" sz="6000" dirty="0">
              <a:solidFill>
                <a:srgbClr val="FF0000"/>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4911435" y="3196797"/>
            <a:ext cx="2923311" cy="830997"/>
          </a:xfrm>
          <a:prstGeom prst="rect">
            <a:avLst/>
          </a:prstGeom>
        </p:spPr>
        <p:txBody>
          <a:bodyPr wrap="square">
            <a:spAutoFit/>
          </a:bodyPr>
          <a:lstStyle/>
          <a:p>
            <a:pPr algn="ctr"/>
            <a:r>
              <a:rPr lang="en-AE" sz="4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7</a:t>
            </a:r>
            <a:r>
              <a:rPr lang="kk-KZ" sz="4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сынып</a:t>
            </a:r>
            <a:endParaRPr lang="ru-RU" sz="4800" dirty="0">
              <a:solidFill>
                <a:srgbClr val="FF0000"/>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4627416" y="4103731"/>
            <a:ext cx="3646251" cy="830997"/>
          </a:xfrm>
          <a:prstGeom prst="rect">
            <a:avLst/>
          </a:prstGeom>
        </p:spPr>
        <p:txBody>
          <a:bodyPr wrap="square">
            <a:spAutoFit/>
          </a:bodyPr>
          <a:lstStyle/>
          <a:p>
            <a:pPr algn="ctr"/>
            <a:r>
              <a:rPr lang="en-US" sz="4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III</a:t>
            </a:r>
            <a:r>
              <a:rPr lang="kk-KZ" sz="48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тоқсан</a:t>
            </a:r>
            <a:endParaRPr lang="ru-RU" sz="4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168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xmlns="" id="{883B5A7A-922E-2F0F-830A-B7FA6C811FF6}"/>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976772F0-6C1B-1C1F-DEEE-462369A63DA4}"/>
              </a:ext>
            </a:extLst>
          </p:cNvPr>
          <p:cNvSpPr>
            <a:spLocks noGrp="1"/>
          </p:cNvSpPr>
          <p:nvPr>
            <p:ph type="sldNum" sz="quarter" idx="4294967295"/>
          </p:nvPr>
        </p:nvSpPr>
        <p:spPr/>
        <p:txBody>
          <a:bodyPr/>
          <a:lstStyle/>
          <a:p>
            <a:r>
              <a:rPr lang="kk-KZ" dirty="0"/>
              <a:t>.</a:t>
            </a:r>
            <a:endParaRPr lang="en-US" dirty="0"/>
          </a:p>
        </p:txBody>
      </p:sp>
      <mc:AlternateContent xmlns:mc="http://schemas.openxmlformats.org/markup-compatibility/2006" xmlns:a14="http://schemas.microsoft.com/office/drawing/2010/main">
        <mc:Choice Requires="a14">
          <p:sp>
            <p:nvSpPr>
              <p:cNvPr id="3" name="Прямоугольник 2">
                <a:extLst>
                  <a:ext uri="{FF2B5EF4-FFF2-40B4-BE49-F238E27FC236}">
                    <a16:creationId xmlns:a16="http://schemas.microsoft.com/office/drawing/2014/main" xmlns="" id="{BE365A38-08DA-6021-08AA-421007AAB5C9}"/>
                  </a:ext>
                </a:extLst>
              </p:cNvPr>
              <p:cNvSpPr/>
              <p:nvPr/>
            </p:nvSpPr>
            <p:spPr>
              <a:xfrm>
                <a:off x="1047549" y="818147"/>
                <a:ext cx="10483516" cy="4459554"/>
              </a:xfrm>
              <a:prstGeom prst="rect">
                <a:avLst/>
              </a:prstGeom>
            </p:spPr>
            <p:txBody>
              <a:bodyPr wrap="square">
                <a:spAutoFit/>
              </a:bodyPr>
              <a:lstStyle/>
              <a:p>
                <a:pPr algn="just">
                  <a:spcAft>
                    <a:spcPts val="1000"/>
                  </a:spcAft>
                </a:pPr>
                <a:r>
                  <a:rPr lang="en-US"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5.</a:t>
                </a:r>
                <a:r>
                  <a:rPr lang="kk-KZ"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 </a:t>
                </a:r>
                <a:r>
                  <a:rPr lang="kk-KZ" sz="3600" b="1" dirty="0">
                    <a:latin typeface="Times New Roman" panose="02020603050405020304" pitchFamily="18" charset="0"/>
                    <a:ea typeface="Tahoma" panose="020B0604030504040204" pitchFamily="34" charset="0"/>
                    <a:cs typeface="Times New Roman" panose="02020603050405020304" pitchFamily="18" charset="0"/>
                  </a:rPr>
                  <a:t>Көпмүшені екі өрнектің айырмасының кубы </a:t>
                </a:r>
                <a:r>
                  <a:rPr lang="kk-KZ" sz="3600" b="1">
                    <a:latin typeface="Times New Roman" panose="02020603050405020304" pitchFamily="18" charset="0"/>
                    <a:ea typeface="Tahoma" panose="020B0604030504040204" pitchFamily="34" charset="0"/>
                    <a:cs typeface="Times New Roman" panose="02020603050405020304" pitchFamily="18" charset="0"/>
                  </a:rPr>
                  <a:t>түрінде жазыңдар</a:t>
                </a:r>
                <a:r>
                  <a:rPr lang="kk-KZ" sz="3600" b="1">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a:t>
                </a:r>
                <a:endParaRPr lang="en-US" sz="3600" b="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14:m>
                  <m:oMath xmlns:m="http://schemas.openxmlformats.org/officeDocument/2006/math">
                    <m:f>
                      <m:fPr>
                        <m:ctrlPr>
                          <a:rPr lang="en-US" sz="3600" b="1" i="1" dirty="0" smtClean="0">
                            <a:solidFill>
                              <a:schemeClr val="tx1"/>
                            </a:solidFill>
                            <a:latin typeface="Cambria Math" panose="02040503050406030204" pitchFamily="18" charset="0"/>
                          </a:rPr>
                        </m:ctrlPr>
                      </m:fPr>
                      <m:num>
                        <m:sSup>
                          <m:sSupPr>
                            <m:ctrlPr>
                              <a:rPr lang="en-US" sz="3600" b="1" i="1" dirty="0" smtClean="0">
                                <a:solidFill>
                                  <a:schemeClr val="tx1"/>
                                </a:solidFill>
                                <a:latin typeface="Cambria Math" panose="02040503050406030204" pitchFamily="18" charset="0"/>
                              </a:rPr>
                            </m:ctrlPr>
                          </m:sSupPr>
                          <m:e>
                            <m:r>
                              <a:rPr lang="en-US" sz="3600" b="1" i="1" dirty="0" smtClean="0">
                                <a:solidFill>
                                  <a:schemeClr val="tx1"/>
                                </a:solidFill>
                                <a:latin typeface="Cambria Math" panose="02040503050406030204" pitchFamily="18" charset="0"/>
                              </a:rPr>
                              <m:t>𝒑</m:t>
                            </m:r>
                          </m:e>
                          <m:sup>
                            <m:r>
                              <a:rPr lang="en-US" sz="3600" b="1" i="1" dirty="0" smtClean="0">
                                <a:solidFill>
                                  <a:schemeClr val="tx1"/>
                                </a:solidFill>
                                <a:latin typeface="Cambria Math" panose="02040503050406030204" pitchFamily="18" charset="0"/>
                              </a:rPr>
                              <m:t>𝟑</m:t>
                            </m:r>
                          </m:sup>
                        </m:sSup>
                      </m:num>
                      <m:den>
                        <m:r>
                          <a:rPr lang="en-US" sz="3600" b="1" i="1" dirty="0" smtClean="0">
                            <a:solidFill>
                              <a:schemeClr val="tx1"/>
                            </a:solidFill>
                            <a:latin typeface="Cambria Math" panose="02040503050406030204" pitchFamily="18" charset="0"/>
                          </a:rPr>
                          <m:t>𝟖</m:t>
                        </m:r>
                      </m:den>
                    </m:f>
                    <m:r>
                      <a:rPr lang="en-US" sz="3600" b="1" i="1" dirty="0" smtClean="0">
                        <a:solidFill>
                          <a:schemeClr val="tx1"/>
                        </a:solidFill>
                        <a:latin typeface="Cambria Math" panose="02040503050406030204" pitchFamily="18" charset="0"/>
                      </a:rPr>
                      <m:t>−</m:t>
                    </m:r>
                    <m:f>
                      <m:fPr>
                        <m:ctrlPr>
                          <a:rPr lang="en-US" sz="3600" b="1" i="1" smtClean="0">
                            <a:solidFill>
                              <a:schemeClr val="tx1"/>
                            </a:solidFill>
                            <a:latin typeface="Cambria Math" panose="02040503050406030204" pitchFamily="18" charset="0"/>
                          </a:rPr>
                        </m:ctrlPr>
                      </m:fPr>
                      <m:num>
                        <m:r>
                          <a:rPr lang="en-US" sz="3600" b="1" i="1">
                            <a:latin typeface="Cambria Math" panose="02040503050406030204" pitchFamily="18" charset="0"/>
                          </a:rPr>
                          <m:t> </m:t>
                        </m:r>
                        <m:r>
                          <m:rPr>
                            <m:nor/>
                          </m:rPr>
                          <a:rPr lang="en-US" sz="3600" b="1" i="1" dirty="0" smtClean="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p</m:t>
                        </m:r>
                        <m:r>
                          <m:rPr>
                            <m:nor/>
                          </m:rPr>
                          <a:rPr lang="en-US" sz="3600" b="1" i="1" baseline="30000" dirty="0" smtClean="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2</m:t>
                        </m:r>
                        <m:r>
                          <a:rPr lang="en-US" sz="3600" b="1" i="1" smtClean="0">
                            <a:solidFill>
                              <a:schemeClr val="tx1"/>
                            </a:solidFill>
                            <a:latin typeface="Cambria Math" panose="02040503050406030204" pitchFamily="18" charset="0"/>
                          </a:rPr>
                          <m:t>𝒒</m:t>
                        </m:r>
                      </m:num>
                      <m:den>
                        <m:r>
                          <a:rPr lang="en-US" sz="3600" b="1" i="1" smtClean="0">
                            <a:solidFill>
                              <a:schemeClr val="tx1"/>
                            </a:solidFill>
                            <a:latin typeface="Cambria Math" panose="02040503050406030204" pitchFamily="18" charset="0"/>
                          </a:rPr>
                          <m:t>𝟒</m:t>
                        </m:r>
                      </m:den>
                    </m:f>
                  </m:oMath>
                </a14:m>
                <a:r>
                  <a:rPr lang="en-US" sz="3600" b="1" dirty="0"/>
                  <a:t> + </a:t>
                </a:r>
                <a14:m>
                  <m:oMath xmlns:m="http://schemas.openxmlformats.org/officeDocument/2006/math">
                    <m:f>
                      <m:fPr>
                        <m:ctrlPr>
                          <a:rPr lang="en-US" sz="3600" b="1" i="1" dirty="0">
                            <a:latin typeface="Cambria Math" panose="02040503050406030204" pitchFamily="18" charset="0"/>
                          </a:rPr>
                        </m:ctrlPr>
                      </m:fPr>
                      <m:num>
                        <m:sSup>
                          <m:sSupPr>
                            <m:ctrlPr>
                              <a:rPr lang="en-US" sz="3600" b="1" i="1" dirty="0">
                                <a:latin typeface="Cambria Math" panose="02040503050406030204" pitchFamily="18" charset="0"/>
                              </a:rPr>
                            </m:ctrlPr>
                          </m:sSupPr>
                          <m:e>
                            <m:r>
                              <a:rPr lang="en-US" sz="3600" b="1" i="1" dirty="0" smtClean="0">
                                <a:latin typeface="Cambria Math" panose="02040503050406030204" pitchFamily="18" charset="0"/>
                              </a:rPr>
                              <m:t>𝒑𝒒</m:t>
                            </m:r>
                          </m:e>
                          <m:sup>
                            <m:r>
                              <a:rPr lang="en-US" sz="3600" b="1" i="1" dirty="0" smtClean="0">
                                <a:latin typeface="Cambria Math" panose="02040503050406030204" pitchFamily="18" charset="0"/>
                              </a:rPr>
                              <m:t>𝟐</m:t>
                            </m:r>
                          </m:sup>
                        </m:sSup>
                      </m:num>
                      <m:den>
                        <m:r>
                          <a:rPr lang="en-US" sz="3600" b="1" i="1" dirty="0" smtClean="0">
                            <a:latin typeface="Cambria Math" panose="02040503050406030204" pitchFamily="18" charset="0"/>
                          </a:rPr>
                          <m:t>𝟔</m:t>
                        </m:r>
                      </m:den>
                    </m:f>
                    <m:r>
                      <a:rPr lang="en-US" sz="3600" b="1" i="1" dirty="0" smtClean="0">
                        <a:latin typeface="Cambria Math" panose="02040503050406030204" pitchFamily="18" charset="0"/>
                      </a:rPr>
                      <m:t>−</m:t>
                    </m:r>
                    <m:f>
                      <m:fPr>
                        <m:ctrlPr>
                          <a:rPr lang="en-US" sz="3600" b="1" i="1">
                            <a:latin typeface="Cambria Math" panose="02040503050406030204" pitchFamily="18" charset="0"/>
                          </a:rPr>
                        </m:ctrlPr>
                      </m:fPr>
                      <m:num>
                        <m:r>
                          <m:rPr>
                            <m:nor/>
                          </m:rPr>
                          <a:rPr lang="en-US" sz="3600" b="1" i="1" smtClean="0">
                            <a:latin typeface="Cambria Math" panose="02040503050406030204" pitchFamily="18" charset="0"/>
                          </a:rPr>
                          <m:t>q</m:t>
                        </m:r>
                        <m:r>
                          <m:rPr>
                            <m:nor/>
                          </m:rPr>
                          <a:rPr lang="en-US" sz="3600" b="1" i="1" smtClean="0">
                            <a:latin typeface="Cambria Math" panose="02040503050406030204" pitchFamily="18" charset="0"/>
                          </a:rPr>
                          <m:t> </m:t>
                        </m:r>
                        <m:r>
                          <m:rPr>
                            <m:nor/>
                          </m:rPr>
                          <a:rPr lang="en-US" sz="3600" b="1" i="1" baseline="30000"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3</m:t>
                        </m:r>
                      </m:num>
                      <m:den>
                        <m:r>
                          <a:rPr lang="en-US" sz="3600" b="1" i="1" smtClean="0">
                            <a:latin typeface="Cambria Math" panose="02040503050406030204" pitchFamily="18" charset="0"/>
                          </a:rPr>
                          <m:t>𝟐𝟕</m:t>
                        </m:r>
                      </m:den>
                    </m:f>
                    <m:r>
                      <a:rPr lang="en-US" sz="3600" b="1" i="1" smtClean="0">
                        <a:latin typeface="Cambria Math" panose="02040503050406030204" pitchFamily="18" charset="0"/>
                      </a:rPr>
                      <m:t>.</m:t>
                    </m:r>
                  </m:oMath>
                </a14:m>
                <a:endParaRPr lang="ru-KZ" sz="3600" b="1" i="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r>
                  <a:rPr lang="kk-KZ"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Шешуі.</a:t>
                </a:r>
                <a:r>
                  <a:rPr lang="en-US"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 </a:t>
                </a:r>
                <a:r>
                  <a:rPr lang="kk-KZ"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Екі өрнектің </a:t>
                </a:r>
                <a:r>
                  <a:rPr lang="kk-KZ" sz="3600" b="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a:t>айырмасының кубы формуласын қолдан:</a:t>
                </a:r>
                <a:endParaRPr lang="ru-KZ"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14:m>
                  <m:oMath xmlns:m="http://schemas.openxmlformats.org/officeDocument/2006/math">
                    <m:f>
                      <m:fPr>
                        <m:ctrlPr>
                          <a:rPr lang="en-US" sz="3600" b="1" i="1" dirty="0">
                            <a:latin typeface="Cambria Math" panose="02040503050406030204" pitchFamily="18" charset="0"/>
                          </a:rPr>
                        </m:ctrlPr>
                      </m:fPr>
                      <m:num>
                        <m:sSup>
                          <m:sSupPr>
                            <m:ctrlPr>
                              <a:rPr lang="en-US" sz="3600" b="1" i="1" dirty="0">
                                <a:latin typeface="Cambria Math" panose="02040503050406030204" pitchFamily="18" charset="0"/>
                              </a:rPr>
                            </m:ctrlPr>
                          </m:sSupPr>
                          <m:e>
                            <m:r>
                              <a:rPr lang="en-US" sz="3600" b="1" i="1" dirty="0">
                                <a:latin typeface="Cambria Math" panose="02040503050406030204" pitchFamily="18" charset="0"/>
                              </a:rPr>
                              <m:t>𝒑</m:t>
                            </m:r>
                          </m:e>
                          <m:sup>
                            <m:r>
                              <a:rPr lang="en-US" sz="3600" b="1" i="1" dirty="0">
                                <a:latin typeface="Cambria Math" panose="02040503050406030204" pitchFamily="18" charset="0"/>
                              </a:rPr>
                              <m:t>𝟑</m:t>
                            </m:r>
                          </m:sup>
                        </m:sSup>
                      </m:num>
                      <m:den>
                        <m:r>
                          <a:rPr lang="en-US" sz="3600" b="1" i="1" dirty="0">
                            <a:latin typeface="Cambria Math" panose="02040503050406030204" pitchFamily="18" charset="0"/>
                          </a:rPr>
                          <m:t>𝟖</m:t>
                        </m:r>
                      </m:den>
                    </m:f>
                    <m:r>
                      <a:rPr lang="en-US" sz="3600" b="1" i="1" dirty="0">
                        <a:latin typeface="Cambria Math" panose="02040503050406030204" pitchFamily="18" charset="0"/>
                      </a:rPr>
                      <m:t>−</m:t>
                    </m:r>
                    <m:f>
                      <m:fPr>
                        <m:ctrlPr>
                          <a:rPr lang="en-US" sz="3600" b="1" i="1">
                            <a:latin typeface="Cambria Math" panose="02040503050406030204" pitchFamily="18" charset="0"/>
                          </a:rPr>
                        </m:ctrlPr>
                      </m:fPr>
                      <m:num>
                        <m:r>
                          <a:rPr lang="en-US" sz="3600" b="1" i="1">
                            <a:latin typeface="Cambria Math" panose="02040503050406030204" pitchFamily="18" charset="0"/>
                          </a:rPr>
                          <m:t> </m:t>
                        </m:r>
                        <m:r>
                          <m:rPr>
                            <m:nor/>
                          </m:rPr>
                          <a:rPr lang="en-US" sz="3600" b="1" i="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p</m:t>
                        </m:r>
                        <m:r>
                          <m:rPr>
                            <m:nor/>
                          </m:rPr>
                          <a:rPr lang="en-US" sz="3600" b="1" i="1" baseline="30000"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2</m:t>
                        </m:r>
                        <m:r>
                          <a:rPr lang="en-US" sz="3600" b="1" i="1">
                            <a:latin typeface="Cambria Math" panose="02040503050406030204" pitchFamily="18" charset="0"/>
                          </a:rPr>
                          <m:t>𝒒</m:t>
                        </m:r>
                      </m:num>
                      <m:den>
                        <m:r>
                          <a:rPr lang="en-US" sz="3600" b="1" i="1">
                            <a:latin typeface="Cambria Math" panose="02040503050406030204" pitchFamily="18" charset="0"/>
                          </a:rPr>
                          <m:t>𝟒</m:t>
                        </m:r>
                      </m:den>
                    </m:f>
                  </m:oMath>
                </a14:m>
                <a:r>
                  <a:rPr lang="en-US" sz="3600" b="1" dirty="0"/>
                  <a:t> + </a:t>
                </a:r>
                <a14:m>
                  <m:oMath xmlns:m="http://schemas.openxmlformats.org/officeDocument/2006/math">
                    <m:f>
                      <m:fPr>
                        <m:ctrlPr>
                          <a:rPr lang="en-US" sz="3600" b="1" i="1" dirty="0">
                            <a:latin typeface="Cambria Math" panose="02040503050406030204" pitchFamily="18" charset="0"/>
                          </a:rPr>
                        </m:ctrlPr>
                      </m:fPr>
                      <m:num>
                        <m:sSup>
                          <m:sSupPr>
                            <m:ctrlPr>
                              <a:rPr lang="en-US" sz="3600" b="1" i="1" dirty="0">
                                <a:latin typeface="Cambria Math" panose="02040503050406030204" pitchFamily="18" charset="0"/>
                              </a:rPr>
                            </m:ctrlPr>
                          </m:sSupPr>
                          <m:e>
                            <m:r>
                              <a:rPr lang="en-US" sz="3600" b="1" i="1" dirty="0">
                                <a:latin typeface="Cambria Math" panose="02040503050406030204" pitchFamily="18" charset="0"/>
                              </a:rPr>
                              <m:t>𝒑𝒒</m:t>
                            </m:r>
                          </m:e>
                          <m:sup>
                            <m:r>
                              <a:rPr lang="en-US" sz="3600" b="1" i="1" dirty="0">
                                <a:latin typeface="Cambria Math" panose="02040503050406030204" pitchFamily="18" charset="0"/>
                              </a:rPr>
                              <m:t>𝟐</m:t>
                            </m:r>
                          </m:sup>
                        </m:sSup>
                      </m:num>
                      <m:den>
                        <m:r>
                          <a:rPr lang="en-US" sz="3600" b="1" i="1" dirty="0">
                            <a:latin typeface="Cambria Math" panose="02040503050406030204" pitchFamily="18" charset="0"/>
                          </a:rPr>
                          <m:t>𝟔</m:t>
                        </m:r>
                      </m:den>
                    </m:f>
                    <m:r>
                      <a:rPr lang="en-US" sz="3600" b="1" i="1" dirty="0">
                        <a:latin typeface="Cambria Math" panose="02040503050406030204" pitchFamily="18" charset="0"/>
                      </a:rPr>
                      <m:t>−</m:t>
                    </m:r>
                    <m:f>
                      <m:fPr>
                        <m:ctrlPr>
                          <a:rPr lang="en-US" sz="3600" b="1" i="1">
                            <a:latin typeface="Cambria Math" panose="02040503050406030204" pitchFamily="18" charset="0"/>
                          </a:rPr>
                        </m:ctrlPr>
                      </m:fPr>
                      <m:num>
                        <m:r>
                          <m:rPr>
                            <m:nor/>
                          </m:rPr>
                          <a:rPr lang="en-US" sz="3600" b="1" i="1" smtClean="0">
                            <a:latin typeface="Cambria Math" panose="02040503050406030204" pitchFamily="18" charset="0"/>
                          </a:rPr>
                          <m:t>q</m:t>
                        </m:r>
                        <m:r>
                          <m:rPr>
                            <m:nor/>
                          </m:rPr>
                          <a:rPr lang="en-US" sz="3600" b="1" i="1">
                            <a:latin typeface="Cambria Math" panose="02040503050406030204" pitchFamily="18" charset="0"/>
                          </a:rPr>
                          <m:t> </m:t>
                        </m:r>
                        <m:r>
                          <m:rPr>
                            <m:nor/>
                          </m:rPr>
                          <a:rPr lang="en-US" sz="3600" b="1" i="1" baseline="30000"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3</m:t>
                        </m:r>
                      </m:num>
                      <m:den>
                        <m:r>
                          <a:rPr lang="en-US" sz="3600" b="1" i="1">
                            <a:latin typeface="Cambria Math" panose="02040503050406030204" pitchFamily="18" charset="0"/>
                          </a:rPr>
                          <m:t>𝟐𝟕</m:t>
                        </m:r>
                      </m:den>
                    </m:f>
                    <m:r>
                      <a:rPr lang="en-US" sz="3600" b="1" i="1">
                        <a:latin typeface="Cambria Math" panose="02040503050406030204" pitchFamily="18" charset="0"/>
                      </a:rPr>
                      <m:t> =(</m:t>
                    </m:r>
                    <m:f>
                      <m:fPr>
                        <m:ctrlPr>
                          <a:rPr lang="en-US" sz="3600" b="1" i="1" dirty="0">
                            <a:latin typeface="Cambria Math" panose="02040503050406030204" pitchFamily="18" charset="0"/>
                          </a:rPr>
                        </m:ctrlPr>
                      </m:fPr>
                      <m:num>
                        <m:r>
                          <a:rPr lang="en-US" sz="3600" b="1" i="1" dirty="0" smtClean="0">
                            <a:latin typeface="Cambria Math" panose="02040503050406030204" pitchFamily="18" charset="0"/>
                          </a:rPr>
                          <m:t>𝒑</m:t>
                        </m:r>
                      </m:num>
                      <m:den>
                        <m:r>
                          <a:rPr lang="en-US" sz="3600" b="1" i="1" dirty="0" smtClean="0">
                            <a:latin typeface="Cambria Math" panose="02040503050406030204" pitchFamily="18" charset="0"/>
                          </a:rPr>
                          <m:t>𝟐</m:t>
                        </m:r>
                      </m:den>
                    </m:f>
                    <m:r>
                      <a:rPr lang="en-US" sz="3600" b="1" i="1" dirty="0" smtClean="0">
                        <a:latin typeface="Cambria Math" panose="02040503050406030204" pitchFamily="18" charset="0"/>
                      </a:rPr>
                      <m:t>−</m:t>
                    </m:r>
                    <m:f>
                      <m:fPr>
                        <m:ctrlPr>
                          <a:rPr lang="en-US" sz="3600" b="1" i="1">
                            <a:latin typeface="Cambria Math" panose="02040503050406030204" pitchFamily="18" charset="0"/>
                          </a:rPr>
                        </m:ctrlPr>
                      </m:fPr>
                      <m:num>
                        <m:r>
                          <a:rPr lang="en-US" sz="3600" b="1" i="1" smtClean="0">
                            <a:latin typeface="Cambria Math" panose="02040503050406030204" pitchFamily="18" charset="0"/>
                          </a:rPr>
                          <m:t>𝒒</m:t>
                        </m:r>
                      </m:num>
                      <m:den>
                        <m:r>
                          <a:rPr lang="en-US" sz="3600" b="1" i="1" smtClean="0">
                            <a:latin typeface="Cambria Math" panose="02040503050406030204" pitchFamily="18" charset="0"/>
                          </a:rPr>
                          <m:t>𝟑</m:t>
                        </m:r>
                      </m:den>
                    </m:f>
                    <m:sSup>
                      <m:sSupPr>
                        <m:ctrlPr>
                          <a:rPr lang="ru-KZ" sz="3600" b="1" i="1">
                            <a:latin typeface="Cambria Math" panose="02040503050406030204" pitchFamily="18" charset="0"/>
                          </a:rPr>
                        </m:ctrlPr>
                      </m:sSupPr>
                      <m:e>
                        <m:r>
                          <a:rPr lang="en-US" sz="3600" b="1" i="1">
                            <a:latin typeface="Cambria Math" panose="02040503050406030204" pitchFamily="18" charset="0"/>
                          </a:rPr>
                          <m:t>)</m:t>
                        </m:r>
                      </m:e>
                      <m:sup>
                        <m:r>
                          <a:rPr lang="en-US" sz="3600" b="1" i="1">
                            <a:latin typeface="Cambria Math" panose="02040503050406030204" pitchFamily="18" charset="0"/>
                          </a:rPr>
                          <m:t>𝟑</m:t>
                        </m:r>
                      </m:sup>
                    </m:sSup>
                  </m:oMath>
                </a14:m>
                <a:r>
                  <a:rPr lang="en-US" sz="3600" b="1" i="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a:t>.</a:t>
                </a:r>
                <a:endParaRPr lang="ru-KZ" sz="3600" b="1" i="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endParaRPr>
              </a:p>
            </p:txBody>
          </p:sp>
        </mc:Choice>
        <mc:Fallback xmlns="">
          <p:sp>
            <p:nvSpPr>
              <p:cNvPr id="3" name="Прямоугольник 2">
                <a:extLst>
                  <a:ext uri="{FF2B5EF4-FFF2-40B4-BE49-F238E27FC236}">
                    <a16:creationId xmlns:a16="http://schemas.microsoft.com/office/drawing/2014/main" id="{BE365A38-08DA-6021-08AA-421007AAB5C9}"/>
                  </a:ext>
                </a:extLst>
              </p:cNvPr>
              <p:cNvSpPr>
                <a:spLocks noRot="1" noChangeAspect="1" noMove="1" noResize="1" noEditPoints="1" noAdjustHandles="1" noChangeArrowheads="1" noChangeShapeType="1" noTextEdit="1"/>
              </p:cNvSpPr>
              <p:nvPr/>
            </p:nvSpPr>
            <p:spPr>
              <a:xfrm>
                <a:off x="1047549" y="818147"/>
                <a:ext cx="10483516" cy="4459554"/>
              </a:xfrm>
              <a:prstGeom prst="rect">
                <a:avLst/>
              </a:prstGeom>
              <a:blipFill>
                <a:blip r:embed="rId2"/>
                <a:stretch>
                  <a:fillRect l="-1802" t="-2186" r="-1744" b="-1639"/>
                </a:stretch>
              </a:blipFill>
            </p:spPr>
            <p:txBody>
              <a:bodyPr/>
              <a:lstStyle/>
              <a:p>
                <a:r>
                  <a:rPr lang="ru-KZ">
                    <a:noFill/>
                  </a:rPr>
                  <a:t> </a:t>
                </a:r>
              </a:p>
            </p:txBody>
          </p:sp>
        </mc:Fallback>
      </mc:AlternateContent>
    </p:spTree>
    <p:extLst>
      <p:ext uri="{BB962C8B-B14F-4D97-AF65-F5344CB8AC3E}">
        <p14:creationId xmlns:p14="http://schemas.microsoft.com/office/powerpoint/2010/main" val="2299063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xmlns="" id="{7C0831C2-1786-FDB7-5135-945616144DDA}"/>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5E16EA7E-1928-2B25-E656-6BDB3842D145}"/>
              </a:ext>
            </a:extLst>
          </p:cNvPr>
          <p:cNvSpPr>
            <a:spLocks noGrp="1"/>
          </p:cNvSpPr>
          <p:nvPr>
            <p:ph type="sldNum" sz="quarter" idx="4294967295"/>
          </p:nvPr>
        </p:nvSpPr>
        <p:spPr/>
        <p:txBody>
          <a:bodyPr/>
          <a:lstStyle/>
          <a:p>
            <a:r>
              <a:rPr lang="kk-KZ" dirty="0"/>
              <a:t>.</a:t>
            </a:r>
            <a:endParaRPr lang="en-US" dirty="0"/>
          </a:p>
        </p:txBody>
      </p:sp>
      <mc:AlternateContent xmlns:mc="http://schemas.openxmlformats.org/markup-compatibility/2006" xmlns:a14="http://schemas.microsoft.com/office/drawing/2010/main">
        <mc:Choice Requires="a14">
          <p:sp>
            <p:nvSpPr>
              <p:cNvPr id="3" name="Прямоугольник 2">
                <a:extLst>
                  <a:ext uri="{FF2B5EF4-FFF2-40B4-BE49-F238E27FC236}">
                    <a16:creationId xmlns:a16="http://schemas.microsoft.com/office/drawing/2014/main" xmlns="" id="{3168B7D5-1811-1360-1564-CCAD240EB638}"/>
                  </a:ext>
                </a:extLst>
              </p:cNvPr>
              <p:cNvSpPr/>
              <p:nvPr/>
            </p:nvSpPr>
            <p:spPr>
              <a:xfrm>
                <a:off x="1026160" y="995680"/>
                <a:ext cx="10327640" cy="4661789"/>
              </a:xfrm>
              <a:prstGeom prst="rect">
                <a:avLst/>
              </a:prstGeom>
            </p:spPr>
            <p:txBody>
              <a:bodyPr wrap="square">
                <a:spAutoFit/>
              </a:bodyPr>
              <a:lstStyle/>
              <a:p>
                <a:pPr>
                  <a:spcAft>
                    <a:spcPts val="1000"/>
                  </a:spcAft>
                </a:pPr>
                <a:r>
                  <a:rPr lang="en-US"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6</a:t>
                </a:r>
                <a:r>
                  <a:rPr lang="kk-KZ"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a:t>
                </a:r>
                <a:r>
                  <a:rPr lang="kk-KZ" sz="3600" b="1"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 Тепе</a:t>
                </a:r>
                <a:r>
                  <a:rPr lang="en-US" sz="3600" b="1"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a:t>
                </a:r>
                <a:r>
                  <a:rPr lang="kk-KZ" sz="3600" b="1" dirty="0">
                    <a:solidFill>
                      <a:srgbClr val="000000"/>
                    </a:solidFill>
                    <a:effectLst/>
                    <a:latin typeface="Times New Roman" panose="02020603050405020304" pitchFamily="18" charset="0"/>
                    <a:ea typeface="Tahoma" panose="020B0604030504040204" pitchFamily="34" charset="0"/>
                    <a:cs typeface="Times New Roman" panose="02020603050405020304" pitchFamily="18" charset="0"/>
                  </a:rPr>
                  <a:t>теңдікті </a:t>
                </a:r>
                <a:r>
                  <a:rPr lang="kk-KZ" sz="3600" b="1" dirty="0">
                    <a:solidFill>
                      <a:srgbClr val="000000"/>
                    </a:solidFill>
                    <a:latin typeface="Times New Roman" panose="02020603050405020304" pitchFamily="18" charset="0"/>
                    <a:ea typeface="Tahoma" panose="020B0604030504040204" pitchFamily="34" charset="0"/>
                    <a:cs typeface="Times New Roman" panose="02020603050405020304" pitchFamily="18" charset="0"/>
                  </a:rPr>
                  <a:t>дәлелдеңдер.</a:t>
                </a:r>
              </a:p>
              <a:p>
                <a:pPr>
                  <a:spcAft>
                    <a:spcPts val="1000"/>
                  </a:spcAft>
                </a:pPr>
                <a14:m>
                  <m:oMathPara xmlns:m="http://schemas.openxmlformats.org/officeDocument/2006/math">
                    <m:oMathParaPr>
                      <m:jc m:val="left"/>
                    </m:oMathParaPr>
                    <m:oMath xmlns:m="http://schemas.openxmlformats.org/officeDocument/2006/math">
                      <m:sSup>
                        <m:sSupPr>
                          <m:ctrlPr>
                            <a:rPr lang="ru-KZ" sz="3600" b="1" i="1" smtClean="0">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𝒂</m:t>
                          </m:r>
                        </m:e>
                        <m:sup>
                          <m:r>
                            <a:rPr lang="en-US" sz="3600" b="1" i="1">
                              <a:solidFill>
                                <a:schemeClr val="tx1"/>
                              </a:solidFill>
                              <a:latin typeface="Cambria Math" panose="02040503050406030204" pitchFamily="18" charset="0"/>
                            </a:rPr>
                            <m:t>𝟑</m:t>
                          </m:r>
                        </m:sup>
                      </m:sSup>
                      <m:r>
                        <m:rPr>
                          <m:nor/>
                        </m:rPr>
                        <a:rPr lang="en-US" sz="3600" b="1" dirty="0">
                          <a:solidFill>
                            <a:schemeClr val="tx1"/>
                          </a:solidFill>
                        </a:rPr>
                        <m:t> </m:t>
                      </m:r>
                      <m:r>
                        <a:rPr lang="en-US" sz="3600" b="1" i="1" smtClean="0">
                          <a:solidFill>
                            <a:schemeClr val="tx1"/>
                          </a:solidFill>
                          <a:latin typeface="Cambria Math" panose="02040503050406030204" pitchFamily="18" charset="0"/>
                        </a:rPr>
                        <m:t>−</m:t>
                      </m:r>
                      <m:r>
                        <a:rPr lang="en-US" sz="3600" b="1" i="1" smtClean="0">
                          <a:solidFill>
                            <a:schemeClr val="tx1"/>
                          </a:solidFill>
                          <a:latin typeface="Cambria Math" panose="02040503050406030204" pitchFamily="18" charset="0"/>
                        </a:rPr>
                        <m:t>𝟑</m:t>
                      </m:r>
                      <m:r>
                        <a:rPr lang="en-US" sz="3600" b="1" i="1" smtClean="0">
                          <a:solidFill>
                            <a:schemeClr val="tx1"/>
                          </a:solidFill>
                          <a:latin typeface="Cambria Math" panose="02040503050406030204" pitchFamily="18" charset="0"/>
                        </a:rPr>
                        <m:t>𝒂𝒃</m:t>
                      </m:r>
                      <m:d>
                        <m:dPr>
                          <m:ctrlPr>
                            <a:rPr lang="en-US" sz="3600" b="1" i="1" smtClean="0">
                              <a:solidFill>
                                <a:schemeClr val="tx1"/>
                              </a:solidFill>
                              <a:latin typeface="Cambria Math" panose="02040503050406030204" pitchFamily="18" charset="0"/>
                            </a:rPr>
                          </m:ctrlPr>
                        </m:dPr>
                        <m:e>
                          <m:r>
                            <a:rPr lang="en-US" sz="3600" b="1" i="1" smtClean="0">
                              <a:solidFill>
                                <a:schemeClr val="tx1"/>
                              </a:solidFill>
                              <a:latin typeface="Cambria Math" panose="02040503050406030204" pitchFamily="18" charset="0"/>
                            </a:rPr>
                            <m:t>𝒂</m:t>
                          </m:r>
                          <m:r>
                            <a:rPr lang="en-US" sz="3600" b="1" i="1" smtClean="0">
                              <a:solidFill>
                                <a:schemeClr val="tx1"/>
                              </a:solidFill>
                              <a:latin typeface="Cambria Math" panose="02040503050406030204" pitchFamily="18" charset="0"/>
                            </a:rPr>
                            <m:t>−</m:t>
                          </m:r>
                          <m:r>
                            <a:rPr lang="en-US" sz="3600" b="1" i="1" smtClean="0">
                              <a:solidFill>
                                <a:schemeClr val="tx1"/>
                              </a:solidFill>
                              <a:latin typeface="Cambria Math" panose="02040503050406030204" pitchFamily="18" charset="0"/>
                            </a:rPr>
                            <m:t>𝒃</m:t>
                          </m:r>
                        </m:e>
                      </m:d>
                      <m:r>
                        <a:rPr lang="en-US" sz="3600" b="1" i="1" smtClean="0">
                          <a:solidFill>
                            <a:schemeClr val="tx1"/>
                          </a:solidFill>
                          <a:latin typeface="Cambria Math" panose="02040503050406030204" pitchFamily="18" charset="0"/>
                        </a:rPr>
                        <m:t>−</m:t>
                      </m:r>
                      <m:sSup>
                        <m:sSupPr>
                          <m:ctrlPr>
                            <a:rPr lang="ru-KZ" sz="3600" b="1" i="1">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𝒃</m:t>
                          </m:r>
                        </m:e>
                        <m:sup>
                          <m:r>
                            <a:rPr lang="en-US" sz="3600" b="1" i="1">
                              <a:solidFill>
                                <a:schemeClr val="tx1"/>
                              </a:solidFill>
                              <a:latin typeface="Cambria Math" panose="02040503050406030204" pitchFamily="18" charset="0"/>
                            </a:rPr>
                            <m:t>𝟑</m:t>
                          </m:r>
                        </m:sup>
                      </m:sSup>
                      <m:r>
                        <a:rPr lang="en-US" sz="3600" b="1" i="0" smtClean="0">
                          <a:solidFill>
                            <a:schemeClr val="tx1"/>
                          </a:solidFill>
                          <a:latin typeface="Cambria Math" panose="02040503050406030204" pitchFamily="18" charset="0"/>
                        </a:rPr>
                        <m:t>=</m:t>
                      </m:r>
                      <m:r>
                        <a:rPr lang="en-US" sz="3600" b="1" i="1">
                          <a:solidFill>
                            <a:schemeClr val="tx1"/>
                          </a:solidFill>
                          <a:latin typeface="Cambria Math" panose="02040503050406030204" pitchFamily="18" charset="0"/>
                        </a:rPr>
                        <m:t>(</m:t>
                      </m:r>
                      <m:r>
                        <a:rPr lang="en-US" sz="3600" b="1" i="1">
                          <a:solidFill>
                            <a:schemeClr val="tx1"/>
                          </a:solidFill>
                          <a:latin typeface="Cambria Math" panose="02040503050406030204" pitchFamily="18" charset="0"/>
                        </a:rPr>
                        <m:t>𝒂</m:t>
                      </m:r>
                      <m:r>
                        <a:rPr lang="en-US" sz="3600" b="1" i="1">
                          <a:solidFill>
                            <a:schemeClr val="tx1"/>
                          </a:solidFill>
                          <a:latin typeface="Cambria Math" panose="02040503050406030204" pitchFamily="18" charset="0"/>
                        </a:rPr>
                        <m:t>−</m:t>
                      </m:r>
                      <m:sSup>
                        <m:sSupPr>
                          <m:ctrlPr>
                            <a:rPr lang="ru-KZ" sz="3600" b="1" i="1">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𝒃</m:t>
                          </m:r>
                          <m:r>
                            <a:rPr lang="en-US" sz="3600" b="1" i="1">
                              <a:solidFill>
                                <a:schemeClr val="tx1"/>
                              </a:solidFill>
                              <a:latin typeface="Cambria Math" panose="02040503050406030204" pitchFamily="18" charset="0"/>
                            </a:rPr>
                            <m:t>)</m:t>
                          </m:r>
                        </m:e>
                        <m:sup>
                          <m:r>
                            <a:rPr lang="en-US" sz="3600" b="1" i="1">
                              <a:solidFill>
                                <a:schemeClr val="tx1"/>
                              </a:solidFill>
                              <a:latin typeface="Cambria Math" panose="02040503050406030204" pitchFamily="18" charset="0"/>
                            </a:rPr>
                            <m:t>𝟑</m:t>
                          </m:r>
                        </m:sup>
                      </m:sSup>
                    </m:oMath>
                  </m:oMathPara>
                </a14:m>
                <a:endParaRPr lang="kk-KZ" sz="3600" b="1" dirty="0">
                  <a:solidFill>
                    <a:srgbClr val="000000"/>
                  </a:solidFill>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r>
                  <a:rPr lang="kk-KZ" sz="3600" b="1" i="1" dirty="0">
                    <a:solidFill>
                      <a:srgbClr val="000000"/>
                    </a:solidFill>
                    <a:latin typeface="Times New Roman" panose="02020603050405020304" pitchFamily="18" charset="0"/>
                    <a:ea typeface="Tahoma" panose="020B0604030504040204" pitchFamily="34" charset="0"/>
                    <a:cs typeface="Times New Roman" panose="02020603050405020304" pitchFamily="18" charset="0"/>
                  </a:rPr>
                  <a:t>Шешуі.</a:t>
                </a:r>
                <a:r>
                  <a:rPr lang="kk-KZ" sz="3600" b="1" dirty="0">
                    <a:solidFill>
                      <a:srgbClr val="000000"/>
                    </a:solidFill>
                    <a:latin typeface="Times New Roman" panose="02020603050405020304" pitchFamily="18" charset="0"/>
                    <a:ea typeface="Tahoma" panose="020B0604030504040204" pitchFamily="34" charset="0"/>
                    <a:cs typeface="Times New Roman" panose="02020603050405020304" pitchFamily="18" charset="0"/>
                  </a:rPr>
                  <a:t> </a:t>
                </a:r>
                <a:r>
                  <a:rPr lang="kk-KZ"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Екі өрнектің </a:t>
                </a:r>
                <a:r>
                  <a:rPr lang="kk-KZ" sz="3600" b="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a:t>айырмасының кубы формуласын қолдан:</a:t>
                </a:r>
                <a:r>
                  <a:rPr lang="en-US" sz="3600" b="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a:t> </a:t>
                </a:r>
                <a:endParaRPr lang="kk-KZ" sz="3600" b="1" dirty="0">
                  <a:solidFill>
                    <a:srgbClr val="000000"/>
                  </a:solidFill>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14:m>
                  <m:oMathPara xmlns:m="http://schemas.openxmlformats.org/officeDocument/2006/math">
                    <m:oMathParaPr>
                      <m:jc m:val="left"/>
                    </m:oMathParaPr>
                    <m:oMath xmlns:m="http://schemas.openxmlformats.org/officeDocument/2006/math">
                      <m:sSup>
                        <m:sSupPr>
                          <m:ctrlPr>
                            <a:rPr lang="ru-KZ" sz="3600" b="1" i="1" smtClean="0">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𝒂</m:t>
                          </m:r>
                        </m:e>
                        <m:sup>
                          <m:r>
                            <a:rPr lang="en-US" sz="3600" b="1" i="1">
                              <a:solidFill>
                                <a:schemeClr val="tx1"/>
                              </a:solidFill>
                              <a:latin typeface="Cambria Math" panose="02040503050406030204" pitchFamily="18" charset="0"/>
                            </a:rPr>
                            <m:t>𝟑</m:t>
                          </m:r>
                        </m:sup>
                      </m:sSup>
                      <m:r>
                        <m:rPr>
                          <m:nor/>
                        </m:rPr>
                        <a:rPr lang="en-US" sz="3600" b="1" dirty="0">
                          <a:solidFill>
                            <a:schemeClr val="tx1"/>
                          </a:solidFill>
                        </a:rPr>
                        <m:t> </m:t>
                      </m:r>
                      <m:r>
                        <a:rPr lang="en-US" sz="3600" b="1" i="1">
                          <a:solidFill>
                            <a:schemeClr val="tx1"/>
                          </a:solidFill>
                          <a:latin typeface="Cambria Math" panose="02040503050406030204" pitchFamily="18" charset="0"/>
                        </a:rPr>
                        <m:t>−</m:t>
                      </m:r>
                      <m:r>
                        <a:rPr lang="en-US" sz="3600" b="1" i="1">
                          <a:solidFill>
                            <a:schemeClr val="tx1"/>
                          </a:solidFill>
                          <a:latin typeface="Cambria Math" panose="02040503050406030204" pitchFamily="18" charset="0"/>
                        </a:rPr>
                        <m:t>𝟑</m:t>
                      </m:r>
                      <m:r>
                        <a:rPr lang="en-US" sz="3600" b="1" i="1">
                          <a:solidFill>
                            <a:schemeClr val="tx1"/>
                          </a:solidFill>
                          <a:latin typeface="Cambria Math" panose="02040503050406030204" pitchFamily="18" charset="0"/>
                        </a:rPr>
                        <m:t>𝒂𝒃</m:t>
                      </m:r>
                      <m:d>
                        <m:dPr>
                          <m:ctrlPr>
                            <a:rPr lang="en-US" sz="3600" b="1" i="1">
                              <a:solidFill>
                                <a:schemeClr val="tx1"/>
                              </a:solidFill>
                              <a:latin typeface="Cambria Math" panose="02040503050406030204" pitchFamily="18" charset="0"/>
                            </a:rPr>
                          </m:ctrlPr>
                        </m:dPr>
                        <m:e>
                          <m:r>
                            <a:rPr lang="en-US" sz="3600" b="1" i="1">
                              <a:solidFill>
                                <a:schemeClr val="tx1"/>
                              </a:solidFill>
                              <a:latin typeface="Cambria Math" panose="02040503050406030204" pitchFamily="18" charset="0"/>
                            </a:rPr>
                            <m:t>𝒂</m:t>
                          </m:r>
                          <m:r>
                            <a:rPr lang="en-US" sz="3600" b="1" i="1">
                              <a:solidFill>
                                <a:schemeClr val="tx1"/>
                              </a:solidFill>
                              <a:latin typeface="Cambria Math" panose="02040503050406030204" pitchFamily="18" charset="0"/>
                            </a:rPr>
                            <m:t>−</m:t>
                          </m:r>
                          <m:r>
                            <a:rPr lang="en-US" sz="3600" b="1" i="1">
                              <a:solidFill>
                                <a:schemeClr val="tx1"/>
                              </a:solidFill>
                              <a:latin typeface="Cambria Math" panose="02040503050406030204" pitchFamily="18" charset="0"/>
                            </a:rPr>
                            <m:t>𝒃</m:t>
                          </m:r>
                        </m:e>
                      </m:d>
                      <m:r>
                        <a:rPr lang="en-US" sz="3600" b="1" i="1">
                          <a:solidFill>
                            <a:schemeClr val="tx1"/>
                          </a:solidFill>
                          <a:latin typeface="Cambria Math" panose="02040503050406030204" pitchFamily="18" charset="0"/>
                        </a:rPr>
                        <m:t>−</m:t>
                      </m:r>
                      <m:sSup>
                        <m:sSupPr>
                          <m:ctrlPr>
                            <a:rPr lang="ru-KZ" sz="3600" b="1" i="1">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𝒃</m:t>
                          </m:r>
                        </m:e>
                        <m:sup>
                          <m:r>
                            <a:rPr lang="en-US" sz="3600" b="1" i="1">
                              <a:solidFill>
                                <a:schemeClr val="tx1"/>
                              </a:solidFill>
                              <a:latin typeface="Cambria Math" panose="02040503050406030204" pitchFamily="18" charset="0"/>
                            </a:rPr>
                            <m:t>𝟑</m:t>
                          </m:r>
                        </m:sup>
                      </m:sSup>
                      <m:r>
                        <a:rPr lang="en-US" sz="3600" b="1">
                          <a:solidFill>
                            <a:schemeClr val="tx1"/>
                          </a:solidFill>
                          <a:latin typeface="Cambria Math" panose="02040503050406030204" pitchFamily="18" charset="0"/>
                        </a:rPr>
                        <m:t>=</m:t>
                      </m:r>
                      <m:r>
                        <a:rPr lang="en-US" sz="3600" b="1" i="1">
                          <a:solidFill>
                            <a:schemeClr val="tx1"/>
                          </a:solidFill>
                          <a:latin typeface="Cambria Math" panose="02040503050406030204" pitchFamily="18" charset="0"/>
                        </a:rPr>
                        <m:t>(</m:t>
                      </m:r>
                      <m:r>
                        <a:rPr lang="en-US" sz="3600" b="1" i="1">
                          <a:solidFill>
                            <a:schemeClr val="tx1"/>
                          </a:solidFill>
                          <a:latin typeface="Cambria Math" panose="02040503050406030204" pitchFamily="18" charset="0"/>
                        </a:rPr>
                        <m:t>𝒂</m:t>
                      </m:r>
                      <m:r>
                        <a:rPr lang="en-US" sz="3600" b="1" i="1">
                          <a:solidFill>
                            <a:schemeClr val="tx1"/>
                          </a:solidFill>
                          <a:latin typeface="Cambria Math" panose="02040503050406030204" pitchFamily="18" charset="0"/>
                        </a:rPr>
                        <m:t>−</m:t>
                      </m:r>
                      <m:sSup>
                        <m:sSupPr>
                          <m:ctrlPr>
                            <a:rPr lang="ru-KZ" sz="3600" b="1" i="1">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𝒃</m:t>
                          </m:r>
                          <m:r>
                            <a:rPr lang="en-US" sz="3600" b="1" i="1">
                              <a:solidFill>
                                <a:schemeClr val="tx1"/>
                              </a:solidFill>
                              <a:latin typeface="Cambria Math" panose="02040503050406030204" pitchFamily="18" charset="0"/>
                            </a:rPr>
                            <m:t>)</m:t>
                          </m:r>
                        </m:e>
                        <m:sup>
                          <m:r>
                            <a:rPr lang="en-US" sz="3600" b="1" i="1">
                              <a:solidFill>
                                <a:schemeClr val="tx1"/>
                              </a:solidFill>
                              <a:latin typeface="Cambria Math" panose="02040503050406030204" pitchFamily="18" charset="0"/>
                            </a:rPr>
                            <m:t>𝟑</m:t>
                          </m:r>
                        </m:sup>
                      </m:sSup>
                    </m:oMath>
                  </m:oMathPara>
                </a14:m>
                <a:endParaRPr lang="kk-KZ" sz="36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14:m>
                  <m:oMathPara xmlns:m="http://schemas.openxmlformats.org/officeDocument/2006/math">
                    <m:oMathParaPr>
                      <m:jc m:val="left"/>
                    </m:oMathParaPr>
                    <m:oMath xmlns:m="http://schemas.openxmlformats.org/officeDocument/2006/math">
                      <m:sSup>
                        <m:sSupPr>
                          <m:ctrlPr>
                            <a:rPr lang="ru-KZ" sz="3600" b="1" i="1">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𝒂</m:t>
                          </m:r>
                        </m:e>
                        <m:sup>
                          <m:r>
                            <a:rPr lang="en-US" sz="3600" b="1" i="1">
                              <a:solidFill>
                                <a:schemeClr val="tx1"/>
                              </a:solidFill>
                              <a:latin typeface="Cambria Math" panose="02040503050406030204" pitchFamily="18" charset="0"/>
                            </a:rPr>
                            <m:t>𝟑</m:t>
                          </m:r>
                        </m:sup>
                      </m:sSup>
                      <m:r>
                        <m:rPr>
                          <m:nor/>
                        </m:rPr>
                        <a:rPr lang="en-US" sz="3600" b="1" dirty="0">
                          <a:solidFill>
                            <a:schemeClr val="tx1"/>
                          </a:solidFill>
                        </a:rPr>
                        <m:t> </m:t>
                      </m:r>
                      <m:r>
                        <a:rPr lang="en-US" sz="3600" b="1" i="1">
                          <a:solidFill>
                            <a:schemeClr val="tx1"/>
                          </a:solidFill>
                          <a:latin typeface="Cambria Math" panose="02040503050406030204" pitchFamily="18" charset="0"/>
                        </a:rPr>
                        <m:t>−</m:t>
                      </m:r>
                      <m:sSup>
                        <m:sSupPr>
                          <m:ctrlPr>
                            <a:rPr lang="ru-KZ" sz="3600" b="1" i="1">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 </m:t>
                          </m:r>
                          <m:r>
                            <a:rPr lang="en-US" sz="3600" b="1" i="1">
                              <a:solidFill>
                                <a:schemeClr val="tx1"/>
                              </a:solidFill>
                              <a:latin typeface="Cambria Math" panose="02040503050406030204" pitchFamily="18" charset="0"/>
                            </a:rPr>
                            <m:t>𝟑</m:t>
                          </m:r>
                          <m:r>
                            <a:rPr lang="en-US" sz="3600" b="1" i="1">
                              <a:solidFill>
                                <a:schemeClr val="tx1"/>
                              </a:solidFill>
                              <a:latin typeface="Cambria Math" panose="02040503050406030204" pitchFamily="18" charset="0"/>
                            </a:rPr>
                            <m:t>𝒂</m:t>
                          </m:r>
                        </m:e>
                        <m:sup>
                          <m:r>
                            <a:rPr lang="en-US" sz="3600" b="1" i="1">
                              <a:solidFill>
                                <a:schemeClr val="tx1"/>
                              </a:solidFill>
                              <a:latin typeface="Cambria Math" panose="02040503050406030204" pitchFamily="18" charset="0"/>
                            </a:rPr>
                            <m:t>𝟐</m:t>
                          </m:r>
                        </m:sup>
                      </m:sSup>
                      <m:r>
                        <a:rPr lang="en-US" sz="3600" b="1" i="1">
                          <a:solidFill>
                            <a:schemeClr val="tx1"/>
                          </a:solidFill>
                          <a:latin typeface="Cambria Math" panose="02040503050406030204" pitchFamily="18" charset="0"/>
                        </a:rPr>
                        <m:t>𝒃</m:t>
                      </m:r>
                      <m:r>
                        <a:rPr lang="en-US" sz="3600" b="1" i="1">
                          <a:solidFill>
                            <a:schemeClr val="tx1"/>
                          </a:solidFill>
                          <a:latin typeface="Cambria Math" panose="02040503050406030204" pitchFamily="18" charset="0"/>
                        </a:rPr>
                        <m:t>+</m:t>
                      </m:r>
                      <m:r>
                        <a:rPr lang="en-US" sz="3600" b="1" i="1">
                          <a:solidFill>
                            <a:schemeClr val="tx1"/>
                          </a:solidFill>
                          <a:latin typeface="Cambria Math" panose="02040503050406030204" pitchFamily="18" charset="0"/>
                        </a:rPr>
                        <m:t>𝟑</m:t>
                      </m:r>
                      <m:r>
                        <a:rPr lang="en-US" sz="3600" b="1" i="1">
                          <a:solidFill>
                            <a:schemeClr val="tx1"/>
                          </a:solidFill>
                          <a:latin typeface="Cambria Math" panose="02040503050406030204" pitchFamily="18" charset="0"/>
                        </a:rPr>
                        <m:t>𝒂</m:t>
                      </m:r>
                      <m:sSup>
                        <m:sSupPr>
                          <m:ctrlPr>
                            <a:rPr lang="ru-KZ" sz="3600" b="1" i="1">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𝒃</m:t>
                          </m:r>
                        </m:e>
                        <m:sup>
                          <m:r>
                            <a:rPr lang="en-US" sz="3600" b="1" i="1">
                              <a:solidFill>
                                <a:schemeClr val="tx1"/>
                              </a:solidFill>
                              <a:latin typeface="Cambria Math" panose="02040503050406030204" pitchFamily="18" charset="0"/>
                            </a:rPr>
                            <m:t>𝟐</m:t>
                          </m:r>
                        </m:sup>
                      </m:sSup>
                      <m:r>
                        <a:rPr lang="en-US" sz="3600" b="1" i="1">
                          <a:solidFill>
                            <a:schemeClr val="tx1"/>
                          </a:solidFill>
                          <a:latin typeface="Cambria Math" panose="02040503050406030204" pitchFamily="18" charset="0"/>
                        </a:rPr>
                        <m:t>−</m:t>
                      </m:r>
                      <m:sSup>
                        <m:sSupPr>
                          <m:ctrlPr>
                            <a:rPr lang="ru-KZ" sz="3600" b="1" i="1">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𝒃</m:t>
                          </m:r>
                        </m:e>
                        <m:sup>
                          <m:r>
                            <a:rPr lang="en-US" sz="3600" b="1" i="1">
                              <a:solidFill>
                                <a:schemeClr val="tx1"/>
                              </a:solidFill>
                              <a:latin typeface="Cambria Math" panose="02040503050406030204" pitchFamily="18" charset="0"/>
                            </a:rPr>
                            <m:t>𝟑</m:t>
                          </m:r>
                        </m:sup>
                      </m:sSup>
                      <m:r>
                        <a:rPr lang="en-US" sz="3600" b="1">
                          <a:solidFill>
                            <a:schemeClr val="tx1"/>
                          </a:solidFill>
                          <a:latin typeface="Cambria Math" panose="02040503050406030204" pitchFamily="18" charset="0"/>
                        </a:rPr>
                        <m:t>=</m:t>
                      </m:r>
                      <m:r>
                        <a:rPr lang="en-US" sz="3600" b="1" i="1">
                          <a:solidFill>
                            <a:schemeClr val="tx1"/>
                          </a:solidFill>
                          <a:latin typeface="Cambria Math" panose="02040503050406030204" pitchFamily="18" charset="0"/>
                        </a:rPr>
                        <m:t>(</m:t>
                      </m:r>
                      <m:r>
                        <a:rPr lang="en-US" sz="3600" b="1" i="1">
                          <a:solidFill>
                            <a:schemeClr val="tx1"/>
                          </a:solidFill>
                          <a:latin typeface="Cambria Math" panose="02040503050406030204" pitchFamily="18" charset="0"/>
                        </a:rPr>
                        <m:t>𝒂</m:t>
                      </m:r>
                      <m:r>
                        <a:rPr lang="en-US" sz="3600" b="1" i="1">
                          <a:solidFill>
                            <a:schemeClr val="tx1"/>
                          </a:solidFill>
                          <a:latin typeface="Cambria Math" panose="02040503050406030204" pitchFamily="18" charset="0"/>
                        </a:rPr>
                        <m:t>−</m:t>
                      </m:r>
                      <m:sSup>
                        <m:sSupPr>
                          <m:ctrlPr>
                            <a:rPr lang="ru-KZ" sz="3600" b="1" i="1">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𝒃</m:t>
                          </m:r>
                          <m:r>
                            <a:rPr lang="en-US" sz="3600" b="1" i="1">
                              <a:solidFill>
                                <a:schemeClr val="tx1"/>
                              </a:solidFill>
                              <a:latin typeface="Cambria Math" panose="02040503050406030204" pitchFamily="18" charset="0"/>
                            </a:rPr>
                            <m:t>)</m:t>
                          </m:r>
                        </m:e>
                        <m:sup>
                          <m:r>
                            <a:rPr lang="en-US" sz="3600" b="1" i="1">
                              <a:solidFill>
                                <a:schemeClr val="tx1"/>
                              </a:solidFill>
                              <a:latin typeface="Cambria Math" panose="02040503050406030204" pitchFamily="18" charset="0"/>
                            </a:rPr>
                            <m:t>𝟑</m:t>
                          </m:r>
                        </m:sup>
                      </m:sSup>
                    </m:oMath>
                  </m:oMathPara>
                </a14:m>
                <a:endParaRPr lang="kk-KZ" sz="36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14:m>
                  <m:oMath xmlns:m="http://schemas.openxmlformats.org/officeDocument/2006/math">
                    <m:r>
                      <a:rPr lang="en-US" sz="3600" b="1" i="1">
                        <a:solidFill>
                          <a:schemeClr val="tx1"/>
                        </a:solidFill>
                        <a:latin typeface="Cambria Math" panose="02040503050406030204" pitchFamily="18" charset="0"/>
                      </a:rPr>
                      <m:t>(</m:t>
                    </m:r>
                    <m:r>
                      <a:rPr lang="en-US" sz="3600" b="1" i="1">
                        <a:solidFill>
                          <a:schemeClr val="tx1"/>
                        </a:solidFill>
                        <a:latin typeface="Cambria Math" panose="02040503050406030204" pitchFamily="18" charset="0"/>
                      </a:rPr>
                      <m:t>𝒂</m:t>
                    </m:r>
                    <m:r>
                      <a:rPr lang="en-US" sz="3600" b="1" i="1">
                        <a:solidFill>
                          <a:schemeClr val="tx1"/>
                        </a:solidFill>
                        <a:latin typeface="Cambria Math" panose="02040503050406030204" pitchFamily="18" charset="0"/>
                      </a:rPr>
                      <m:t>−</m:t>
                    </m:r>
                    <m:sSup>
                      <m:sSupPr>
                        <m:ctrlPr>
                          <a:rPr lang="ru-KZ" sz="3600" b="1" i="1">
                            <a:solidFill>
                              <a:schemeClr val="tx1"/>
                            </a:solidFill>
                            <a:latin typeface="Cambria Math" panose="02040503050406030204" pitchFamily="18" charset="0"/>
                          </a:rPr>
                        </m:ctrlPr>
                      </m:sSupPr>
                      <m:e>
                        <m:r>
                          <a:rPr lang="en-US" sz="3600" b="1" i="1">
                            <a:solidFill>
                              <a:schemeClr val="tx1"/>
                            </a:solidFill>
                            <a:latin typeface="Cambria Math" panose="02040503050406030204" pitchFamily="18" charset="0"/>
                          </a:rPr>
                          <m:t>𝒃</m:t>
                        </m:r>
                        <m:r>
                          <a:rPr lang="en-US" sz="3600" b="1" i="1">
                            <a:solidFill>
                              <a:schemeClr val="tx1"/>
                            </a:solidFill>
                            <a:latin typeface="Cambria Math" panose="02040503050406030204" pitchFamily="18" charset="0"/>
                          </a:rPr>
                          <m:t>)</m:t>
                        </m:r>
                      </m:e>
                      <m:sup>
                        <m:r>
                          <a:rPr lang="en-US" sz="3600" b="1" i="1">
                            <a:solidFill>
                              <a:schemeClr val="tx1"/>
                            </a:solidFill>
                            <a:latin typeface="Cambria Math" panose="02040503050406030204" pitchFamily="18" charset="0"/>
                          </a:rPr>
                          <m:t>𝟑</m:t>
                        </m:r>
                      </m:sup>
                    </m:sSup>
                  </m:oMath>
                </a14:m>
                <a:r>
                  <a:rPr lang="en-US" sz="3600" b="1" dirty="0"/>
                  <a:t> </a:t>
                </a:r>
                <a14:m>
                  <m:oMath xmlns:m="http://schemas.openxmlformats.org/officeDocument/2006/math">
                    <m:r>
                      <a:rPr lang="en-US" sz="3600" b="1">
                        <a:latin typeface="Cambria Math" panose="02040503050406030204" pitchFamily="18" charset="0"/>
                      </a:rPr>
                      <m:t>=</m:t>
                    </m:r>
                    <m:r>
                      <a:rPr lang="en-US" sz="3600" b="1" i="1">
                        <a:latin typeface="Cambria Math" panose="02040503050406030204" pitchFamily="18" charset="0"/>
                      </a:rPr>
                      <m:t>(</m:t>
                    </m:r>
                    <m:r>
                      <a:rPr lang="en-US" sz="3600" b="1" i="1">
                        <a:latin typeface="Cambria Math" panose="02040503050406030204" pitchFamily="18" charset="0"/>
                      </a:rPr>
                      <m:t>𝒂</m:t>
                    </m:r>
                    <m:r>
                      <a:rPr lang="en-US" sz="3600" b="1" i="1">
                        <a:latin typeface="Cambria Math" panose="02040503050406030204" pitchFamily="18" charset="0"/>
                      </a:rPr>
                      <m:t>−</m:t>
                    </m:r>
                    <m:sSup>
                      <m:sSupPr>
                        <m:ctrlPr>
                          <a:rPr lang="ru-KZ" sz="3600" b="1" i="1">
                            <a:latin typeface="Cambria Math" panose="02040503050406030204" pitchFamily="18" charset="0"/>
                          </a:rPr>
                        </m:ctrlPr>
                      </m:sSupPr>
                      <m:e>
                        <m:r>
                          <a:rPr lang="en-US" sz="3600" b="1" i="1">
                            <a:latin typeface="Cambria Math" panose="02040503050406030204" pitchFamily="18" charset="0"/>
                          </a:rPr>
                          <m:t>𝒃</m:t>
                        </m:r>
                        <m:r>
                          <a:rPr lang="en-US" sz="3600" b="1" i="1">
                            <a:latin typeface="Cambria Math" panose="02040503050406030204" pitchFamily="18" charset="0"/>
                          </a:rPr>
                          <m:t>)</m:t>
                        </m:r>
                      </m:e>
                      <m:sup>
                        <m:r>
                          <a:rPr lang="en-US" sz="3600" b="1" i="1">
                            <a:latin typeface="Cambria Math" panose="02040503050406030204" pitchFamily="18" charset="0"/>
                          </a:rPr>
                          <m:t>𝟑</m:t>
                        </m:r>
                      </m:sup>
                    </m:sSup>
                  </m:oMath>
                </a14:m>
                <a:endParaRPr lang="kk-KZ" sz="36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mc:Choice>
        <mc:Fallback xmlns="">
          <p:sp>
            <p:nvSpPr>
              <p:cNvPr id="3" name="Прямоугольник 2">
                <a:extLst>
                  <a:ext uri="{FF2B5EF4-FFF2-40B4-BE49-F238E27FC236}">
                    <a16:creationId xmlns:a16="http://schemas.microsoft.com/office/drawing/2014/main" id="{3168B7D5-1811-1360-1564-CCAD240EB638}"/>
                  </a:ext>
                </a:extLst>
              </p:cNvPr>
              <p:cNvSpPr>
                <a:spLocks noRot="1" noChangeAspect="1" noMove="1" noResize="1" noEditPoints="1" noAdjustHandles="1" noChangeArrowheads="1" noChangeShapeType="1" noTextEdit="1"/>
              </p:cNvSpPr>
              <p:nvPr/>
            </p:nvSpPr>
            <p:spPr>
              <a:xfrm>
                <a:off x="1026160" y="995680"/>
                <a:ext cx="10327640" cy="4661789"/>
              </a:xfrm>
              <a:prstGeom prst="rect">
                <a:avLst/>
              </a:prstGeom>
              <a:blipFill>
                <a:blip r:embed="rId2"/>
                <a:stretch>
                  <a:fillRect l="-1770" t="-2092" r="-1770"/>
                </a:stretch>
              </a:blipFill>
            </p:spPr>
            <p:txBody>
              <a:bodyPr/>
              <a:lstStyle/>
              <a:p>
                <a:r>
                  <a:rPr lang="ru-KZ">
                    <a:noFill/>
                  </a:rPr>
                  <a:t> </a:t>
                </a:r>
              </a:p>
            </p:txBody>
          </p:sp>
        </mc:Fallback>
      </mc:AlternateContent>
    </p:spTree>
    <p:extLst>
      <p:ext uri="{BB962C8B-B14F-4D97-AF65-F5344CB8AC3E}">
        <p14:creationId xmlns:p14="http://schemas.microsoft.com/office/powerpoint/2010/main" val="3576527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2" name="TextBox 71">
                <a:extLst>
                  <a:ext uri="{FF2B5EF4-FFF2-40B4-BE49-F238E27FC236}">
                    <a16:creationId xmlns:a16="http://schemas.microsoft.com/office/drawing/2014/main" xmlns="" id="{14FCEE11-4AB3-4847-9E51-E42FD092039B}"/>
                  </a:ext>
                </a:extLst>
              </p:cNvPr>
              <p:cNvSpPr txBox="1"/>
              <p:nvPr/>
            </p:nvSpPr>
            <p:spPr>
              <a:xfrm>
                <a:off x="1617044" y="2569945"/>
                <a:ext cx="9386236" cy="2831416"/>
              </a:xfrm>
              <a:prstGeom prst="rect">
                <a:avLst/>
              </a:prstGeom>
              <a:noFill/>
            </p:spPr>
            <p:txBody>
              <a:bodyPr wrap="square" rtlCol="0">
                <a:spAutoFit/>
              </a:bodyPr>
              <a:lstStyle/>
              <a:p>
                <a:pPr marL="457189" indent="-457189">
                  <a:buFont typeface="Arial" panose="020B0604020202020204" pitchFamily="34" charset="0"/>
                  <a:buChar char="•"/>
                </a:pPr>
                <a14:m>
                  <m:oMath xmlns:m="http://schemas.openxmlformats.org/officeDocument/2006/math">
                    <m:r>
                      <a:rPr lang="en-US" sz="4400" b="1" i="1">
                        <a:solidFill>
                          <a:srgbClr val="002060"/>
                        </a:solidFill>
                        <a:latin typeface="Cambria Math" panose="02040503050406030204" pitchFamily="18" charset="0"/>
                      </a:rPr>
                      <m:t>(</m:t>
                    </m:r>
                    <m:r>
                      <a:rPr lang="en-US" sz="4400" b="1" i="1">
                        <a:solidFill>
                          <a:srgbClr val="002060"/>
                        </a:solidFill>
                        <a:latin typeface="Cambria Math" panose="02040503050406030204" pitchFamily="18" charset="0"/>
                      </a:rPr>
                      <m:t>𝒂</m:t>
                    </m:r>
                    <m:r>
                      <a:rPr lang="en-US" sz="4400" b="1" i="1">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𝒃</m:t>
                        </m:r>
                        <m:r>
                          <a:rPr lang="en-US" sz="4400" b="1" i="1">
                            <a:solidFill>
                              <a:srgbClr val="002060"/>
                            </a:solidFill>
                            <a:latin typeface="Cambria Math" panose="02040503050406030204" pitchFamily="18" charset="0"/>
                          </a:rPr>
                          <m:t>)</m:t>
                        </m:r>
                      </m:e>
                      <m:sup>
                        <m:r>
                          <a:rPr lang="en-US" sz="4400" b="1" i="1">
                            <a:solidFill>
                              <a:srgbClr val="002060"/>
                            </a:solidFill>
                            <a:latin typeface="Cambria Math" panose="02040503050406030204" pitchFamily="18" charset="0"/>
                          </a:rPr>
                          <m:t>𝟑</m:t>
                        </m:r>
                      </m:sup>
                    </m:sSup>
                    <m:r>
                      <a:rPr lang="kk-KZ" sz="4400" b="1" i="1">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𝒂</m:t>
                        </m:r>
                      </m:e>
                      <m:sup>
                        <m:r>
                          <a:rPr lang="en-US" sz="4400" b="1" i="1">
                            <a:solidFill>
                              <a:srgbClr val="002060"/>
                            </a:solidFill>
                            <a:latin typeface="Cambria Math" panose="02040503050406030204" pitchFamily="18" charset="0"/>
                          </a:rPr>
                          <m:t>𝟑</m:t>
                        </m:r>
                      </m:sup>
                    </m:sSup>
                  </m:oMath>
                </a14:m>
                <a:r>
                  <a:rPr lang="en-US" sz="4400" b="1" dirty="0">
                    <a:solidFill>
                      <a:srgbClr val="002060"/>
                    </a:solidFill>
                  </a:rPr>
                  <a:t> </a:t>
                </a:r>
                <a14:m>
                  <m:oMath xmlns:m="http://schemas.openxmlformats.org/officeDocument/2006/math">
                    <m:r>
                      <a:rPr lang="en-US" sz="4400" b="1" i="1">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 </m:t>
                        </m:r>
                        <m:r>
                          <a:rPr lang="en-US" sz="4400" b="1" i="1">
                            <a:solidFill>
                              <a:srgbClr val="002060"/>
                            </a:solidFill>
                            <a:latin typeface="Cambria Math" panose="02040503050406030204" pitchFamily="18" charset="0"/>
                          </a:rPr>
                          <m:t>𝟑</m:t>
                        </m:r>
                        <m:r>
                          <a:rPr lang="en-US" sz="4400" b="1" i="1">
                            <a:solidFill>
                              <a:srgbClr val="002060"/>
                            </a:solidFill>
                            <a:latin typeface="Cambria Math" panose="02040503050406030204" pitchFamily="18" charset="0"/>
                          </a:rPr>
                          <m:t>𝒂</m:t>
                        </m:r>
                      </m:e>
                      <m:sup>
                        <m:r>
                          <a:rPr lang="en-US" sz="4400" b="1" i="1">
                            <a:solidFill>
                              <a:srgbClr val="002060"/>
                            </a:solidFill>
                            <a:latin typeface="Cambria Math" panose="02040503050406030204" pitchFamily="18" charset="0"/>
                          </a:rPr>
                          <m:t>𝟐</m:t>
                        </m:r>
                      </m:sup>
                    </m:sSup>
                    <m:r>
                      <a:rPr lang="en-US" sz="4400" b="1" i="1">
                        <a:solidFill>
                          <a:srgbClr val="002060"/>
                        </a:solidFill>
                        <a:latin typeface="Cambria Math" panose="02040503050406030204" pitchFamily="18" charset="0"/>
                      </a:rPr>
                      <m:t>𝒃</m:t>
                    </m:r>
                    <m:r>
                      <a:rPr lang="en-US" sz="4400" b="1" i="1">
                        <a:solidFill>
                          <a:srgbClr val="002060"/>
                        </a:solidFill>
                        <a:latin typeface="Cambria Math" panose="02040503050406030204" pitchFamily="18" charset="0"/>
                      </a:rPr>
                      <m:t>+</m:t>
                    </m:r>
                    <m:r>
                      <a:rPr lang="en-US" sz="4400" b="1" i="1">
                        <a:solidFill>
                          <a:srgbClr val="002060"/>
                        </a:solidFill>
                        <a:latin typeface="Cambria Math" panose="02040503050406030204" pitchFamily="18" charset="0"/>
                      </a:rPr>
                      <m:t>𝟑</m:t>
                    </m:r>
                    <m:r>
                      <a:rPr lang="en-US" sz="4400" b="1" i="1">
                        <a:solidFill>
                          <a:srgbClr val="002060"/>
                        </a:solidFill>
                        <a:latin typeface="Cambria Math" panose="02040503050406030204" pitchFamily="18" charset="0"/>
                      </a:rPr>
                      <m:t>𝒂</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𝒃</m:t>
                        </m:r>
                      </m:e>
                      <m:sup>
                        <m:r>
                          <a:rPr lang="en-US" sz="4400" b="1" i="1">
                            <a:solidFill>
                              <a:srgbClr val="002060"/>
                            </a:solidFill>
                            <a:latin typeface="Cambria Math" panose="02040503050406030204" pitchFamily="18" charset="0"/>
                          </a:rPr>
                          <m:t>𝟐</m:t>
                        </m:r>
                      </m:sup>
                    </m:sSup>
                    <m:r>
                      <a:rPr lang="en-US" sz="4400" b="1" i="1">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𝒃</m:t>
                        </m:r>
                      </m:e>
                      <m:sup>
                        <m:r>
                          <a:rPr lang="en-US" sz="4400" b="1" i="1">
                            <a:solidFill>
                              <a:srgbClr val="002060"/>
                            </a:solidFill>
                            <a:latin typeface="Cambria Math" panose="02040503050406030204" pitchFamily="18" charset="0"/>
                          </a:rPr>
                          <m:t>𝟑</m:t>
                        </m:r>
                      </m:sup>
                    </m:sSup>
                  </m:oMath>
                </a14:m>
                <a:r>
                  <a:rPr lang="en-US" sz="44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r>
                  <a:rPr lang="kk-KZ" sz="44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екі өрнектің қосындысы мен айырмасының кубы</a:t>
                </a:r>
                <a:r>
                  <a:rPr lang="en-US" sz="44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r>
                  <a:rPr lang="kk-KZ" sz="44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формуласын</a:t>
                </a:r>
                <a:r>
                  <a:rPr lang="en-US" sz="44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r>
                  <a:rPr lang="kk-KZ" sz="44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меңгердіңіздер.</a:t>
                </a:r>
                <a:endParaRPr lang="en-ID" sz="44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endParaRPr>
              </a:p>
            </p:txBody>
          </p:sp>
        </mc:Choice>
        <mc:Fallback xmlns="">
          <p:sp>
            <p:nvSpPr>
              <p:cNvPr id="72" name="TextBox 71">
                <a:extLst>
                  <a:ext uri="{FF2B5EF4-FFF2-40B4-BE49-F238E27FC236}">
                    <a16:creationId xmlns:a16="http://schemas.microsoft.com/office/drawing/2014/main" id="{14FCEE11-4AB3-4847-9E51-E42FD092039B}"/>
                  </a:ext>
                </a:extLst>
              </p:cNvPr>
              <p:cNvSpPr txBox="1">
                <a:spLocks noRot="1" noChangeAspect="1" noMove="1" noResize="1" noEditPoints="1" noAdjustHandles="1" noChangeArrowheads="1" noChangeShapeType="1" noTextEdit="1"/>
              </p:cNvSpPr>
              <p:nvPr/>
            </p:nvSpPr>
            <p:spPr>
              <a:xfrm>
                <a:off x="1617044" y="2569945"/>
                <a:ext cx="9386236" cy="2831416"/>
              </a:xfrm>
              <a:prstGeom prst="rect">
                <a:avLst/>
              </a:prstGeom>
              <a:blipFill>
                <a:blip r:embed="rId2"/>
                <a:stretch>
                  <a:fillRect r="-714" b="-9052"/>
                </a:stretch>
              </a:blipFill>
            </p:spPr>
            <p:txBody>
              <a:bodyPr/>
              <a:lstStyle/>
              <a:p>
                <a:r>
                  <a:rPr lang="ru-KZ">
                    <a:noFill/>
                  </a:rPr>
                  <a:t> </a:t>
                </a:r>
              </a:p>
            </p:txBody>
          </p:sp>
        </mc:Fallback>
      </mc:AlternateContent>
      <p:sp>
        <p:nvSpPr>
          <p:cNvPr id="48" name="Прямоугольник 47"/>
          <p:cNvSpPr/>
          <p:nvPr/>
        </p:nvSpPr>
        <p:spPr>
          <a:xfrm>
            <a:off x="2329314" y="1126156"/>
            <a:ext cx="4490051" cy="861774"/>
          </a:xfrm>
          <a:prstGeom prst="rect">
            <a:avLst/>
          </a:prstGeom>
        </p:spPr>
        <p:txBody>
          <a:bodyPr wrap="square">
            <a:spAutoFit/>
          </a:bodyPr>
          <a:lstStyle/>
          <a:p>
            <a:pPr algn="just"/>
            <a:r>
              <a:rPr lang="ru-RU" sz="5000" b="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Қорытынды</a:t>
            </a:r>
            <a:r>
              <a:rPr lang="ru-RU" sz="50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endParaRPr lang="en-US" sz="50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881716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1713297" y="895149"/>
            <a:ext cx="9047747" cy="4570738"/>
          </a:xfrm>
          <a:prstGeom prst="rect">
            <a:avLst/>
          </a:prstGeom>
        </p:spPr>
        <p:txBody>
          <a:bodyPr wrap="square">
            <a:spAutoFit/>
          </a:bodyPr>
          <a:lstStyle/>
          <a:p>
            <a:pPr algn="ctr">
              <a:lnSpc>
                <a:spcPct val="150000"/>
              </a:lnSpc>
              <a:buClr>
                <a:schemeClr val="dk1"/>
              </a:buClr>
              <a:buSzPts val="1100"/>
            </a:pPr>
            <a:r>
              <a:rPr lang="kk-KZ" sz="50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Қысқаша көбейту формулалары. </a:t>
            </a:r>
          </a:p>
          <a:p>
            <a:pPr algn="ctr">
              <a:lnSpc>
                <a:spcPct val="150000"/>
              </a:lnSpc>
              <a:buClr>
                <a:schemeClr val="dk1"/>
              </a:buClr>
              <a:buSzPts val="1100"/>
            </a:pPr>
            <a:r>
              <a:rPr lang="kk-KZ" sz="50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Екі өрнектің қосындысы мен айырмасының</a:t>
            </a:r>
            <a:r>
              <a:rPr lang="en-US" sz="50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r>
              <a:rPr lang="kk-KZ" sz="50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кубы</a:t>
            </a:r>
            <a:endParaRPr lang="kk-KZ" sz="50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sym typeface="PT Sans Caption"/>
            </a:endParaRPr>
          </a:p>
        </p:txBody>
      </p:sp>
    </p:spTree>
    <p:extLst>
      <p:ext uri="{BB962C8B-B14F-4D97-AF65-F5344CB8AC3E}">
        <p14:creationId xmlns:p14="http://schemas.microsoft.com/office/powerpoint/2010/main" val="1472808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144">
            <a:extLst>
              <a:ext uri="{FF2B5EF4-FFF2-40B4-BE49-F238E27FC236}">
                <a16:creationId xmlns:a16="http://schemas.microsoft.com/office/drawing/2014/main" xmlns="" id="{CD91E988-7A18-4398-B6F1-77F363DEF83B}"/>
              </a:ext>
            </a:extLst>
          </p:cNvPr>
          <p:cNvSpPr/>
          <p:nvPr/>
        </p:nvSpPr>
        <p:spPr>
          <a:xfrm>
            <a:off x="1135781" y="1238636"/>
            <a:ext cx="5805347" cy="861774"/>
          </a:xfrm>
          <a:prstGeom prst="rect">
            <a:avLst/>
          </a:prstGeom>
        </p:spPr>
        <p:txBody>
          <a:bodyPr wrap="square">
            <a:spAutoFit/>
          </a:bodyPr>
          <a:lstStyle/>
          <a:p>
            <a:r>
              <a:rPr lang="kk-KZ" sz="50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Бүгінгі сабақта:</a:t>
            </a:r>
            <a:endParaRPr lang="ru-RU" sz="50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Rectangle 151">
                <a:extLst>
                  <a:ext uri="{FF2B5EF4-FFF2-40B4-BE49-F238E27FC236}">
                    <a16:creationId xmlns:a16="http://schemas.microsoft.com/office/drawing/2014/main" xmlns="" id="{FE43F11A-34E8-4E0F-8AD4-F87DBB74D073}"/>
                  </a:ext>
                </a:extLst>
              </p:cNvPr>
              <p:cNvSpPr/>
              <p:nvPr/>
            </p:nvSpPr>
            <p:spPr>
              <a:xfrm>
                <a:off x="1341120" y="2464067"/>
                <a:ext cx="10078719" cy="3110210"/>
              </a:xfrm>
              <a:prstGeom prst="rect">
                <a:avLst/>
              </a:prstGeom>
            </p:spPr>
            <p:txBody>
              <a:bodyPr wrap="square">
                <a:spAutoFit/>
              </a:bodyPr>
              <a:lstStyle/>
              <a:p>
                <a:pPr marL="457189" indent="-457189">
                  <a:buFont typeface="Arial" panose="020B0604020202020204" pitchFamily="34" charset="0"/>
                  <a:buChar char="•"/>
                </a:pPr>
                <a14:m>
                  <m:oMath xmlns:m="http://schemas.openxmlformats.org/officeDocument/2006/math">
                    <m:r>
                      <a:rPr lang="en-US" sz="4800" b="1" i="1" smtClean="0">
                        <a:solidFill>
                          <a:srgbClr val="002060"/>
                        </a:solidFill>
                        <a:latin typeface="Cambria Math" panose="02040503050406030204" pitchFamily="18" charset="0"/>
                      </a:rPr>
                      <m:t>(</m:t>
                    </m:r>
                    <m:r>
                      <a:rPr lang="en-US" sz="4800" b="1" i="1" smtClean="0">
                        <a:solidFill>
                          <a:srgbClr val="002060"/>
                        </a:solidFill>
                        <a:latin typeface="Cambria Math" panose="02040503050406030204" pitchFamily="18" charset="0"/>
                      </a:rPr>
                      <m:t>𝒂</m:t>
                    </m:r>
                    <m:r>
                      <a:rPr lang="en-US" sz="4800" b="1" i="1" smtClean="0">
                        <a:solidFill>
                          <a:srgbClr val="002060"/>
                        </a:solidFill>
                        <a:latin typeface="Cambria Math" panose="02040503050406030204" pitchFamily="18" charset="0"/>
                      </a:rPr>
                      <m:t>±</m:t>
                    </m:r>
                    <m:sSup>
                      <m:sSupPr>
                        <m:ctrlPr>
                          <a:rPr lang="ru-KZ" sz="4800" b="1" i="1">
                            <a:solidFill>
                              <a:srgbClr val="002060"/>
                            </a:solidFill>
                            <a:latin typeface="Cambria Math" panose="02040503050406030204" pitchFamily="18" charset="0"/>
                          </a:rPr>
                        </m:ctrlPr>
                      </m:sSupPr>
                      <m:e>
                        <m:r>
                          <a:rPr lang="en-US" sz="4800" b="1" i="1" smtClean="0">
                            <a:solidFill>
                              <a:srgbClr val="002060"/>
                            </a:solidFill>
                            <a:latin typeface="Cambria Math" panose="02040503050406030204" pitchFamily="18" charset="0"/>
                          </a:rPr>
                          <m:t>𝒃</m:t>
                        </m:r>
                        <m:r>
                          <a:rPr lang="en-US" sz="4800" b="1" i="1" smtClean="0">
                            <a:solidFill>
                              <a:srgbClr val="002060"/>
                            </a:solidFill>
                            <a:latin typeface="Cambria Math" panose="02040503050406030204" pitchFamily="18" charset="0"/>
                          </a:rPr>
                          <m:t>)</m:t>
                        </m:r>
                      </m:e>
                      <m:sup>
                        <m:r>
                          <a:rPr lang="en-US" sz="4800" b="1" i="1" smtClean="0">
                            <a:solidFill>
                              <a:srgbClr val="002060"/>
                            </a:solidFill>
                            <a:latin typeface="Cambria Math" panose="02040503050406030204" pitchFamily="18" charset="0"/>
                          </a:rPr>
                          <m:t>𝟑</m:t>
                        </m:r>
                      </m:sup>
                    </m:sSup>
                    <m:r>
                      <a:rPr lang="kk-KZ" sz="4800" b="1" i="1">
                        <a:solidFill>
                          <a:srgbClr val="002060"/>
                        </a:solidFill>
                        <a:latin typeface="Cambria Math" panose="02040503050406030204" pitchFamily="18" charset="0"/>
                      </a:rPr>
                      <m:t>=</m:t>
                    </m:r>
                    <m:sSup>
                      <m:sSupPr>
                        <m:ctrlPr>
                          <a:rPr lang="ru-KZ" sz="4800" b="1" i="1">
                            <a:solidFill>
                              <a:srgbClr val="002060"/>
                            </a:solidFill>
                            <a:latin typeface="Cambria Math" panose="02040503050406030204" pitchFamily="18" charset="0"/>
                          </a:rPr>
                        </m:ctrlPr>
                      </m:sSupPr>
                      <m:e>
                        <m:r>
                          <a:rPr lang="en-US" sz="4800" b="1" i="1" smtClean="0">
                            <a:solidFill>
                              <a:srgbClr val="002060"/>
                            </a:solidFill>
                            <a:latin typeface="Cambria Math" panose="02040503050406030204" pitchFamily="18" charset="0"/>
                          </a:rPr>
                          <m:t>𝒂</m:t>
                        </m:r>
                      </m:e>
                      <m:sup>
                        <m:r>
                          <a:rPr lang="en-US" sz="4800" b="1" i="1">
                            <a:solidFill>
                              <a:srgbClr val="002060"/>
                            </a:solidFill>
                            <a:latin typeface="Cambria Math" panose="02040503050406030204" pitchFamily="18" charset="0"/>
                          </a:rPr>
                          <m:t>𝟑</m:t>
                        </m:r>
                      </m:sup>
                    </m:sSup>
                  </m:oMath>
                </a14:m>
                <a:r>
                  <a:rPr lang="en-US" sz="4800" b="1" dirty="0">
                    <a:solidFill>
                      <a:srgbClr val="002060"/>
                    </a:solidFill>
                  </a:rPr>
                  <a:t> </a:t>
                </a:r>
                <a14:m>
                  <m:oMath xmlns:m="http://schemas.openxmlformats.org/officeDocument/2006/math">
                    <m:r>
                      <a:rPr lang="en-US" sz="4800" b="1" i="1">
                        <a:solidFill>
                          <a:srgbClr val="002060"/>
                        </a:solidFill>
                        <a:latin typeface="Cambria Math" panose="02040503050406030204" pitchFamily="18" charset="0"/>
                      </a:rPr>
                      <m:t>±</m:t>
                    </m:r>
                    <m:sSup>
                      <m:sSupPr>
                        <m:ctrlPr>
                          <a:rPr lang="ru-KZ" sz="4800" b="1" i="1">
                            <a:solidFill>
                              <a:srgbClr val="002060"/>
                            </a:solidFill>
                            <a:latin typeface="Cambria Math" panose="02040503050406030204" pitchFamily="18" charset="0"/>
                          </a:rPr>
                        </m:ctrlPr>
                      </m:sSupPr>
                      <m:e>
                        <m:r>
                          <a:rPr lang="en-US" sz="4800" b="1" i="1" smtClean="0">
                            <a:solidFill>
                              <a:srgbClr val="002060"/>
                            </a:solidFill>
                            <a:latin typeface="Cambria Math" panose="02040503050406030204" pitchFamily="18" charset="0"/>
                          </a:rPr>
                          <m:t> </m:t>
                        </m:r>
                        <m:r>
                          <a:rPr lang="en-US" sz="4800" b="1" i="1" smtClean="0">
                            <a:solidFill>
                              <a:srgbClr val="002060"/>
                            </a:solidFill>
                            <a:latin typeface="Cambria Math" panose="02040503050406030204" pitchFamily="18" charset="0"/>
                          </a:rPr>
                          <m:t>𝟑</m:t>
                        </m:r>
                        <m:r>
                          <a:rPr lang="en-US" sz="4800" b="1" i="1">
                            <a:solidFill>
                              <a:srgbClr val="002060"/>
                            </a:solidFill>
                            <a:latin typeface="Cambria Math" panose="02040503050406030204" pitchFamily="18" charset="0"/>
                          </a:rPr>
                          <m:t>𝒂</m:t>
                        </m:r>
                      </m:e>
                      <m:sup>
                        <m:r>
                          <a:rPr lang="en-US" sz="4800" b="1" i="1" smtClean="0">
                            <a:solidFill>
                              <a:srgbClr val="002060"/>
                            </a:solidFill>
                            <a:latin typeface="Cambria Math" panose="02040503050406030204" pitchFamily="18" charset="0"/>
                          </a:rPr>
                          <m:t>𝟐</m:t>
                        </m:r>
                      </m:sup>
                    </m:sSup>
                    <m:r>
                      <a:rPr lang="en-US" sz="4800" b="1" i="1" smtClean="0">
                        <a:solidFill>
                          <a:srgbClr val="002060"/>
                        </a:solidFill>
                        <a:latin typeface="Cambria Math" panose="02040503050406030204" pitchFamily="18" charset="0"/>
                      </a:rPr>
                      <m:t>𝒃</m:t>
                    </m:r>
                    <m:r>
                      <a:rPr lang="en-US" sz="4800" b="1" i="1" smtClean="0">
                        <a:solidFill>
                          <a:srgbClr val="002060"/>
                        </a:solidFill>
                        <a:latin typeface="Cambria Math" panose="02040503050406030204" pitchFamily="18" charset="0"/>
                      </a:rPr>
                      <m:t>+</m:t>
                    </m:r>
                    <m:r>
                      <a:rPr lang="en-US" sz="4800" b="1" i="1" smtClean="0">
                        <a:solidFill>
                          <a:srgbClr val="002060"/>
                        </a:solidFill>
                        <a:latin typeface="Cambria Math" panose="02040503050406030204" pitchFamily="18" charset="0"/>
                      </a:rPr>
                      <m:t>𝟑</m:t>
                    </m:r>
                    <m:r>
                      <a:rPr lang="en-US" sz="4800" b="1" i="1" smtClean="0">
                        <a:solidFill>
                          <a:srgbClr val="002060"/>
                        </a:solidFill>
                        <a:latin typeface="Cambria Math" panose="02040503050406030204" pitchFamily="18" charset="0"/>
                      </a:rPr>
                      <m:t>𝒂</m:t>
                    </m:r>
                    <m:sSup>
                      <m:sSupPr>
                        <m:ctrlPr>
                          <a:rPr lang="ru-KZ" sz="4800" b="1" i="1">
                            <a:solidFill>
                              <a:srgbClr val="002060"/>
                            </a:solidFill>
                            <a:latin typeface="Cambria Math" panose="02040503050406030204" pitchFamily="18" charset="0"/>
                          </a:rPr>
                        </m:ctrlPr>
                      </m:sSupPr>
                      <m:e>
                        <m:r>
                          <a:rPr lang="en-US" sz="4800" b="1" i="1" smtClean="0">
                            <a:solidFill>
                              <a:srgbClr val="002060"/>
                            </a:solidFill>
                            <a:latin typeface="Cambria Math" panose="02040503050406030204" pitchFamily="18" charset="0"/>
                          </a:rPr>
                          <m:t>𝒃</m:t>
                        </m:r>
                      </m:e>
                      <m:sup>
                        <m:r>
                          <a:rPr lang="en-US" sz="4800" b="1" i="1" smtClean="0">
                            <a:solidFill>
                              <a:srgbClr val="002060"/>
                            </a:solidFill>
                            <a:latin typeface="Cambria Math" panose="02040503050406030204" pitchFamily="18" charset="0"/>
                          </a:rPr>
                          <m:t>𝟐</m:t>
                        </m:r>
                      </m:sup>
                    </m:sSup>
                    <m:r>
                      <a:rPr lang="en-US" sz="4800" b="1" i="1">
                        <a:solidFill>
                          <a:srgbClr val="002060"/>
                        </a:solidFill>
                        <a:latin typeface="Cambria Math" panose="02040503050406030204" pitchFamily="18" charset="0"/>
                      </a:rPr>
                      <m:t>±</m:t>
                    </m:r>
                    <m:sSup>
                      <m:sSupPr>
                        <m:ctrlPr>
                          <a:rPr lang="ru-KZ" sz="4800" b="1" i="1">
                            <a:solidFill>
                              <a:srgbClr val="002060"/>
                            </a:solidFill>
                            <a:latin typeface="Cambria Math" panose="02040503050406030204" pitchFamily="18" charset="0"/>
                          </a:rPr>
                        </m:ctrlPr>
                      </m:sSupPr>
                      <m:e>
                        <m:r>
                          <a:rPr lang="en-US" sz="4800" b="1" i="1" smtClean="0">
                            <a:solidFill>
                              <a:srgbClr val="002060"/>
                            </a:solidFill>
                            <a:latin typeface="Cambria Math" panose="02040503050406030204" pitchFamily="18" charset="0"/>
                          </a:rPr>
                          <m:t>𝒃</m:t>
                        </m:r>
                      </m:e>
                      <m:sup>
                        <m:r>
                          <a:rPr lang="en-US" sz="4800" b="1" i="1">
                            <a:solidFill>
                              <a:srgbClr val="002060"/>
                            </a:solidFill>
                            <a:latin typeface="Cambria Math" panose="02040503050406030204" pitchFamily="18" charset="0"/>
                          </a:rPr>
                          <m:t>𝟑</m:t>
                        </m:r>
                      </m:sup>
                    </m:sSup>
                  </m:oMath>
                </a14:m>
                <a:r>
                  <a:rPr lang="en-US" sz="4800" b="1" dirty="0">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 </a:t>
                </a:r>
                <a:r>
                  <a:rPr lang="kk-KZ" sz="4800" b="1" dirty="0">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екі өрнектің </a:t>
                </a:r>
                <a:r>
                  <a:rPr lang="kk-KZ" sz="4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қосындысы мен</a:t>
                </a:r>
                <a:r>
                  <a:rPr lang="kk-KZ" sz="4800" b="1" dirty="0">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 айырмасы</a:t>
                </a:r>
                <a:r>
                  <a:rPr lang="kk-KZ" sz="4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ның</a:t>
                </a:r>
                <a:r>
                  <a:rPr lang="kk-KZ" sz="4800" b="1" dirty="0">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 </a:t>
                </a:r>
                <a:r>
                  <a:rPr lang="kk-KZ" sz="4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кубы</a:t>
                </a:r>
                <a:r>
                  <a:rPr lang="en-US" sz="4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r>
                  <a:rPr lang="kk-KZ" sz="4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формуласын</a:t>
                </a:r>
                <a:r>
                  <a:rPr lang="en-US" sz="4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r>
                  <a:rPr lang="kk-KZ" sz="4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меңгересіздер</a:t>
                </a:r>
                <a:r>
                  <a:rPr lang="en-US" sz="4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a:t>
                </a:r>
                <a:endParaRPr lang="en-ID" sz="4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endParaRPr>
              </a:p>
            </p:txBody>
          </p:sp>
        </mc:Choice>
        <mc:Fallback xmlns="">
          <p:sp>
            <p:nvSpPr>
              <p:cNvPr id="5" name="Rectangle 151">
                <a:extLst>
                  <a:ext uri="{FF2B5EF4-FFF2-40B4-BE49-F238E27FC236}">
                    <a16:creationId xmlns:a16="http://schemas.microsoft.com/office/drawing/2014/main" id="{FE43F11A-34E8-4E0F-8AD4-F87DBB74D073}"/>
                  </a:ext>
                </a:extLst>
              </p:cNvPr>
              <p:cNvSpPr>
                <a:spLocks noRot="1" noChangeAspect="1" noMove="1" noResize="1" noEditPoints="1" noAdjustHandles="1" noChangeArrowheads="1" noChangeShapeType="1" noTextEdit="1"/>
              </p:cNvSpPr>
              <p:nvPr/>
            </p:nvSpPr>
            <p:spPr>
              <a:xfrm>
                <a:off x="1341120" y="2464067"/>
                <a:ext cx="10078719" cy="3110210"/>
              </a:xfrm>
              <a:prstGeom prst="rect">
                <a:avLst/>
              </a:prstGeom>
              <a:blipFill>
                <a:blip r:embed="rId2"/>
                <a:stretch>
                  <a:fillRect r="-1633" b="-8039"/>
                </a:stretch>
              </a:blipFill>
            </p:spPr>
            <p:txBody>
              <a:bodyPr/>
              <a:lstStyle/>
              <a:p>
                <a:r>
                  <a:rPr lang="ru-KZ">
                    <a:noFill/>
                  </a:rPr>
                  <a:t> </a:t>
                </a:r>
              </a:p>
            </p:txBody>
          </p:sp>
        </mc:Fallback>
      </mc:AlternateContent>
      <p:sp>
        <p:nvSpPr>
          <p:cNvPr id="2" name="Rectangle 2">
            <a:extLst>
              <a:ext uri="{FF2B5EF4-FFF2-40B4-BE49-F238E27FC236}">
                <a16:creationId xmlns:a16="http://schemas.microsoft.com/office/drawing/2014/main" xmlns="" id="{051047F3-0D08-1AC3-7ADE-EAC166328BE4}"/>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KZ"/>
          </a:p>
        </p:txBody>
      </p:sp>
    </p:spTree>
    <p:extLst>
      <p:ext uri="{BB962C8B-B14F-4D97-AF65-F5344CB8AC3E}">
        <p14:creationId xmlns:p14="http://schemas.microsoft.com/office/powerpoint/2010/main" val="3465107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Прямоугольник 5"/>
          <p:cNvSpPr/>
          <p:nvPr/>
        </p:nvSpPr>
        <p:spPr>
          <a:xfrm>
            <a:off x="589281" y="182880"/>
            <a:ext cx="11257280" cy="646331"/>
          </a:xfrm>
          <a:prstGeom prst="rect">
            <a:avLst/>
          </a:prstGeom>
        </p:spPr>
        <p:txBody>
          <a:bodyPr wrap="square">
            <a:spAutoFit/>
          </a:bodyPr>
          <a:lstStyle/>
          <a:p>
            <a:pPr algn="ctr"/>
            <a:r>
              <a:rPr lang="kk-KZ"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ЕКІ ӨРНЕКТІҢ</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kk-KZ"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ҚОСЫНДЫСЫНЫҢ КУБЫ</a:t>
            </a:r>
            <a:endParaRPr lang="ru-RU" sz="3600"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Прямоугольник 2">
                <a:extLst>
                  <a:ext uri="{FF2B5EF4-FFF2-40B4-BE49-F238E27FC236}">
                    <a16:creationId xmlns:a16="http://schemas.microsoft.com/office/drawing/2014/main" xmlns="" id="{A60EA701-285E-1156-AF56-4977572FB522}"/>
                  </a:ext>
                </a:extLst>
              </p:cNvPr>
              <p:cNvSpPr/>
              <p:nvPr/>
            </p:nvSpPr>
            <p:spPr>
              <a:xfrm>
                <a:off x="1402079" y="3429000"/>
                <a:ext cx="9503343" cy="784767"/>
              </a:xfrm>
              <a:prstGeom prst="rect">
                <a:avLst/>
              </a:prstGeom>
            </p:spPr>
            <p:txBody>
              <a:bodyPr wrap="square">
                <a:spAutoFit/>
              </a:bodyPr>
              <a:lstStyle/>
              <a:p>
                <a:pPr lvl="0" algn="ctr">
                  <a:spcAft>
                    <a:spcPts val="0"/>
                  </a:spcAft>
                </a:pPr>
                <a14:m>
                  <m:oMathPara xmlns:m="http://schemas.openxmlformats.org/officeDocument/2006/math">
                    <m:oMathParaPr>
                      <m:jc m:val="center"/>
                    </m:oMathParaPr>
                    <m:oMath xmlns:m="http://schemas.openxmlformats.org/officeDocument/2006/math">
                      <m:r>
                        <a:rPr lang="en-US" sz="4400" b="1" i="1" smtClean="0">
                          <a:solidFill>
                            <a:srgbClr val="002060"/>
                          </a:solidFill>
                          <a:latin typeface="Cambria Math" panose="02040503050406030204" pitchFamily="18" charset="0"/>
                        </a:rPr>
                        <m:t>(</m:t>
                      </m:r>
                      <m:r>
                        <a:rPr lang="en-US" sz="4400" b="1" i="1" smtClean="0">
                          <a:solidFill>
                            <a:srgbClr val="002060"/>
                          </a:solidFill>
                          <a:latin typeface="Cambria Math" panose="02040503050406030204" pitchFamily="18" charset="0"/>
                        </a:rPr>
                        <m:t>𝒂</m:t>
                      </m:r>
                      <m:r>
                        <a:rPr lang="en-US" sz="4400" b="1" i="1" smtClean="0">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𝒃</m:t>
                          </m:r>
                          <m:r>
                            <a:rPr lang="en-US" sz="4400" b="1" i="1">
                              <a:solidFill>
                                <a:srgbClr val="002060"/>
                              </a:solidFill>
                              <a:latin typeface="Cambria Math" panose="02040503050406030204" pitchFamily="18" charset="0"/>
                            </a:rPr>
                            <m:t>)</m:t>
                          </m:r>
                        </m:e>
                        <m:sup>
                          <m:r>
                            <a:rPr lang="en-US" sz="4400" b="1" i="1">
                              <a:solidFill>
                                <a:srgbClr val="002060"/>
                              </a:solidFill>
                              <a:latin typeface="Cambria Math" panose="02040503050406030204" pitchFamily="18" charset="0"/>
                            </a:rPr>
                            <m:t>𝟑</m:t>
                          </m:r>
                        </m:sup>
                      </m:sSup>
                      <m:r>
                        <a:rPr lang="kk-KZ" sz="4400" b="1" i="1">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𝒂</m:t>
                          </m:r>
                        </m:e>
                        <m:sup>
                          <m:r>
                            <a:rPr lang="en-US" sz="4400" b="1" i="1">
                              <a:solidFill>
                                <a:srgbClr val="002060"/>
                              </a:solidFill>
                              <a:latin typeface="Cambria Math" panose="02040503050406030204" pitchFamily="18" charset="0"/>
                            </a:rPr>
                            <m:t>𝟑</m:t>
                          </m:r>
                        </m:sup>
                      </m:sSup>
                      <m:r>
                        <m:rPr>
                          <m:nor/>
                        </m:rPr>
                        <a:rPr lang="en-US" sz="4400" b="1" dirty="0">
                          <a:solidFill>
                            <a:srgbClr val="002060"/>
                          </a:solidFill>
                        </a:rPr>
                        <m:t> </m:t>
                      </m:r>
                      <m:r>
                        <a:rPr lang="en-US" sz="4400" b="1" i="1" smtClean="0">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 </m:t>
                          </m:r>
                          <m:r>
                            <a:rPr lang="en-US" sz="4400" b="1" i="1">
                              <a:solidFill>
                                <a:srgbClr val="002060"/>
                              </a:solidFill>
                              <a:latin typeface="Cambria Math" panose="02040503050406030204" pitchFamily="18" charset="0"/>
                            </a:rPr>
                            <m:t>𝟑</m:t>
                          </m:r>
                          <m:r>
                            <a:rPr lang="en-US" sz="4400" b="1" i="1">
                              <a:solidFill>
                                <a:srgbClr val="002060"/>
                              </a:solidFill>
                              <a:latin typeface="Cambria Math" panose="02040503050406030204" pitchFamily="18" charset="0"/>
                            </a:rPr>
                            <m:t>𝒂</m:t>
                          </m:r>
                        </m:e>
                        <m:sup>
                          <m:r>
                            <a:rPr lang="en-US" sz="4400" b="1" i="1">
                              <a:solidFill>
                                <a:srgbClr val="002060"/>
                              </a:solidFill>
                              <a:latin typeface="Cambria Math" panose="02040503050406030204" pitchFamily="18" charset="0"/>
                            </a:rPr>
                            <m:t>𝟐</m:t>
                          </m:r>
                        </m:sup>
                      </m:sSup>
                      <m:r>
                        <a:rPr lang="en-US" sz="4400" b="1" i="1">
                          <a:solidFill>
                            <a:srgbClr val="002060"/>
                          </a:solidFill>
                          <a:latin typeface="Cambria Math" panose="02040503050406030204" pitchFamily="18" charset="0"/>
                        </a:rPr>
                        <m:t>𝒃</m:t>
                      </m:r>
                      <m:r>
                        <a:rPr lang="en-US" sz="4400" b="1" i="1">
                          <a:solidFill>
                            <a:srgbClr val="002060"/>
                          </a:solidFill>
                          <a:latin typeface="Cambria Math" panose="02040503050406030204" pitchFamily="18" charset="0"/>
                        </a:rPr>
                        <m:t>+</m:t>
                      </m:r>
                      <m:r>
                        <a:rPr lang="en-US" sz="4400" b="1" i="1">
                          <a:solidFill>
                            <a:srgbClr val="002060"/>
                          </a:solidFill>
                          <a:latin typeface="Cambria Math" panose="02040503050406030204" pitchFamily="18" charset="0"/>
                        </a:rPr>
                        <m:t>𝟑</m:t>
                      </m:r>
                      <m:r>
                        <a:rPr lang="en-US" sz="4400" b="1" i="1">
                          <a:solidFill>
                            <a:srgbClr val="002060"/>
                          </a:solidFill>
                          <a:latin typeface="Cambria Math" panose="02040503050406030204" pitchFamily="18" charset="0"/>
                        </a:rPr>
                        <m:t>𝒂</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𝒃</m:t>
                          </m:r>
                        </m:e>
                        <m:sup>
                          <m:r>
                            <a:rPr lang="en-US" sz="4400" b="1" i="1">
                              <a:solidFill>
                                <a:srgbClr val="002060"/>
                              </a:solidFill>
                              <a:latin typeface="Cambria Math" panose="02040503050406030204" pitchFamily="18" charset="0"/>
                            </a:rPr>
                            <m:t>𝟐</m:t>
                          </m:r>
                        </m:sup>
                      </m:sSup>
                      <m:r>
                        <a:rPr lang="en-US" sz="4400" b="1" i="1" smtClean="0">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𝒃</m:t>
                          </m:r>
                        </m:e>
                        <m:sup>
                          <m:r>
                            <a:rPr lang="en-US" sz="4400" b="1" i="1">
                              <a:solidFill>
                                <a:srgbClr val="002060"/>
                              </a:solidFill>
                              <a:latin typeface="Cambria Math" panose="02040503050406030204" pitchFamily="18" charset="0"/>
                            </a:rPr>
                            <m:t>𝟑</m:t>
                          </m:r>
                        </m:sup>
                      </m:sSup>
                    </m:oMath>
                  </m:oMathPara>
                </a14:m>
                <a:endParaRPr lang="kk-KZ" sz="44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endParaRPr>
              </a:p>
            </p:txBody>
          </p:sp>
        </mc:Choice>
        <mc:Fallback xmlns="">
          <p:sp>
            <p:nvSpPr>
              <p:cNvPr id="3" name="Прямоугольник 2">
                <a:extLst>
                  <a:ext uri="{FF2B5EF4-FFF2-40B4-BE49-F238E27FC236}">
                    <a16:creationId xmlns:a16="http://schemas.microsoft.com/office/drawing/2014/main" id="{A60EA701-285E-1156-AF56-4977572FB522}"/>
                  </a:ext>
                </a:extLst>
              </p:cNvPr>
              <p:cNvSpPr>
                <a:spLocks noRot="1" noChangeAspect="1" noMove="1" noResize="1" noEditPoints="1" noAdjustHandles="1" noChangeArrowheads="1" noChangeShapeType="1" noTextEdit="1"/>
              </p:cNvSpPr>
              <p:nvPr/>
            </p:nvSpPr>
            <p:spPr>
              <a:xfrm>
                <a:off x="1402079" y="3429000"/>
                <a:ext cx="9503343" cy="784767"/>
              </a:xfrm>
              <a:prstGeom prst="rect">
                <a:avLst/>
              </a:prstGeom>
              <a:blipFill>
                <a:blip r:embed="rId2"/>
                <a:stretch>
                  <a:fillRect/>
                </a:stretch>
              </a:blipFill>
            </p:spPr>
            <p:txBody>
              <a:bodyPr/>
              <a:lstStyle/>
              <a:p>
                <a:r>
                  <a:rPr lang="ru-KZ">
                    <a:noFill/>
                  </a:rPr>
                  <a:t> </a:t>
                </a:r>
              </a:p>
            </p:txBody>
          </p:sp>
        </mc:Fallback>
      </mc:AlternateContent>
      <p:sp>
        <p:nvSpPr>
          <p:cNvPr id="8" name="Прямоугольник 7">
            <a:extLst>
              <a:ext uri="{FF2B5EF4-FFF2-40B4-BE49-F238E27FC236}">
                <a16:creationId xmlns:a16="http://schemas.microsoft.com/office/drawing/2014/main" xmlns="" id="{86E0ABEE-B64D-51FB-A1A0-04B5BF0CCCB6}"/>
              </a:ext>
            </a:extLst>
          </p:cNvPr>
          <p:cNvSpPr/>
          <p:nvPr/>
        </p:nvSpPr>
        <p:spPr>
          <a:xfrm>
            <a:off x="731520" y="829211"/>
            <a:ext cx="10789920" cy="2554545"/>
          </a:xfrm>
          <a:prstGeom prst="rect">
            <a:avLst/>
          </a:prstGeom>
        </p:spPr>
        <p:txBody>
          <a:bodyPr wrap="square">
            <a:spAutoFit/>
          </a:bodyPr>
          <a:lstStyle/>
          <a:p>
            <a:pPr algn="just"/>
            <a:r>
              <a:rPr lang="kk-KZ" sz="32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Оқылуы:</a:t>
            </a:r>
            <a:r>
              <a:rPr lang="kk-KZ" sz="32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екі өрнектің қосындысының кубы бірінші өрнектің кубы плюс үш еселенген бірінші өрнектің квадраты мен екінші өрнектің көбейтіндісі плюс үш еселенген бірінші өрнек пен екінші өрнектің квадраты плюс екінші өрнектің кубына тең.</a:t>
            </a:r>
            <a:r>
              <a:rPr lang="kk-KZ" sz="32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endParaRPr lang="ru-RU" sz="3200"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9" name="Прямоугольник 8">
                <a:extLst>
                  <a:ext uri="{FF2B5EF4-FFF2-40B4-BE49-F238E27FC236}">
                    <a16:creationId xmlns:a16="http://schemas.microsoft.com/office/drawing/2014/main" xmlns="" id="{FC89ED3D-E17C-8A65-6C5C-C82BAE58FF91}"/>
                  </a:ext>
                </a:extLst>
              </p:cNvPr>
              <p:cNvSpPr/>
              <p:nvPr/>
            </p:nvSpPr>
            <p:spPr>
              <a:xfrm>
                <a:off x="731520" y="4213766"/>
                <a:ext cx="10789920" cy="2276008"/>
              </a:xfrm>
              <a:prstGeom prst="rect">
                <a:avLst/>
              </a:prstGeom>
            </p:spPr>
            <p:txBody>
              <a:bodyPr wrap="square">
                <a:spAutoFit/>
              </a:bodyPr>
              <a:lstStyle/>
              <a:p>
                <a:endParaRPr lang="en-US" sz="2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endParaRPr>
              </a:p>
              <a:p>
                <a:r>
                  <a:rPr lang="kk-KZ" sz="2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Дәлелдеу</a:t>
                </a:r>
                <a:r>
                  <a:rPr lang="kk-KZ" sz="2800" b="1" i="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14:m>
                  <m:oMath xmlns:m="http://schemas.openxmlformats.org/officeDocument/2006/math">
                    <m:r>
                      <a:rPr lang="en-US" sz="2800" b="1" i="1">
                        <a:solidFill>
                          <a:srgbClr val="002060"/>
                        </a:solidFill>
                        <a:latin typeface="Cambria Math" panose="02040503050406030204" pitchFamily="18" charset="0"/>
                      </a:rPr>
                      <m:t>(</m:t>
                    </m:r>
                    <m:r>
                      <a:rPr lang="en-US" sz="2800" b="1" i="1">
                        <a:solidFill>
                          <a:srgbClr val="002060"/>
                        </a:solidFill>
                        <a:latin typeface="Cambria Math" panose="02040503050406030204" pitchFamily="18" charset="0"/>
                      </a:rPr>
                      <m:t>𝒂</m:t>
                    </m:r>
                    <m:r>
                      <a:rPr lang="en-US" sz="2800" b="1" i="1">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r>
                          <a:rPr lang="en-US" sz="2800" b="1" i="1">
                            <a:solidFill>
                              <a:srgbClr val="002060"/>
                            </a:solidFill>
                            <a:latin typeface="Cambria Math" panose="02040503050406030204" pitchFamily="18" charset="0"/>
                          </a:rPr>
                          <m:t>)</m:t>
                        </m:r>
                      </m:e>
                      <m:sup>
                        <m:r>
                          <a:rPr lang="en-US" sz="2800" b="1" i="1">
                            <a:solidFill>
                              <a:srgbClr val="002060"/>
                            </a:solidFill>
                            <a:latin typeface="Cambria Math" panose="02040503050406030204" pitchFamily="18" charset="0"/>
                          </a:rPr>
                          <m:t>𝟑</m:t>
                        </m:r>
                      </m:sup>
                    </m:sSup>
                    <m:r>
                      <a:rPr lang="kk-KZ" sz="2800" b="1" i="1">
                        <a:solidFill>
                          <a:srgbClr val="002060"/>
                        </a:solidFill>
                        <a:latin typeface="Cambria Math" panose="02040503050406030204" pitchFamily="18" charset="0"/>
                      </a:rPr>
                      <m:t>=</m:t>
                    </m:r>
                    <m:d>
                      <m:dPr>
                        <m:ctrlPr>
                          <a:rPr lang="en-US" sz="2800" b="1" i="1">
                            <a:solidFill>
                              <a:srgbClr val="002060"/>
                            </a:solidFill>
                            <a:latin typeface="Cambria Math" panose="02040503050406030204" pitchFamily="18" charset="0"/>
                          </a:rPr>
                        </m:ctrlPr>
                      </m:dPr>
                      <m:e>
                        <m:r>
                          <a:rPr lang="en-US" sz="2800" b="1" i="1">
                            <a:solidFill>
                              <a:srgbClr val="002060"/>
                            </a:solidFill>
                            <a:latin typeface="Cambria Math" panose="02040503050406030204" pitchFamily="18" charset="0"/>
                          </a:rPr>
                          <m:t>𝒂</m:t>
                        </m:r>
                        <m:r>
                          <a:rPr lang="en-US" sz="2800" b="1" i="1">
                            <a:solidFill>
                              <a:srgbClr val="002060"/>
                            </a:solidFill>
                            <a:latin typeface="Cambria Math" panose="02040503050406030204" pitchFamily="18" charset="0"/>
                          </a:rPr>
                          <m:t>+</m:t>
                        </m:r>
                        <m:r>
                          <a:rPr lang="en-US" sz="2800" b="1" i="1" smtClean="0">
                            <a:solidFill>
                              <a:srgbClr val="002060"/>
                            </a:solidFill>
                            <a:latin typeface="Cambria Math" panose="02040503050406030204" pitchFamily="18" charset="0"/>
                          </a:rPr>
                          <m:t>𝒃</m:t>
                        </m:r>
                      </m:e>
                    </m:d>
                    <m:r>
                      <a:rPr lang="en-US" sz="2800" b="1" i="1">
                        <a:solidFill>
                          <a:srgbClr val="002060"/>
                        </a:solidFill>
                        <a:latin typeface="Cambria Math" panose="02040503050406030204" pitchFamily="18" charset="0"/>
                      </a:rPr>
                      <m:t>(</m:t>
                    </m:r>
                    <m:r>
                      <a:rPr lang="en-US" sz="2800" b="1" i="1">
                        <a:solidFill>
                          <a:srgbClr val="002060"/>
                        </a:solidFill>
                        <a:latin typeface="Cambria Math" panose="02040503050406030204" pitchFamily="18" charset="0"/>
                      </a:rPr>
                      <m:t>𝒂</m:t>
                    </m:r>
                    <m:r>
                      <a:rPr lang="en-US" sz="2800" b="1" i="1">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r>
                          <a:rPr lang="en-US" sz="2800" b="1" i="1">
                            <a:solidFill>
                              <a:srgbClr val="002060"/>
                            </a:solidFill>
                            <a:latin typeface="Cambria Math" panose="02040503050406030204" pitchFamily="18" charset="0"/>
                          </a:rPr>
                          <m:t>)</m:t>
                        </m:r>
                      </m:e>
                      <m:sup>
                        <m:r>
                          <a:rPr lang="en-US" sz="2800" b="1" i="1" smtClean="0">
                            <a:solidFill>
                              <a:srgbClr val="002060"/>
                            </a:solidFill>
                            <a:latin typeface="Cambria Math" panose="02040503050406030204" pitchFamily="18" charset="0"/>
                          </a:rPr>
                          <m:t>𝟐</m:t>
                        </m:r>
                      </m:sup>
                    </m:sSup>
                    <m:r>
                      <a:rPr lang="en-US" sz="2800" b="1" i="1" smtClean="0">
                        <a:solidFill>
                          <a:srgbClr val="002060"/>
                        </a:solidFill>
                        <a:latin typeface="Cambria Math" panose="02040503050406030204" pitchFamily="18" charset="0"/>
                      </a:rPr>
                      <m:t>=</m:t>
                    </m:r>
                    <m:d>
                      <m:dPr>
                        <m:ctrlPr>
                          <a:rPr lang="en-US" sz="2800" b="1" i="1" smtClean="0">
                            <a:solidFill>
                              <a:srgbClr val="002060"/>
                            </a:solidFill>
                            <a:latin typeface="Cambria Math" panose="02040503050406030204" pitchFamily="18" charset="0"/>
                          </a:rPr>
                        </m:ctrlPr>
                      </m:dPr>
                      <m:e>
                        <m:r>
                          <a:rPr lang="en-US" sz="2800" b="1" i="1">
                            <a:solidFill>
                              <a:srgbClr val="002060"/>
                            </a:solidFill>
                            <a:latin typeface="Cambria Math" panose="02040503050406030204" pitchFamily="18" charset="0"/>
                          </a:rPr>
                          <m:t>𝒂</m:t>
                        </m:r>
                        <m:r>
                          <a:rPr lang="en-US" sz="2800" b="1" i="1" smtClean="0">
                            <a:solidFill>
                              <a:srgbClr val="002060"/>
                            </a:solidFill>
                            <a:latin typeface="Cambria Math" panose="02040503050406030204" pitchFamily="18" charset="0"/>
                          </a:rPr>
                          <m:t>+</m:t>
                        </m:r>
                        <m:r>
                          <a:rPr lang="en-US" sz="2800" b="1" i="1">
                            <a:solidFill>
                              <a:srgbClr val="002060"/>
                            </a:solidFill>
                            <a:latin typeface="Cambria Math" panose="02040503050406030204" pitchFamily="18" charset="0"/>
                          </a:rPr>
                          <m:t>𝒃</m:t>
                        </m:r>
                      </m:e>
                    </m:d>
                    <m:r>
                      <m:rPr>
                        <m:nor/>
                      </m:rPr>
                      <a:rPr lang="en-US" sz="2800" b="1" i="1" dirty="0">
                        <a:solidFill>
                          <a:srgbClr val="002060"/>
                        </a:solidFill>
                        <a:latin typeface="Times New Roman" panose="02020603050405020304" pitchFamily="18" charset="0"/>
                        <a:cs typeface="Times New Roman" panose="02020603050405020304" pitchFamily="18" charset="0"/>
                      </a:rPr>
                      <m:t>(</m:t>
                    </m:r>
                    <m:sSup>
                      <m:sSupPr>
                        <m:ctrlPr>
                          <a:rPr lang="en-US" sz="2800" b="1" i="1" dirty="0">
                            <a:solidFill>
                              <a:srgbClr val="002060"/>
                            </a:solidFill>
                            <a:latin typeface="Cambria Math" panose="02040503050406030204" pitchFamily="18" charset="0"/>
                          </a:rPr>
                        </m:ctrlPr>
                      </m:sSupPr>
                      <m:e>
                        <m:r>
                          <a:rPr lang="en-US" sz="2800" b="1" i="1" dirty="0">
                            <a:solidFill>
                              <a:srgbClr val="002060"/>
                            </a:solidFill>
                            <a:latin typeface="Cambria Math" panose="02040503050406030204" pitchFamily="18" charset="0"/>
                          </a:rPr>
                          <m:t>𝒂</m:t>
                        </m:r>
                      </m:e>
                      <m:sup>
                        <m:r>
                          <a:rPr lang="en-US" sz="2800" b="1" i="1" dirty="0">
                            <a:solidFill>
                              <a:srgbClr val="002060"/>
                            </a:solidFill>
                            <a:latin typeface="Cambria Math" panose="02040503050406030204" pitchFamily="18" charset="0"/>
                          </a:rPr>
                          <m:t>𝟐</m:t>
                        </m:r>
                      </m:sup>
                    </m:sSup>
                    <m:r>
                      <a:rPr lang="en-US" sz="2800" b="1" i="1" dirty="0" smtClean="0">
                        <a:solidFill>
                          <a:srgbClr val="002060"/>
                        </a:solidFill>
                        <a:latin typeface="Cambria Math" panose="02040503050406030204" pitchFamily="18" charset="0"/>
                        <a:ea typeface="Cambria Math" panose="02040503050406030204" pitchFamily="18" charset="0"/>
                      </a:rPr>
                      <m:t>+</m:t>
                    </m:r>
                    <m:r>
                      <a:rPr lang="en-US" sz="2800" b="1" i="1" dirty="0" smtClean="0">
                        <a:solidFill>
                          <a:srgbClr val="002060"/>
                        </a:solidFill>
                        <a:latin typeface="Cambria Math" panose="02040503050406030204" pitchFamily="18" charset="0"/>
                        <a:ea typeface="Cambria Math" panose="02040503050406030204" pitchFamily="18" charset="0"/>
                      </a:rPr>
                      <m:t>𝟐</m:t>
                    </m:r>
                    <m:r>
                      <m:rPr>
                        <m:nor/>
                      </m:rPr>
                      <a:rPr lang="en-US" sz="2800" b="1" i="1" dirty="0">
                        <a:solidFill>
                          <a:srgbClr val="002060"/>
                        </a:solidFill>
                        <a:latin typeface="Times New Roman" panose="02020603050405020304" pitchFamily="18" charset="0"/>
                        <a:cs typeface="Times New Roman" panose="02020603050405020304" pitchFamily="18" charset="0"/>
                      </a:rPr>
                      <m:t>ab</m:t>
                    </m:r>
                    <m:r>
                      <m:rPr>
                        <m:nor/>
                      </m:rPr>
                      <a:rPr lang="en-US" sz="2800" b="1" i="1" dirty="0">
                        <a:solidFill>
                          <a:srgbClr val="002060"/>
                        </a:solidFill>
                        <a:latin typeface="Times New Roman" panose="02020603050405020304" pitchFamily="18" charset="0"/>
                        <a:cs typeface="Times New Roman" panose="02020603050405020304" pitchFamily="18" charset="0"/>
                      </a:rPr>
                      <m:t> + </m:t>
                    </m:r>
                    <m:sSup>
                      <m:sSupPr>
                        <m:ctrlPr>
                          <a:rPr lang="en-US"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e>
                      <m:sup>
                        <m:r>
                          <a:rPr lang="en-US" sz="2800" b="1" i="1">
                            <a:solidFill>
                              <a:srgbClr val="002060"/>
                            </a:solidFill>
                            <a:latin typeface="Cambria Math" panose="02040503050406030204" pitchFamily="18" charset="0"/>
                          </a:rPr>
                          <m:t>𝟐</m:t>
                        </m:r>
                      </m:sup>
                    </m:sSup>
                    <m:r>
                      <m:rPr>
                        <m:nor/>
                      </m:rPr>
                      <a:rPr lang="kk-KZ" sz="2800" b="1" i="1" dirty="0">
                        <a:solidFill>
                          <a:srgbClr val="002060"/>
                        </a:solidFill>
                        <a:latin typeface="Times New Roman" panose="02020603050405020304" pitchFamily="18" charset="0"/>
                        <a:cs typeface="Times New Roman" panose="02020603050405020304" pitchFamily="18" charset="0"/>
                      </a:rPr>
                      <m:t>)</m:t>
                    </m:r>
                  </m:oMath>
                </a14:m>
                <a:r>
                  <a:rPr lang="kk-KZ" sz="2800" b="1" i="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i="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14:m>
                  <m:oMath xmlns:m="http://schemas.openxmlformats.org/officeDocument/2006/math">
                    <m:sSup>
                      <m:sSupPr>
                        <m:ctrlPr>
                          <a:rPr lang="en-US" sz="2800" b="1" i="1" dirty="0">
                            <a:solidFill>
                              <a:srgbClr val="002060"/>
                            </a:solidFill>
                            <a:latin typeface="Cambria Math" panose="02040503050406030204" pitchFamily="18" charset="0"/>
                          </a:rPr>
                        </m:ctrlPr>
                      </m:sSupPr>
                      <m:e>
                        <m:r>
                          <a:rPr lang="en-US" sz="2800" b="1" i="1" dirty="0">
                            <a:solidFill>
                              <a:srgbClr val="002060"/>
                            </a:solidFill>
                            <a:latin typeface="Cambria Math" panose="02040503050406030204" pitchFamily="18" charset="0"/>
                          </a:rPr>
                          <m:t>𝒂</m:t>
                        </m:r>
                      </m:e>
                      <m:sup>
                        <m:r>
                          <a:rPr lang="en-US" sz="2800" b="1" i="1" dirty="0" smtClean="0">
                            <a:solidFill>
                              <a:srgbClr val="002060"/>
                            </a:solidFill>
                            <a:latin typeface="Cambria Math" panose="02040503050406030204" pitchFamily="18" charset="0"/>
                          </a:rPr>
                          <m:t>𝟑</m:t>
                        </m:r>
                      </m:sup>
                    </m:sSup>
                    <m:r>
                      <a:rPr lang="en-US" sz="2800" b="1" i="1" dirty="0" smtClean="0">
                        <a:solidFill>
                          <a:srgbClr val="002060"/>
                        </a:solidFill>
                        <a:latin typeface="Cambria Math" panose="02040503050406030204" pitchFamily="18" charset="0"/>
                        <a:ea typeface="Cambria Math" panose="02040503050406030204" pitchFamily="18" charset="0"/>
                      </a:rPr>
                      <m:t>+</m:t>
                    </m:r>
                    <m:sSup>
                      <m:sSupPr>
                        <m:ctrlPr>
                          <a:rPr lang="en-US" sz="2800" b="1" i="1" dirty="0">
                            <a:solidFill>
                              <a:srgbClr val="002060"/>
                            </a:solidFill>
                            <a:latin typeface="Cambria Math" panose="02040503050406030204" pitchFamily="18" charset="0"/>
                          </a:rPr>
                        </m:ctrlPr>
                      </m:sSupPr>
                      <m:e>
                        <m:r>
                          <a:rPr lang="en-US" sz="2800" b="1" i="1" dirty="0" smtClean="0">
                            <a:solidFill>
                              <a:srgbClr val="002060"/>
                            </a:solidFill>
                            <a:latin typeface="Cambria Math" panose="02040503050406030204" pitchFamily="18" charset="0"/>
                          </a:rPr>
                          <m:t>𝟐</m:t>
                        </m:r>
                        <m:r>
                          <a:rPr lang="en-US" sz="2800" b="1" i="1" dirty="0">
                            <a:solidFill>
                              <a:srgbClr val="002060"/>
                            </a:solidFill>
                            <a:latin typeface="Cambria Math" panose="02040503050406030204" pitchFamily="18" charset="0"/>
                          </a:rPr>
                          <m:t>𝒂</m:t>
                        </m:r>
                      </m:e>
                      <m:sup>
                        <m:r>
                          <a:rPr lang="en-US" sz="2800" b="1" i="1" dirty="0" smtClean="0">
                            <a:solidFill>
                              <a:srgbClr val="002060"/>
                            </a:solidFill>
                            <a:latin typeface="Cambria Math" panose="02040503050406030204" pitchFamily="18" charset="0"/>
                          </a:rPr>
                          <m:t>𝟐</m:t>
                        </m:r>
                      </m:sup>
                    </m:sSup>
                    <m:r>
                      <m:rPr>
                        <m:nor/>
                      </m:rPr>
                      <a:rPr lang="en-US" sz="2800" b="1" i="1" dirty="0">
                        <a:solidFill>
                          <a:srgbClr val="002060"/>
                        </a:solidFill>
                        <a:latin typeface="Times New Roman" panose="02020603050405020304" pitchFamily="18" charset="0"/>
                        <a:cs typeface="Times New Roman" panose="02020603050405020304" pitchFamily="18" charset="0"/>
                      </a:rPr>
                      <m:t>b</m:t>
                    </m:r>
                    <m:sSup>
                      <m:sSupPr>
                        <m:ctrlPr>
                          <a:rPr lang="en-US"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 </m:t>
                        </m:r>
                        <m:r>
                          <a:rPr lang="en-US" sz="2800" b="1" i="1" smtClean="0">
                            <a:solidFill>
                              <a:srgbClr val="002060"/>
                            </a:solidFill>
                            <a:latin typeface="Cambria Math" panose="02040503050406030204" pitchFamily="18" charset="0"/>
                          </a:rPr>
                          <m:t>𝒂𝒃</m:t>
                        </m:r>
                      </m:e>
                      <m:sup>
                        <m:r>
                          <a:rPr lang="en-US" sz="2800" b="1" i="1">
                            <a:solidFill>
                              <a:srgbClr val="002060"/>
                            </a:solidFill>
                            <a:latin typeface="Cambria Math" panose="02040503050406030204" pitchFamily="18" charset="0"/>
                          </a:rPr>
                          <m:t>𝟐</m:t>
                        </m:r>
                      </m:sup>
                    </m:sSup>
                    <m:r>
                      <a:rPr lang="en-US" sz="2800" b="1" i="1" smtClean="0">
                        <a:solidFill>
                          <a:srgbClr val="002060"/>
                        </a:solidFill>
                        <a:latin typeface="Cambria Math" panose="02040503050406030204" pitchFamily="18" charset="0"/>
                      </a:rPr>
                      <m:t>+ </m:t>
                    </m:r>
                    <m:sSup>
                      <m:sSupPr>
                        <m:ctrlPr>
                          <a:rPr lang="en-US" sz="2800" b="1" i="1" dirty="0">
                            <a:solidFill>
                              <a:srgbClr val="002060"/>
                            </a:solidFill>
                            <a:latin typeface="Cambria Math" panose="02040503050406030204" pitchFamily="18" charset="0"/>
                          </a:rPr>
                        </m:ctrlPr>
                      </m:sSupPr>
                      <m:e>
                        <m:r>
                          <m:rPr>
                            <m:nor/>
                          </m:rPr>
                          <a:rPr lang="en-US" sz="2800" b="1" i="1" dirty="0" smtClean="0">
                            <a:solidFill>
                              <a:srgbClr val="002060"/>
                            </a:solidFill>
                            <a:latin typeface="Times New Roman" panose="02020603050405020304" pitchFamily="18" charset="0"/>
                            <a:cs typeface="Times New Roman" panose="02020603050405020304" pitchFamily="18" charset="0"/>
                          </a:rPr>
                          <m:t>b</m:t>
                        </m:r>
                        <m:r>
                          <a:rPr lang="en-US" sz="2800" b="1" i="1" dirty="0">
                            <a:solidFill>
                              <a:srgbClr val="002060"/>
                            </a:solidFill>
                            <a:latin typeface="Cambria Math" panose="02040503050406030204" pitchFamily="18" charset="0"/>
                          </a:rPr>
                          <m:t>𝒂</m:t>
                        </m:r>
                      </m:e>
                      <m:sup>
                        <m:r>
                          <a:rPr lang="en-US" sz="2800" b="1" i="1" dirty="0">
                            <a:solidFill>
                              <a:srgbClr val="002060"/>
                            </a:solidFill>
                            <a:latin typeface="Cambria Math" panose="02040503050406030204" pitchFamily="18" charset="0"/>
                          </a:rPr>
                          <m:t>𝟐</m:t>
                        </m:r>
                      </m:sup>
                    </m:sSup>
                    <m:r>
                      <a:rPr lang="en-US" sz="2800" b="1" i="1" dirty="0" smtClean="0">
                        <a:solidFill>
                          <a:srgbClr val="002060"/>
                        </a:solidFill>
                        <a:latin typeface="Cambria Math" panose="02040503050406030204" pitchFamily="18" charset="0"/>
                        <a:ea typeface="Cambria Math" panose="02040503050406030204" pitchFamily="18" charset="0"/>
                      </a:rPr>
                      <m:t>+</m:t>
                    </m:r>
                    <m:sSup>
                      <m:sSupPr>
                        <m:ctrlPr>
                          <a:rPr lang="en-US"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𝟐</m:t>
                        </m:r>
                        <m:r>
                          <a:rPr lang="en-US" sz="2800" b="1" i="1">
                            <a:solidFill>
                              <a:srgbClr val="002060"/>
                            </a:solidFill>
                            <a:latin typeface="Cambria Math" panose="02040503050406030204" pitchFamily="18" charset="0"/>
                          </a:rPr>
                          <m:t>𝒂𝒃</m:t>
                        </m:r>
                      </m:e>
                      <m:sup>
                        <m:r>
                          <a:rPr lang="en-US" sz="2800" b="1" i="1">
                            <a:solidFill>
                              <a:srgbClr val="002060"/>
                            </a:solidFill>
                            <a:latin typeface="Cambria Math" panose="02040503050406030204" pitchFamily="18" charset="0"/>
                          </a:rPr>
                          <m:t>𝟐</m:t>
                        </m:r>
                      </m:sup>
                    </m:sSup>
                  </m:oMath>
                </a14:m>
                <a:r>
                  <a:rPr lang="en-US" sz="2800" b="1" i="1" dirty="0">
                    <a:solidFill>
                      <a:srgbClr val="002060"/>
                    </a:solidFill>
                    <a:latin typeface="Times New Roman" panose="02020603050405020304" pitchFamily="18" charset="0"/>
                    <a:cs typeface="Times New Roman" panose="02020603050405020304" pitchFamily="18" charset="0"/>
                  </a:rPr>
                  <a:t> + </a:t>
                </a:r>
                <a14:m>
                  <m:oMath xmlns:m="http://schemas.openxmlformats.org/officeDocument/2006/math">
                    <m:sSup>
                      <m:sSupPr>
                        <m:ctrlPr>
                          <a:rPr lang="en-US"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e>
                      <m:sup>
                        <m:r>
                          <a:rPr lang="en-US" sz="2800" b="1" i="1" smtClean="0">
                            <a:solidFill>
                              <a:srgbClr val="002060"/>
                            </a:solidFill>
                            <a:latin typeface="Cambria Math" panose="02040503050406030204" pitchFamily="18" charset="0"/>
                          </a:rPr>
                          <m:t>𝟑</m:t>
                        </m:r>
                      </m:sup>
                    </m:sSup>
                  </m:oMath>
                </a14:m>
                <a:r>
                  <a:rPr lang="en-US" sz="2800" b="1" i="1" dirty="0">
                    <a:solidFill>
                      <a:srgbClr val="002060"/>
                    </a:solidFill>
                    <a:latin typeface="Times New Roman" panose="02020603050405020304" pitchFamily="18" charset="0"/>
                    <a:cs typeface="Times New Roman" panose="02020603050405020304" pitchFamily="18" charset="0"/>
                  </a:rPr>
                  <a:t> = </a:t>
                </a:r>
                <a14:m>
                  <m:oMath xmlns:m="http://schemas.openxmlformats.org/officeDocument/2006/math">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𝒂</m:t>
                        </m:r>
                      </m:e>
                      <m:sup>
                        <m:r>
                          <a:rPr lang="en-US" sz="2800" b="1" i="1">
                            <a:solidFill>
                              <a:srgbClr val="002060"/>
                            </a:solidFill>
                            <a:latin typeface="Cambria Math" panose="02040503050406030204" pitchFamily="18" charset="0"/>
                          </a:rPr>
                          <m:t>𝟑</m:t>
                        </m:r>
                      </m:sup>
                    </m:sSup>
                    <m:r>
                      <m:rPr>
                        <m:nor/>
                      </m:rPr>
                      <a:rPr lang="en-US" sz="2800" b="1" dirty="0">
                        <a:solidFill>
                          <a:srgbClr val="002060"/>
                        </a:solidFill>
                      </a:rPr>
                      <m:t> </m:t>
                    </m:r>
                    <m:r>
                      <a:rPr lang="en-US" sz="2800" b="1" i="1">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 </m:t>
                        </m:r>
                        <m:r>
                          <a:rPr lang="en-US" sz="2800" b="1" i="1">
                            <a:solidFill>
                              <a:srgbClr val="002060"/>
                            </a:solidFill>
                            <a:latin typeface="Cambria Math" panose="02040503050406030204" pitchFamily="18" charset="0"/>
                          </a:rPr>
                          <m:t>𝟑</m:t>
                        </m:r>
                        <m:r>
                          <a:rPr lang="en-US" sz="2800" b="1" i="1">
                            <a:solidFill>
                              <a:srgbClr val="002060"/>
                            </a:solidFill>
                            <a:latin typeface="Cambria Math" panose="02040503050406030204" pitchFamily="18" charset="0"/>
                          </a:rPr>
                          <m:t>𝒂</m:t>
                        </m:r>
                      </m:e>
                      <m:sup>
                        <m:r>
                          <a:rPr lang="en-US" sz="2800" b="1" i="1">
                            <a:solidFill>
                              <a:srgbClr val="002060"/>
                            </a:solidFill>
                            <a:latin typeface="Cambria Math" panose="02040503050406030204" pitchFamily="18" charset="0"/>
                          </a:rPr>
                          <m:t>𝟐</m:t>
                        </m:r>
                      </m:sup>
                    </m:sSup>
                    <m:r>
                      <a:rPr lang="en-US" sz="2800" b="1" i="1">
                        <a:solidFill>
                          <a:srgbClr val="002060"/>
                        </a:solidFill>
                        <a:latin typeface="Cambria Math" panose="02040503050406030204" pitchFamily="18" charset="0"/>
                      </a:rPr>
                      <m:t>𝒃</m:t>
                    </m:r>
                    <m:r>
                      <a:rPr lang="en-US" sz="2800" b="1" i="1">
                        <a:solidFill>
                          <a:srgbClr val="002060"/>
                        </a:solidFill>
                        <a:latin typeface="Cambria Math" panose="02040503050406030204" pitchFamily="18" charset="0"/>
                      </a:rPr>
                      <m:t>+</m:t>
                    </m:r>
                    <m:r>
                      <a:rPr lang="en-US" sz="2800" b="1" i="1">
                        <a:solidFill>
                          <a:srgbClr val="002060"/>
                        </a:solidFill>
                        <a:latin typeface="Cambria Math" panose="02040503050406030204" pitchFamily="18" charset="0"/>
                      </a:rPr>
                      <m:t>𝟑</m:t>
                    </m:r>
                    <m:r>
                      <a:rPr lang="en-US" sz="2800" b="1" i="1">
                        <a:solidFill>
                          <a:srgbClr val="002060"/>
                        </a:solidFill>
                        <a:latin typeface="Cambria Math" panose="02040503050406030204" pitchFamily="18" charset="0"/>
                      </a:rPr>
                      <m:t>𝒂</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e>
                      <m:sup>
                        <m:r>
                          <a:rPr lang="en-US" sz="2800" b="1" i="1">
                            <a:solidFill>
                              <a:srgbClr val="002060"/>
                            </a:solidFill>
                            <a:latin typeface="Cambria Math" panose="02040503050406030204" pitchFamily="18" charset="0"/>
                          </a:rPr>
                          <m:t>𝟐</m:t>
                        </m:r>
                      </m:sup>
                    </m:sSup>
                    <m:r>
                      <a:rPr lang="en-US" sz="2800" b="1" i="1">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e>
                      <m:sup>
                        <m:r>
                          <a:rPr lang="en-US" sz="2800" b="1" i="1">
                            <a:solidFill>
                              <a:srgbClr val="002060"/>
                            </a:solidFill>
                            <a:latin typeface="Cambria Math" panose="02040503050406030204" pitchFamily="18" charset="0"/>
                          </a:rPr>
                          <m:t>𝟑</m:t>
                        </m:r>
                      </m:sup>
                    </m:sSup>
                    <m:r>
                      <a:rPr lang="en-US" sz="2800" b="1" i="1" smtClean="0">
                        <a:solidFill>
                          <a:srgbClr val="002060"/>
                        </a:solidFill>
                        <a:latin typeface="Cambria Math" panose="02040503050406030204" pitchFamily="18" charset="0"/>
                      </a:rPr>
                      <m:t>.</m:t>
                    </m:r>
                  </m:oMath>
                </a14:m>
                <a:endParaRPr lang="en-US" sz="2800" b="1" i="1" dirty="0">
                  <a:solidFill>
                    <a:srgbClr val="002060"/>
                  </a:solidFill>
                  <a:latin typeface="Times New Roman" panose="02020603050405020304" pitchFamily="18" charset="0"/>
                </a:endParaRPr>
              </a:p>
              <a:p>
                <a:endParaRPr lang="en-US" sz="2800" b="1" i="1" dirty="0">
                  <a:solidFill>
                    <a:srgbClr val="002060"/>
                  </a:solidFill>
                  <a:latin typeface="Times New Roman" panose="02020603050405020304" pitchFamily="18" charset="0"/>
                </a:endParaRPr>
              </a:p>
              <a:p>
                <a:pPr algn="just"/>
                <a:r>
                  <a:rPr lang="kk-KZ" sz="2800" b="1" dirty="0">
                    <a:solidFill>
                      <a:srgbClr val="002060"/>
                    </a:solidFill>
                    <a:latin typeface="Times New Roman" panose="02020603050405020304" pitchFamily="18" charset="0"/>
                    <a:cs typeface="Times New Roman" panose="02020603050405020304" pitchFamily="18" charset="0"/>
                  </a:rPr>
                  <a:t>Мысалы: </a:t>
                </a:r>
                <a14:m>
                  <m:oMath xmlns:m="http://schemas.openxmlformats.org/officeDocument/2006/math">
                    <m:r>
                      <a:rPr lang="en-US" sz="2800" b="1" i="1">
                        <a:solidFill>
                          <a:srgbClr val="002060"/>
                        </a:solidFill>
                        <a:latin typeface="Cambria Math" panose="02040503050406030204" pitchFamily="18" charset="0"/>
                      </a:rPr>
                      <m:t>(</m:t>
                    </m:r>
                    <m:r>
                      <a:rPr lang="en-US" sz="2800" b="1" i="1" smtClean="0">
                        <a:solidFill>
                          <a:srgbClr val="002060"/>
                        </a:solidFill>
                        <a:latin typeface="Cambria Math" panose="02040503050406030204" pitchFamily="18" charset="0"/>
                      </a:rPr>
                      <m:t>𝒙</m:t>
                    </m:r>
                    <m:r>
                      <a:rPr lang="en-US" sz="2800" b="1" i="1">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𝒚</m:t>
                        </m:r>
                        <m:r>
                          <a:rPr lang="en-US" sz="2800" b="1" i="1">
                            <a:solidFill>
                              <a:srgbClr val="002060"/>
                            </a:solidFill>
                            <a:latin typeface="Cambria Math" panose="02040503050406030204" pitchFamily="18" charset="0"/>
                          </a:rPr>
                          <m:t>)</m:t>
                        </m:r>
                      </m:e>
                      <m:sup>
                        <m:r>
                          <a:rPr lang="en-US" sz="2800" b="1" i="1">
                            <a:solidFill>
                              <a:srgbClr val="002060"/>
                            </a:solidFill>
                            <a:latin typeface="Cambria Math" panose="02040503050406030204" pitchFamily="18" charset="0"/>
                          </a:rPr>
                          <m:t>𝟑</m:t>
                        </m:r>
                      </m:sup>
                    </m:sSup>
                    <m:r>
                      <a:rPr lang="kk-KZ" sz="2800" b="1" i="1">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𝒙</m:t>
                        </m:r>
                      </m:e>
                      <m:sup>
                        <m:r>
                          <a:rPr lang="en-US" sz="2800" b="1" i="1">
                            <a:solidFill>
                              <a:srgbClr val="002060"/>
                            </a:solidFill>
                            <a:latin typeface="Cambria Math" panose="02040503050406030204" pitchFamily="18" charset="0"/>
                          </a:rPr>
                          <m:t>𝟑</m:t>
                        </m:r>
                      </m:sup>
                    </m:sSup>
                    <m:r>
                      <m:rPr>
                        <m:nor/>
                      </m:rPr>
                      <a:rPr lang="en-US" sz="2800" b="1" dirty="0">
                        <a:solidFill>
                          <a:srgbClr val="002060"/>
                        </a:solidFill>
                      </a:rPr>
                      <m:t> </m:t>
                    </m:r>
                    <m:r>
                      <a:rPr lang="en-US" sz="2800" b="1" i="1">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 </m:t>
                        </m:r>
                        <m:r>
                          <a:rPr lang="en-US" sz="2800" b="1" i="1">
                            <a:solidFill>
                              <a:srgbClr val="002060"/>
                            </a:solidFill>
                            <a:latin typeface="Cambria Math" panose="02040503050406030204" pitchFamily="18" charset="0"/>
                          </a:rPr>
                          <m:t>𝟑</m:t>
                        </m:r>
                        <m:r>
                          <a:rPr lang="en-US" sz="2800" b="1" i="1" smtClean="0">
                            <a:solidFill>
                              <a:srgbClr val="002060"/>
                            </a:solidFill>
                            <a:latin typeface="Cambria Math" panose="02040503050406030204" pitchFamily="18" charset="0"/>
                          </a:rPr>
                          <m:t>𝒙</m:t>
                        </m:r>
                      </m:e>
                      <m:sup>
                        <m:r>
                          <a:rPr lang="en-US" sz="2800" b="1" i="1">
                            <a:solidFill>
                              <a:srgbClr val="002060"/>
                            </a:solidFill>
                            <a:latin typeface="Cambria Math" panose="02040503050406030204" pitchFamily="18" charset="0"/>
                          </a:rPr>
                          <m:t>𝟐</m:t>
                        </m:r>
                      </m:sup>
                    </m:sSup>
                    <m:r>
                      <a:rPr lang="en-US" sz="2800" b="1" i="1" smtClean="0">
                        <a:solidFill>
                          <a:srgbClr val="002060"/>
                        </a:solidFill>
                        <a:latin typeface="Cambria Math" panose="02040503050406030204" pitchFamily="18" charset="0"/>
                      </a:rPr>
                      <m:t>𝒚</m:t>
                    </m:r>
                    <m:r>
                      <a:rPr lang="en-US" sz="2800" b="1" i="1">
                        <a:solidFill>
                          <a:srgbClr val="002060"/>
                        </a:solidFill>
                        <a:latin typeface="Cambria Math" panose="02040503050406030204" pitchFamily="18" charset="0"/>
                      </a:rPr>
                      <m:t>+</m:t>
                    </m:r>
                    <m:r>
                      <a:rPr lang="en-US" sz="2800" b="1" i="1">
                        <a:solidFill>
                          <a:srgbClr val="002060"/>
                        </a:solidFill>
                        <a:latin typeface="Cambria Math" panose="02040503050406030204" pitchFamily="18" charset="0"/>
                      </a:rPr>
                      <m:t>𝟑</m:t>
                    </m:r>
                    <m:r>
                      <a:rPr lang="en-US" sz="2800" b="1" i="1" smtClean="0">
                        <a:solidFill>
                          <a:srgbClr val="002060"/>
                        </a:solidFill>
                        <a:latin typeface="Cambria Math" panose="02040503050406030204" pitchFamily="18" charset="0"/>
                      </a:rPr>
                      <m:t>𝒙</m:t>
                    </m:r>
                    <m:sSup>
                      <m:sSupPr>
                        <m:ctrlPr>
                          <a:rPr lang="ru-KZ"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𝒚</m:t>
                        </m:r>
                      </m:e>
                      <m:sup>
                        <m:r>
                          <a:rPr lang="en-US" sz="2800" b="1" i="1">
                            <a:solidFill>
                              <a:srgbClr val="002060"/>
                            </a:solidFill>
                            <a:latin typeface="Cambria Math" panose="02040503050406030204" pitchFamily="18" charset="0"/>
                          </a:rPr>
                          <m:t>𝟐</m:t>
                        </m:r>
                      </m:sup>
                    </m:sSup>
                    <m:r>
                      <a:rPr lang="en-US" sz="2800" b="1" i="1">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𝒚</m:t>
                        </m:r>
                      </m:e>
                      <m:sup>
                        <m:r>
                          <a:rPr lang="en-US" sz="2800" b="1" i="1">
                            <a:solidFill>
                              <a:srgbClr val="002060"/>
                            </a:solidFill>
                            <a:latin typeface="Cambria Math" panose="02040503050406030204" pitchFamily="18" charset="0"/>
                          </a:rPr>
                          <m:t>𝟑</m:t>
                        </m:r>
                      </m:sup>
                    </m:sSup>
                  </m:oMath>
                </a14:m>
                <a:endParaRPr lang="kk-KZ" sz="2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endParaRPr>
              </a:p>
            </p:txBody>
          </p:sp>
        </mc:Choice>
        <mc:Fallback xmlns="">
          <p:sp>
            <p:nvSpPr>
              <p:cNvPr id="9" name="Прямоугольник 8">
                <a:extLst>
                  <a:ext uri="{FF2B5EF4-FFF2-40B4-BE49-F238E27FC236}">
                    <a16:creationId xmlns:a16="http://schemas.microsoft.com/office/drawing/2014/main" id="{FC89ED3D-E17C-8A65-6C5C-C82BAE58FF91}"/>
                  </a:ext>
                </a:extLst>
              </p:cNvPr>
              <p:cNvSpPr>
                <a:spLocks noRot="1" noChangeAspect="1" noMove="1" noResize="1" noEditPoints="1" noAdjustHandles="1" noChangeArrowheads="1" noChangeShapeType="1" noTextEdit="1"/>
              </p:cNvSpPr>
              <p:nvPr/>
            </p:nvSpPr>
            <p:spPr>
              <a:xfrm>
                <a:off x="731520" y="4213766"/>
                <a:ext cx="10789920" cy="2276008"/>
              </a:xfrm>
              <a:prstGeom prst="rect">
                <a:avLst/>
              </a:prstGeom>
              <a:blipFill>
                <a:blip r:embed="rId3"/>
                <a:stretch>
                  <a:fillRect l="-1130" b="-6417"/>
                </a:stretch>
              </a:blipFill>
            </p:spPr>
            <p:txBody>
              <a:bodyPr/>
              <a:lstStyle/>
              <a:p>
                <a:r>
                  <a:rPr lang="ru-KZ">
                    <a:noFill/>
                  </a:rPr>
                  <a:t> </a:t>
                </a:r>
              </a:p>
            </p:txBody>
          </p:sp>
        </mc:Fallback>
      </mc:AlternateContent>
    </p:spTree>
    <p:extLst>
      <p:ext uri="{BB962C8B-B14F-4D97-AF65-F5344CB8AC3E}">
        <p14:creationId xmlns:p14="http://schemas.microsoft.com/office/powerpoint/2010/main" val="664468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xmlns="" id="{FC1C242C-94C5-5559-32E7-67EF7B9D3B7B}"/>
            </a:ext>
          </a:extLst>
        </p:cNvPr>
        <p:cNvGrpSpPr/>
        <p:nvPr/>
      </p:nvGrpSpPr>
      <p:grpSpPr>
        <a:xfrm>
          <a:off x="0" y="0"/>
          <a:ext cx="0" cy="0"/>
          <a:chOff x="0" y="0"/>
          <a:chExt cx="0" cy="0"/>
        </a:xfrm>
      </p:grpSpPr>
      <p:sp>
        <p:nvSpPr>
          <p:cNvPr id="6" name="Прямоугольник 5">
            <a:extLst>
              <a:ext uri="{FF2B5EF4-FFF2-40B4-BE49-F238E27FC236}">
                <a16:creationId xmlns:a16="http://schemas.microsoft.com/office/drawing/2014/main" xmlns="" id="{D8DB5491-E26C-9375-B35D-49A7D60067E9}"/>
              </a:ext>
            </a:extLst>
          </p:cNvPr>
          <p:cNvSpPr/>
          <p:nvPr/>
        </p:nvSpPr>
        <p:spPr>
          <a:xfrm>
            <a:off x="589281" y="182880"/>
            <a:ext cx="11257280" cy="646331"/>
          </a:xfrm>
          <a:prstGeom prst="rect">
            <a:avLst/>
          </a:prstGeom>
        </p:spPr>
        <p:txBody>
          <a:bodyPr wrap="square">
            <a:spAutoFit/>
          </a:bodyPr>
          <a:lstStyle/>
          <a:p>
            <a:pPr algn="ctr"/>
            <a:r>
              <a:rPr lang="kk-KZ"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ЕКІ ӨРНЕКТІҢ</a:t>
            </a:r>
            <a:r>
              <a:rPr lang="en-US"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kk-KZ" sz="36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АЙЫРМАСЫНЫҢ КУБЫ</a:t>
            </a:r>
            <a:endParaRPr lang="ru-RU" sz="3600"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Прямоугольник 2">
                <a:extLst>
                  <a:ext uri="{FF2B5EF4-FFF2-40B4-BE49-F238E27FC236}">
                    <a16:creationId xmlns:a16="http://schemas.microsoft.com/office/drawing/2014/main" xmlns="" id="{0F4B62B2-80BB-29B3-A0DB-2E09162CFFFE}"/>
                  </a:ext>
                </a:extLst>
              </p:cNvPr>
              <p:cNvSpPr/>
              <p:nvPr/>
            </p:nvSpPr>
            <p:spPr>
              <a:xfrm>
                <a:off x="1402079" y="3429000"/>
                <a:ext cx="9503343" cy="784767"/>
              </a:xfrm>
              <a:prstGeom prst="rect">
                <a:avLst/>
              </a:prstGeom>
            </p:spPr>
            <p:txBody>
              <a:bodyPr wrap="square">
                <a:spAutoFit/>
              </a:bodyPr>
              <a:lstStyle/>
              <a:p>
                <a:pPr lvl="0" algn="ctr">
                  <a:spcAft>
                    <a:spcPts val="0"/>
                  </a:spcAft>
                </a:pPr>
                <a14:m>
                  <m:oMathPara xmlns:m="http://schemas.openxmlformats.org/officeDocument/2006/math">
                    <m:oMathParaPr>
                      <m:jc m:val="center"/>
                    </m:oMathParaPr>
                    <m:oMath xmlns:m="http://schemas.openxmlformats.org/officeDocument/2006/math">
                      <m:r>
                        <a:rPr lang="en-US" sz="4400" b="1" i="1" smtClean="0">
                          <a:solidFill>
                            <a:srgbClr val="002060"/>
                          </a:solidFill>
                          <a:latin typeface="Cambria Math" panose="02040503050406030204" pitchFamily="18" charset="0"/>
                        </a:rPr>
                        <m:t>(</m:t>
                      </m:r>
                      <m:r>
                        <a:rPr lang="en-US" sz="4400" b="1" i="1" smtClean="0">
                          <a:solidFill>
                            <a:srgbClr val="002060"/>
                          </a:solidFill>
                          <a:latin typeface="Cambria Math" panose="02040503050406030204" pitchFamily="18" charset="0"/>
                        </a:rPr>
                        <m:t>𝒂</m:t>
                      </m:r>
                      <m:r>
                        <a:rPr lang="en-US" sz="4400" b="1" i="1" smtClean="0">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𝒃</m:t>
                          </m:r>
                          <m:r>
                            <a:rPr lang="en-US" sz="4400" b="1" i="1">
                              <a:solidFill>
                                <a:srgbClr val="002060"/>
                              </a:solidFill>
                              <a:latin typeface="Cambria Math" panose="02040503050406030204" pitchFamily="18" charset="0"/>
                            </a:rPr>
                            <m:t>)</m:t>
                          </m:r>
                        </m:e>
                        <m:sup>
                          <m:r>
                            <a:rPr lang="en-US" sz="4400" b="1" i="1">
                              <a:solidFill>
                                <a:srgbClr val="002060"/>
                              </a:solidFill>
                              <a:latin typeface="Cambria Math" panose="02040503050406030204" pitchFamily="18" charset="0"/>
                            </a:rPr>
                            <m:t>𝟑</m:t>
                          </m:r>
                        </m:sup>
                      </m:sSup>
                      <m:r>
                        <a:rPr lang="kk-KZ" sz="4400" b="1" i="1">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𝒂</m:t>
                          </m:r>
                        </m:e>
                        <m:sup>
                          <m:r>
                            <a:rPr lang="en-US" sz="4400" b="1" i="1">
                              <a:solidFill>
                                <a:srgbClr val="002060"/>
                              </a:solidFill>
                              <a:latin typeface="Cambria Math" panose="02040503050406030204" pitchFamily="18" charset="0"/>
                            </a:rPr>
                            <m:t>𝟑</m:t>
                          </m:r>
                        </m:sup>
                      </m:sSup>
                      <m:r>
                        <m:rPr>
                          <m:nor/>
                        </m:rPr>
                        <a:rPr lang="en-US" sz="4400" b="1" dirty="0">
                          <a:solidFill>
                            <a:srgbClr val="002060"/>
                          </a:solidFill>
                        </a:rPr>
                        <m:t> </m:t>
                      </m:r>
                      <m:r>
                        <a:rPr lang="en-US" sz="4400" b="1" i="1" smtClean="0">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 </m:t>
                          </m:r>
                          <m:r>
                            <a:rPr lang="en-US" sz="4400" b="1" i="1">
                              <a:solidFill>
                                <a:srgbClr val="002060"/>
                              </a:solidFill>
                              <a:latin typeface="Cambria Math" panose="02040503050406030204" pitchFamily="18" charset="0"/>
                            </a:rPr>
                            <m:t>𝟑</m:t>
                          </m:r>
                          <m:r>
                            <a:rPr lang="en-US" sz="4400" b="1" i="1">
                              <a:solidFill>
                                <a:srgbClr val="002060"/>
                              </a:solidFill>
                              <a:latin typeface="Cambria Math" panose="02040503050406030204" pitchFamily="18" charset="0"/>
                            </a:rPr>
                            <m:t>𝒂</m:t>
                          </m:r>
                        </m:e>
                        <m:sup>
                          <m:r>
                            <a:rPr lang="en-US" sz="4400" b="1" i="1">
                              <a:solidFill>
                                <a:srgbClr val="002060"/>
                              </a:solidFill>
                              <a:latin typeface="Cambria Math" panose="02040503050406030204" pitchFamily="18" charset="0"/>
                            </a:rPr>
                            <m:t>𝟐</m:t>
                          </m:r>
                        </m:sup>
                      </m:sSup>
                      <m:r>
                        <a:rPr lang="en-US" sz="4400" b="1" i="1">
                          <a:solidFill>
                            <a:srgbClr val="002060"/>
                          </a:solidFill>
                          <a:latin typeface="Cambria Math" panose="02040503050406030204" pitchFamily="18" charset="0"/>
                        </a:rPr>
                        <m:t>𝒃</m:t>
                      </m:r>
                      <m:r>
                        <a:rPr lang="en-US" sz="4400" b="1" i="1">
                          <a:solidFill>
                            <a:srgbClr val="002060"/>
                          </a:solidFill>
                          <a:latin typeface="Cambria Math" panose="02040503050406030204" pitchFamily="18" charset="0"/>
                        </a:rPr>
                        <m:t>+</m:t>
                      </m:r>
                      <m:r>
                        <a:rPr lang="en-US" sz="4400" b="1" i="1">
                          <a:solidFill>
                            <a:srgbClr val="002060"/>
                          </a:solidFill>
                          <a:latin typeface="Cambria Math" panose="02040503050406030204" pitchFamily="18" charset="0"/>
                        </a:rPr>
                        <m:t>𝟑</m:t>
                      </m:r>
                      <m:r>
                        <a:rPr lang="en-US" sz="4400" b="1" i="1">
                          <a:solidFill>
                            <a:srgbClr val="002060"/>
                          </a:solidFill>
                          <a:latin typeface="Cambria Math" panose="02040503050406030204" pitchFamily="18" charset="0"/>
                        </a:rPr>
                        <m:t>𝒂</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𝒃</m:t>
                          </m:r>
                        </m:e>
                        <m:sup>
                          <m:r>
                            <a:rPr lang="en-US" sz="4400" b="1" i="1">
                              <a:solidFill>
                                <a:srgbClr val="002060"/>
                              </a:solidFill>
                              <a:latin typeface="Cambria Math" panose="02040503050406030204" pitchFamily="18" charset="0"/>
                            </a:rPr>
                            <m:t>𝟐</m:t>
                          </m:r>
                        </m:sup>
                      </m:sSup>
                      <m:r>
                        <a:rPr lang="en-US" sz="4400" b="1" i="1" smtClean="0">
                          <a:solidFill>
                            <a:srgbClr val="002060"/>
                          </a:solidFill>
                          <a:latin typeface="Cambria Math" panose="02040503050406030204" pitchFamily="18" charset="0"/>
                        </a:rPr>
                        <m:t>−</m:t>
                      </m:r>
                      <m:sSup>
                        <m:sSupPr>
                          <m:ctrlPr>
                            <a:rPr lang="ru-KZ" sz="4400" b="1" i="1">
                              <a:solidFill>
                                <a:srgbClr val="002060"/>
                              </a:solidFill>
                              <a:latin typeface="Cambria Math" panose="02040503050406030204" pitchFamily="18" charset="0"/>
                            </a:rPr>
                          </m:ctrlPr>
                        </m:sSupPr>
                        <m:e>
                          <m:r>
                            <a:rPr lang="en-US" sz="4400" b="1" i="1">
                              <a:solidFill>
                                <a:srgbClr val="002060"/>
                              </a:solidFill>
                              <a:latin typeface="Cambria Math" panose="02040503050406030204" pitchFamily="18" charset="0"/>
                            </a:rPr>
                            <m:t>𝒃</m:t>
                          </m:r>
                        </m:e>
                        <m:sup>
                          <m:r>
                            <a:rPr lang="en-US" sz="4400" b="1" i="1">
                              <a:solidFill>
                                <a:srgbClr val="002060"/>
                              </a:solidFill>
                              <a:latin typeface="Cambria Math" panose="02040503050406030204" pitchFamily="18" charset="0"/>
                            </a:rPr>
                            <m:t>𝟑</m:t>
                          </m:r>
                        </m:sup>
                      </m:sSup>
                    </m:oMath>
                  </m:oMathPara>
                </a14:m>
                <a:endParaRPr lang="kk-KZ" sz="44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endParaRPr>
              </a:p>
            </p:txBody>
          </p:sp>
        </mc:Choice>
        <mc:Fallback xmlns="">
          <p:sp>
            <p:nvSpPr>
              <p:cNvPr id="3" name="Прямоугольник 2">
                <a:extLst>
                  <a:ext uri="{FF2B5EF4-FFF2-40B4-BE49-F238E27FC236}">
                    <a16:creationId xmlns:a16="http://schemas.microsoft.com/office/drawing/2014/main" id="{0F4B62B2-80BB-29B3-A0DB-2E09162CFFFE}"/>
                  </a:ext>
                </a:extLst>
              </p:cNvPr>
              <p:cNvSpPr>
                <a:spLocks noRot="1" noChangeAspect="1" noMove="1" noResize="1" noEditPoints="1" noAdjustHandles="1" noChangeArrowheads="1" noChangeShapeType="1" noTextEdit="1"/>
              </p:cNvSpPr>
              <p:nvPr/>
            </p:nvSpPr>
            <p:spPr>
              <a:xfrm>
                <a:off x="1402079" y="3429000"/>
                <a:ext cx="9503343" cy="784767"/>
              </a:xfrm>
              <a:prstGeom prst="rect">
                <a:avLst/>
              </a:prstGeom>
              <a:blipFill>
                <a:blip r:embed="rId2"/>
                <a:stretch>
                  <a:fillRect/>
                </a:stretch>
              </a:blipFill>
            </p:spPr>
            <p:txBody>
              <a:bodyPr/>
              <a:lstStyle/>
              <a:p>
                <a:r>
                  <a:rPr lang="ru-KZ">
                    <a:noFill/>
                  </a:rPr>
                  <a:t> </a:t>
                </a:r>
              </a:p>
            </p:txBody>
          </p:sp>
        </mc:Fallback>
      </mc:AlternateContent>
      <p:sp>
        <p:nvSpPr>
          <p:cNvPr id="8" name="Прямоугольник 7">
            <a:extLst>
              <a:ext uri="{FF2B5EF4-FFF2-40B4-BE49-F238E27FC236}">
                <a16:creationId xmlns:a16="http://schemas.microsoft.com/office/drawing/2014/main" xmlns="" id="{D4BC2E6E-0C56-F01C-0E63-7E1AE0AAAE0E}"/>
              </a:ext>
            </a:extLst>
          </p:cNvPr>
          <p:cNvSpPr/>
          <p:nvPr/>
        </p:nvSpPr>
        <p:spPr>
          <a:xfrm>
            <a:off x="731520" y="829211"/>
            <a:ext cx="10789920" cy="2554545"/>
          </a:xfrm>
          <a:prstGeom prst="rect">
            <a:avLst/>
          </a:prstGeom>
        </p:spPr>
        <p:txBody>
          <a:bodyPr wrap="square">
            <a:spAutoFit/>
          </a:bodyPr>
          <a:lstStyle/>
          <a:p>
            <a:pPr algn="just"/>
            <a:r>
              <a:rPr lang="kk-KZ" sz="32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Оқылуы: </a:t>
            </a:r>
            <a:r>
              <a:rPr lang="kk-KZ" sz="32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екі өрнектің айырмасының кубы бірінші өрнектің кубы минус үш еселенген бірінші өрнектің квадраты мен екінші өрнектің көбейтіндісі плюс үш еселенген бірінші өрнек пен екінші өрнектің квадраты минус екінші өрнектің кубына тең.</a:t>
            </a:r>
            <a:r>
              <a:rPr lang="kk-KZ" sz="32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endParaRPr lang="ru-RU" sz="3200"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9" name="Прямоугольник 8">
                <a:extLst>
                  <a:ext uri="{FF2B5EF4-FFF2-40B4-BE49-F238E27FC236}">
                    <a16:creationId xmlns:a16="http://schemas.microsoft.com/office/drawing/2014/main" xmlns="" id="{D1C22AAC-45E8-38AF-4AD2-D59210D1639B}"/>
                  </a:ext>
                </a:extLst>
              </p:cNvPr>
              <p:cNvSpPr/>
              <p:nvPr/>
            </p:nvSpPr>
            <p:spPr>
              <a:xfrm>
                <a:off x="731520" y="4213766"/>
                <a:ext cx="10789920" cy="2276008"/>
              </a:xfrm>
              <a:prstGeom prst="rect">
                <a:avLst/>
              </a:prstGeom>
            </p:spPr>
            <p:txBody>
              <a:bodyPr wrap="square">
                <a:spAutoFit/>
              </a:bodyPr>
              <a:lstStyle/>
              <a:p>
                <a:endParaRPr lang="en-US" sz="2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endParaRPr>
              </a:p>
              <a:p>
                <a:r>
                  <a:rPr lang="kk-KZ" sz="2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Дәлелдеу</a:t>
                </a:r>
                <a:r>
                  <a:rPr lang="kk-KZ" sz="2800" b="1" i="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14:m>
                  <m:oMath xmlns:m="http://schemas.openxmlformats.org/officeDocument/2006/math">
                    <m:r>
                      <a:rPr lang="en-US" sz="2800" b="1" i="1">
                        <a:solidFill>
                          <a:srgbClr val="002060"/>
                        </a:solidFill>
                        <a:latin typeface="Cambria Math" panose="02040503050406030204" pitchFamily="18" charset="0"/>
                      </a:rPr>
                      <m:t>(</m:t>
                    </m:r>
                    <m:r>
                      <a:rPr lang="en-US" sz="2800" b="1" i="1">
                        <a:solidFill>
                          <a:srgbClr val="002060"/>
                        </a:solidFill>
                        <a:latin typeface="Cambria Math" panose="02040503050406030204" pitchFamily="18" charset="0"/>
                      </a:rPr>
                      <m:t>𝒂</m:t>
                    </m:r>
                    <m:r>
                      <a:rPr lang="en-US" sz="2800" b="1" i="1" smtClean="0">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r>
                          <a:rPr lang="en-US" sz="2800" b="1" i="1">
                            <a:solidFill>
                              <a:srgbClr val="002060"/>
                            </a:solidFill>
                            <a:latin typeface="Cambria Math" panose="02040503050406030204" pitchFamily="18" charset="0"/>
                          </a:rPr>
                          <m:t>)</m:t>
                        </m:r>
                      </m:e>
                      <m:sup>
                        <m:r>
                          <a:rPr lang="en-US" sz="2800" b="1" i="1">
                            <a:solidFill>
                              <a:srgbClr val="002060"/>
                            </a:solidFill>
                            <a:latin typeface="Cambria Math" panose="02040503050406030204" pitchFamily="18" charset="0"/>
                          </a:rPr>
                          <m:t>𝟑</m:t>
                        </m:r>
                      </m:sup>
                    </m:sSup>
                    <m:r>
                      <a:rPr lang="kk-KZ" sz="2800" b="1" i="1">
                        <a:solidFill>
                          <a:srgbClr val="002060"/>
                        </a:solidFill>
                        <a:latin typeface="Cambria Math" panose="02040503050406030204" pitchFamily="18" charset="0"/>
                      </a:rPr>
                      <m:t>=</m:t>
                    </m:r>
                    <m:d>
                      <m:dPr>
                        <m:ctrlPr>
                          <a:rPr lang="en-US" sz="2800" b="1" i="1">
                            <a:solidFill>
                              <a:srgbClr val="002060"/>
                            </a:solidFill>
                            <a:latin typeface="Cambria Math" panose="02040503050406030204" pitchFamily="18" charset="0"/>
                          </a:rPr>
                        </m:ctrlPr>
                      </m:dPr>
                      <m:e>
                        <m:r>
                          <a:rPr lang="en-US" sz="2800" b="1" i="1">
                            <a:solidFill>
                              <a:srgbClr val="002060"/>
                            </a:solidFill>
                            <a:latin typeface="Cambria Math" panose="02040503050406030204" pitchFamily="18" charset="0"/>
                          </a:rPr>
                          <m:t>𝒂</m:t>
                        </m:r>
                        <m:r>
                          <a:rPr lang="en-US" sz="2800" b="1" i="1" smtClean="0">
                            <a:solidFill>
                              <a:srgbClr val="002060"/>
                            </a:solidFill>
                            <a:latin typeface="Cambria Math" panose="02040503050406030204" pitchFamily="18" charset="0"/>
                          </a:rPr>
                          <m:t>−</m:t>
                        </m:r>
                        <m:r>
                          <a:rPr lang="en-US" sz="2800" b="1" i="1" smtClean="0">
                            <a:solidFill>
                              <a:srgbClr val="002060"/>
                            </a:solidFill>
                            <a:latin typeface="Cambria Math" panose="02040503050406030204" pitchFamily="18" charset="0"/>
                          </a:rPr>
                          <m:t>𝒃</m:t>
                        </m:r>
                      </m:e>
                    </m:d>
                    <m:r>
                      <a:rPr lang="en-US" sz="2800" b="1" i="1">
                        <a:solidFill>
                          <a:srgbClr val="002060"/>
                        </a:solidFill>
                        <a:latin typeface="Cambria Math" panose="02040503050406030204" pitchFamily="18" charset="0"/>
                      </a:rPr>
                      <m:t>(</m:t>
                    </m:r>
                    <m:r>
                      <a:rPr lang="en-US" sz="2800" b="1" i="1">
                        <a:solidFill>
                          <a:srgbClr val="002060"/>
                        </a:solidFill>
                        <a:latin typeface="Cambria Math" panose="02040503050406030204" pitchFamily="18" charset="0"/>
                      </a:rPr>
                      <m:t>𝒂</m:t>
                    </m:r>
                    <m:r>
                      <a:rPr lang="en-US" sz="2800" b="1" i="1" smtClean="0">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r>
                          <a:rPr lang="en-US" sz="2800" b="1" i="1">
                            <a:solidFill>
                              <a:srgbClr val="002060"/>
                            </a:solidFill>
                            <a:latin typeface="Cambria Math" panose="02040503050406030204" pitchFamily="18" charset="0"/>
                          </a:rPr>
                          <m:t>)</m:t>
                        </m:r>
                      </m:e>
                      <m:sup>
                        <m:r>
                          <a:rPr lang="en-US" sz="2800" b="1" i="1" smtClean="0">
                            <a:solidFill>
                              <a:srgbClr val="002060"/>
                            </a:solidFill>
                            <a:latin typeface="Cambria Math" panose="02040503050406030204" pitchFamily="18" charset="0"/>
                          </a:rPr>
                          <m:t>𝟐</m:t>
                        </m:r>
                      </m:sup>
                    </m:sSup>
                    <m:r>
                      <a:rPr lang="en-US" sz="2800" b="1" i="1" smtClean="0">
                        <a:solidFill>
                          <a:srgbClr val="002060"/>
                        </a:solidFill>
                        <a:latin typeface="Cambria Math" panose="02040503050406030204" pitchFamily="18" charset="0"/>
                      </a:rPr>
                      <m:t>=</m:t>
                    </m:r>
                    <m:d>
                      <m:dPr>
                        <m:ctrlPr>
                          <a:rPr lang="en-US" sz="2800" b="1" i="1" smtClean="0">
                            <a:solidFill>
                              <a:srgbClr val="002060"/>
                            </a:solidFill>
                            <a:latin typeface="Cambria Math" panose="02040503050406030204" pitchFamily="18" charset="0"/>
                          </a:rPr>
                        </m:ctrlPr>
                      </m:dPr>
                      <m:e>
                        <m:r>
                          <a:rPr lang="en-US" sz="2800" b="1" i="1">
                            <a:solidFill>
                              <a:srgbClr val="002060"/>
                            </a:solidFill>
                            <a:latin typeface="Cambria Math" panose="02040503050406030204" pitchFamily="18" charset="0"/>
                          </a:rPr>
                          <m:t>𝒂</m:t>
                        </m:r>
                        <m:r>
                          <a:rPr lang="en-US" sz="2800" b="1" i="1" smtClean="0">
                            <a:solidFill>
                              <a:srgbClr val="002060"/>
                            </a:solidFill>
                            <a:latin typeface="Cambria Math" panose="02040503050406030204" pitchFamily="18" charset="0"/>
                          </a:rPr>
                          <m:t>−</m:t>
                        </m:r>
                        <m:r>
                          <a:rPr lang="en-US" sz="2800" b="1" i="1">
                            <a:solidFill>
                              <a:srgbClr val="002060"/>
                            </a:solidFill>
                            <a:latin typeface="Cambria Math" panose="02040503050406030204" pitchFamily="18" charset="0"/>
                          </a:rPr>
                          <m:t>𝒃</m:t>
                        </m:r>
                      </m:e>
                    </m:d>
                    <m:r>
                      <m:rPr>
                        <m:nor/>
                      </m:rPr>
                      <a:rPr lang="en-US" sz="2800" b="1" i="1" dirty="0">
                        <a:solidFill>
                          <a:srgbClr val="002060"/>
                        </a:solidFill>
                        <a:latin typeface="Times New Roman" panose="02020603050405020304" pitchFamily="18" charset="0"/>
                        <a:cs typeface="Times New Roman" panose="02020603050405020304" pitchFamily="18" charset="0"/>
                      </a:rPr>
                      <m:t>(</m:t>
                    </m:r>
                    <m:sSup>
                      <m:sSupPr>
                        <m:ctrlPr>
                          <a:rPr lang="en-US" sz="2800" b="1" i="1" dirty="0">
                            <a:solidFill>
                              <a:srgbClr val="002060"/>
                            </a:solidFill>
                            <a:latin typeface="Cambria Math" panose="02040503050406030204" pitchFamily="18" charset="0"/>
                          </a:rPr>
                        </m:ctrlPr>
                      </m:sSupPr>
                      <m:e>
                        <m:r>
                          <a:rPr lang="en-US" sz="2800" b="1" i="1" dirty="0">
                            <a:solidFill>
                              <a:srgbClr val="002060"/>
                            </a:solidFill>
                            <a:latin typeface="Cambria Math" panose="02040503050406030204" pitchFamily="18" charset="0"/>
                          </a:rPr>
                          <m:t>𝒂</m:t>
                        </m:r>
                      </m:e>
                      <m:sup>
                        <m:r>
                          <a:rPr lang="en-US" sz="2800" b="1" i="1" dirty="0">
                            <a:solidFill>
                              <a:srgbClr val="002060"/>
                            </a:solidFill>
                            <a:latin typeface="Cambria Math" panose="02040503050406030204" pitchFamily="18" charset="0"/>
                          </a:rPr>
                          <m:t>𝟐</m:t>
                        </m:r>
                      </m:sup>
                    </m:sSup>
                    <m:r>
                      <a:rPr lang="en-US" sz="2800" b="1" i="1" dirty="0" smtClean="0">
                        <a:solidFill>
                          <a:srgbClr val="002060"/>
                        </a:solidFill>
                        <a:latin typeface="Cambria Math" panose="02040503050406030204" pitchFamily="18" charset="0"/>
                        <a:ea typeface="Cambria Math" panose="02040503050406030204" pitchFamily="18" charset="0"/>
                      </a:rPr>
                      <m:t>−</m:t>
                    </m:r>
                    <m:r>
                      <a:rPr lang="en-US" sz="2800" b="1" i="1" dirty="0" smtClean="0">
                        <a:solidFill>
                          <a:srgbClr val="002060"/>
                        </a:solidFill>
                        <a:latin typeface="Cambria Math" panose="02040503050406030204" pitchFamily="18" charset="0"/>
                        <a:ea typeface="Cambria Math" panose="02040503050406030204" pitchFamily="18" charset="0"/>
                      </a:rPr>
                      <m:t>𝟐</m:t>
                    </m:r>
                    <m:r>
                      <m:rPr>
                        <m:nor/>
                      </m:rPr>
                      <a:rPr lang="en-US" sz="2800" b="1" i="1" dirty="0">
                        <a:solidFill>
                          <a:srgbClr val="002060"/>
                        </a:solidFill>
                        <a:latin typeface="Times New Roman" panose="02020603050405020304" pitchFamily="18" charset="0"/>
                        <a:cs typeface="Times New Roman" panose="02020603050405020304" pitchFamily="18" charset="0"/>
                      </a:rPr>
                      <m:t>ab</m:t>
                    </m:r>
                    <m:r>
                      <m:rPr>
                        <m:nor/>
                      </m:rPr>
                      <a:rPr lang="en-US" sz="2800" b="1" i="1" dirty="0">
                        <a:solidFill>
                          <a:srgbClr val="002060"/>
                        </a:solidFill>
                        <a:latin typeface="Times New Roman" panose="02020603050405020304" pitchFamily="18" charset="0"/>
                        <a:cs typeface="Times New Roman" panose="02020603050405020304" pitchFamily="18" charset="0"/>
                      </a:rPr>
                      <m:t> + </m:t>
                    </m:r>
                    <m:sSup>
                      <m:sSupPr>
                        <m:ctrlPr>
                          <a:rPr lang="en-US"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e>
                      <m:sup>
                        <m:r>
                          <a:rPr lang="en-US" sz="2800" b="1" i="1">
                            <a:solidFill>
                              <a:srgbClr val="002060"/>
                            </a:solidFill>
                            <a:latin typeface="Cambria Math" panose="02040503050406030204" pitchFamily="18" charset="0"/>
                          </a:rPr>
                          <m:t>𝟐</m:t>
                        </m:r>
                      </m:sup>
                    </m:sSup>
                    <m:r>
                      <m:rPr>
                        <m:nor/>
                      </m:rPr>
                      <a:rPr lang="kk-KZ" sz="2800" b="1" i="1" dirty="0">
                        <a:solidFill>
                          <a:srgbClr val="002060"/>
                        </a:solidFill>
                        <a:latin typeface="Times New Roman" panose="02020603050405020304" pitchFamily="18" charset="0"/>
                        <a:cs typeface="Times New Roman" panose="02020603050405020304" pitchFamily="18" charset="0"/>
                      </a:rPr>
                      <m:t>)</m:t>
                    </m:r>
                  </m:oMath>
                </a14:m>
                <a:r>
                  <a:rPr lang="kk-KZ" sz="2800" b="1" i="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i="1" dirty="0">
                    <a:solidFill>
                      <a:srgbClr val="002060"/>
                    </a:solidFill>
                    <a:latin typeface="Times New Roman" panose="02020603050405020304" pitchFamily="18" charset="0"/>
                    <a:ea typeface="Tahoma" panose="020B0604030504040204" pitchFamily="34" charset="0"/>
                    <a:cs typeface="Times New Roman" panose="02020603050405020304" pitchFamily="18" charset="0"/>
                  </a:rPr>
                  <a:t>= </a:t>
                </a:r>
                <a14:m>
                  <m:oMath xmlns:m="http://schemas.openxmlformats.org/officeDocument/2006/math">
                    <m:sSup>
                      <m:sSupPr>
                        <m:ctrlPr>
                          <a:rPr lang="en-US" sz="2800" b="1" i="1" dirty="0">
                            <a:solidFill>
                              <a:srgbClr val="002060"/>
                            </a:solidFill>
                            <a:latin typeface="Cambria Math" panose="02040503050406030204" pitchFamily="18" charset="0"/>
                          </a:rPr>
                        </m:ctrlPr>
                      </m:sSupPr>
                      <m:e>
                        <m:r>
                          <a:rPr lang="en-US" sz="2800" b="1" i="1" dirty="0">
                            <a:solidFill>
                              <a:srgbClr val="002060"/>
                            </a:solidFill>
                            <a:latin typeface="Cambria Math" panose="02040503050406030204" pitchFamily="18" charset="0"/>
                          </a:rPr>
                          <m:t>𝒂</m:t>
                        </m:r>
                      </m:e>
                      <m:sup>
                        <m:r>
                          <a:rPr lang="en-US" sz="2800" b="1" i="1" dirty="0" smtClean="0">
                            <a:solidFill>
                              <a:srgbClr val="002060"/>
                            </a:solidFill>
                            <a:latin typeface="Cambria Math" panose="02040503050406030204" pitchFamily="18" charset="0"/>
                          </a:rPr>
                          <m:t>𝟑</m:t>
                        </m:r>
                      </m:sup>
                    </m:sSup>
                    <m:r>
                      <a:rPr lang="en-US" sz="2800" b="1" i="1" dirty="0" smtClean="0">
                        <a:solidFill>
                          <a:srgbClr val="002060"/>
                        </a:solidFill>
                        <a:latin typeface="Cambria Math" panose="02040503050406030204" pitchFamily="18" charset="0"/>
                        <a:ea typeface="Cambria Math" panose="02040503050406030204" pitchFamily="18" charset="0"/>
                      </a:rPr>
                      <m:t>−</m:t>
                    </m:r>
                    <m:sSup>
                      <m:sSupPr>
                        <m:ctrlPr>
                          <a:rPr lang="en-US" sz="2800" b="1" i="1" dirty="0">
                            <a:solidFill>
                              <a:srgbClr val="002060"/>
                            </a:solidFill>
                            <a:latin typeface="Cambria Math" panose="02040503050406030204" pitchFamily="18" charset="0"/>
                          </a:rPr>
                        </m:ctrlPr>
                      </m:sSupPr>
                      <m:e>
                        <m:r>
                          <a:rPr lang="en-US" sz="2800" b="1" i="1" dirty="0" smtClean="0">
                            <a:solidFill>
                              <a:srgbClr val="002060"/>
                            </a:solidFill>
                            <a:latin typeface="Cambria Math" panose="02040503050406030204" pitchFamily="18" charset="0"/>
                          </a:rPr>
                          <m:t>𝟐</m:t>
                        </m:r>
                        <m:r>
                          <a:rPr lang="en-US" sz="2800" b="1" i="1" dirty="0">
                            <a:solidFill>
                              <a:srgbClr val="002060"/>
                            </a:solidFill>
                            <a:latin typeface="Cambria Math" panose="02040503050406030204" pitchFamily="18" charset="0"/>
                          </a:rPr>
                          <m:t>𝒂</m:t>
                        </m:r>
                      </m:e>
                      <m:sup>
                        <m:r>
                          <a:rPr lang="en-US" sz="2800" b="1" i="1" dirty="0" smtClean="0">
                            <a:solidFill>
                              <a:srgbClr val="002060"/>
                            </a:solidFill>
                            <a:latin typeface="Cambria Math" panose="02040503050406030204" pitchFamily="18" charset="0"/>
                          </a:rPr>
                          <m:t>𝟐</m:t>
                        </m:r>
                      </m:sup>
                    </m:sSup>
                    <m:r>
                      <m:rPr>
                        <m:nor/>
                      </m:rPr>
                      <a:rPr lang="en-US" sz="2800" b="1" i="1" dirty="0">
                        <a:solidFill>
                          <a:srgbClr val="002060"/>
                        </a:solidFill>
                        <a:latin typeface="Times New Roman" panose="02020603050405020304" pitchFamily="18" charset="0"/>
                        <a:cs typeface="Times New Roman" panose="02020603050405020304" pitchFamily="18" charset="0"/>
                      </a:rPr>
                      <m:t>b</m:t>
                    </m:r>
                    <m:sSup>
                      <m:sSupPr>
                        <m:ctrlPr>
                          <a:rPr lang="en-US"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 </m:t>
                        </m:r>
                        <m:r>
                          <a:rPr lang="en-US" sz="2800" b="1" i="1" smtClean="0">
                            <a:solidFill>
                              <a:srgbClr val="002060"/>
                            </a:solidFill>
                            <a:latin typeface="Cambria Math" panose="02040503050406030204" pitchFamily="18" charset="0"/>
                          </a:rPr>
                          <m:t>𝒂𝒃</m:t>
                        </m:r>
                      </m:e>
                      <m:sup>
                        <m:r>
                          <a:rPr lang="en-US" sz="2800" b="1" i="1">
                            <a:solidFill>
                              <a:srgbClr val="002060"/>
                            </a:solidFill>
                            <a:latin typeface="Cambria Math" panose="02040503050406030204" pitchFamily="18" charset="0"/>
                          </a:rPr>
                          <m:t>𝟐</m:t>
                        </m:r>
                      </m:sup>
                    </m:sSup>
                    <m:r>
                      <a:rPr lang="en-US" sz="2800" b="1" i="1" smtClean="0">
                        <a:solidFill>
                          <a:srgbClr val="002060"/>
                        </a:solidFill>
                        <a:latin typeface="Cambria Math" panose="02040503050406030204" pitchFamily="18" charset="0"/>
                      </a:rPr>
                      <m:t>− </m:t>
                    </m:r>
                    <m:sSup>
                      <m:sSupPr>
                        <m:ctrlPr>
                          <a:rPr lang="en-US" sz="2800" b="1" i="1" dirty="0">
                            <a:solidFill>
                              <a:srgbClr val="002060"/>
                            </a:solidFill>
                            <a:latin typeface="Cambria Math" panose="02040503050406030204" pitchFamily="18" charset="0"/>
                          </a:rPr>
                        </m:ctrlPr>
                      </m:sSupPr>
                      <m:e>
                        <m:r>
                          <a:rPr lang="en-US" sz="2800" b="1" i="1" dirty="0">
                            <a:solidFill>
                              <a:srgbClr val="002060"/>
                            </a:solidFill>
                            <a:latin typeface="Cambria Math" panose="02040503050406030204" pitchFamily="18" charset="0"/>
                          </a:rPr>
                          <m:t>𝒂</m:t>
                        </m:r>
                      </m:e>
                      <m:sup>
                        <m:r>
                          <a:rPr lang="en-US" sz="2800" b="1" i="1" dirty="0">
                            <a:solidFill>
                              <a:srgbClr val="002060"/>
                            </a:solidFill>
                            <a:latin typeface="Cambria Math" panose="02040503050406030204" pitchFamily="18" charset="0"/>
                          </a:rPr>
                          <m:t>𝟐</m:t>
                        </m:r>
                      </m:sup>
                    </m:sSup>
                    <m:r>
                      <a:rPr lang="en-US" sz="2800" b="1" i="1" dirty="0" smtClean="0">
                        <a:solidFill>
                          <a:srgbClr val="002060"/>
                        </a:solidFill>
                        <a:latin typeface="Cambria Math" panose="02040503050406030204" pitchFamily="18" charset="0"/>
                      </a:rPr>
                      <m:t>𝒃</m:t>
                    </m:r>
                    <m:r>
                      <a:rPr lang="en-US" sz="2800" b="1" i="1" dirty="0" smtClean="0">
                        <a:solidFill>
                          <a:srgbClr val="002060"/>
                        </a:solidFill>
                        <a:latin typeface="Cambria Math" panose="02040503050406030204" pitchFamily="18" charset="0"/>
                        <a:ea typeface="Cambria Math" panose="02040503050406030204" pitchFamily="18" charset="0"/>
                      </a:rPr>
                      <m:t>+</m:t>
                    </m:r>
                    <m:sSup>
                      <m:sSupPr>
                        <m:ctrlPr>
                          <a:rPr lang="en-US"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𝟐</m:t>
                        </m:r>
                        <m:r>
                          <a:rPr lang="en-US" sz="2800" b="1" i="1">
                            <a:solidFill>
                              <a:srgbClr val="002060"/>
                            </a:solidFill>
                            <a:latin typeface="Cambria Math" panose="02040503050406030204" pitchFamily="18" charset="0"/>
                          </a:rPr>
                          <m:t>𝒂𝒃</m:t>
                        </m:r>
                      </m:e>
                      <m:sup>
                        <m:r>
                          <a:rPr lang="en-US" sz="2800" b="1" i="1">
                            <a:solidFill>
                              <a:srgbClr val="002060"/>
                            </a:solidFill>
                            <a:latin typeface="Cambria Math" panose="02040503050406030204" pitchFamily="18" charset="0"/>
                          </a:rPr>
                          <m:t>𝟐</m:t>
                        </m:r>
                      </m:sup>
                    </m:sSup>
                  </m:oMath>
                </a14:m>
                <a:r>
                  <a:rPr lang="en-US" sz="2800" b="1" i="1" dirty="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r>
                      <a:rPr lang="en-US" sz="2800" b="1" i="1">
                        <a:solidFill>
                          <a:srgbClr val="002060"/>
                        </a:solidFill>
                        <a:latin typeface="Cambria Math" panose="02040503050406030204" pitchFamily="18" charset="0"/>
                      </a:rPr>
                      <m:t>−</m:t>
                    </m:r>
                  </m:oMath>
                </a14:m>
                <a:r>
                  <a:rPr lang="en-US" sz="2800" b="1" i="1" dirty="0">
                    <a:solidFill>
                      <a:srgbClr val="002060"/>
                    </a:solidFill>
                    <a:latin typeface="Times New Roman" panose="02020603050405020304" pitchFamily="18" charset="0"/>
                    <a:cs typeface="Times New Roman" panose="02020603050405020304" pitchFamily="18" charset="0"/>
                  </a:rPr>
                  <a:t> </a:t>
                </a:r>
                <a14:m>
                  <m:oMath xmlns:m="http://schemas.openxmlformats.org/officeDocument/2006/math">
                    <m:sSup>
                      <m:sSupPr>
                        <m:ctrlPr>
                          <a:rPr lang="en-US"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e>
                      <m:sup>
                        <m:r>
                          <a:rPr lang="en-US" sz="2800" b="1" i="1" smtClean="0">
                            <a:solidFill>
                              <a:srgbClr val="002060"/>
                            </a:solidFill>
                            <a:latin typeface="Cambria Math" panose="02040503050406030204" pitchFamily="18" charset="0"/>
                          </a:rPr>
                          <m:t>𝟑</m:t>
                        </m:r>
                      </m:sup>
                    </m:sSup>
                  </m:oMath>
                </a14:m>
                <a:r>
                  <a:rPr lang="en-US" sz="2800" b="1" i="1" dirty="0">
                    <a:solidFill>
                      <a:srgbClr val="002060"/>
                    </a:solidFill>
                    <a:latin typeface="Times New Roman" panose="02020603050405020304" pitchFamily="18" charset="0"/>
                    <a:cs typeface="Times New Roman" panose="02020603050405020304" pitchFamily="18" charset="0"/>
                  </a:rPr>
                  <a:t> = </a:t>
                </a:r>
                <a14:m>
                  <m:oMath xmlns:m="http://schemas.openxmlformats.org/officeDocument/2006/math">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𝒂</m:t>
                        </m:r>
                      </m:e>
                      <m:sup>
                        <m:r>
                          <a:rPr lang="en-US" sz="2800" b="1" i="1">
                            <a:solidFill>
                              <a:srgbClr val="002060"/>
                            </a:solidFill>
                            <a:latin typeface="Cambria Math" panose="02040503050406030204" pitchFamily="18" charset="0"/>
                          </a:rPr>
                          <m:t>𝟑</m:t>
                        </m:r>
                      </m:sup>
                    </m:sSup>
                    <m:r>
                      <m:rPr>
                        <m:nor/>
                      </m:rPr>
                      <a:rPr lang="en-US" sz="2800" b="1" dirty="0">
                        <a:solidFill>
                          <a:srgbClr val="002060"/>
                        </a:solidFill>
                      </a:rPr>
                      <m:t> </m:t>
                    </m:r>
                    <m:r>
                      <a:rPr lang="en-US" sz="2800" b="1" i="1" smtClean="0">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 </m:t>
                        </m:r>
                        <m:r>
                          <a:rPr lang="en-US" sz="2800" b="1" i="1">
                            <a:solidFill>
                              <a:srgbClr val="002060"/>
                            </a:solidFill>
                            <a:latin typeface="Cambria Math" panose="02040503050406030204" pitchFamily="18" charset="0"/>
                          </a:rPr>
                          <m:t>𝟑</m:t>
                        </m:r>
                        <m:r>
                          <a:rPr lang="en-US" sz="2800" b="1" i="1">
                            <a:solidFill>
                              <a:srgbClr val="002060"/>
                            </a:solidFill>
                            <a:latin typeface="Cambria Math" panose="02040503050406030204" pitchFamily="18" charset="0"/>
                          </a:rPr>
                          <m:t>𝒂</m:t>
                        </m:r>
                      </m:e>
                      <m:sup>
                        <m:r>
                          <a:rPr lang="en-US" sz="2800" b="1" i="1">
                            <a:solidFill>
                              <a:srgbClr val="002060"/>
                            </a:solidFill>
                            <a:latin typeface="Cambria Math" panose="02040503050406030204" pitchFamily="18" charset="0"/>
                          </a:rPr>
                          <m:t>𝟐</m:t>
                        </m:r>
                      </m:sup>
                    </m:sSup>
                    <m:r>
                      <a:rPr lang="en-US" sz="2800" b="1" i="1">
                        <a:solidFill>
                          <a:srgbClr val="002060"/>
                        </a:solidFill>
                        <a:latin typeface="Cambria Math" panose="02040503050406030204" pitchFamily="18" charset="0"/>
                      </a:rPr>
                      <m:t>𝒃</m:t>
                    </m:r>
                    <m:r>
                      <a:rPr lang="en-US" sz="2800" b="1" i="1">
                        <a:solidFill>
                          <a:srgbClr val="002060"/>
                        </a:solidFill>
                        <a:latin typeface="Cambria Math" panose="02040503050406030204" pitchFamily="18" charset="0"/>
                      </a:rPr>
                      <m:t>+</m:t>
                    </m:r>
                    <m:r>
                      <a:rPr lang="en-US" sz="2800" b="1" i="1">
                        <a:solidFill>
                          <a:srgbClr val="002060"/>
                        </a:solidFill>
                        <a:latin typeface="Cambria Math" panose="02040503050406030204" pitchFamily="18" charset="0"/>
                      </a:rPr>
                      <m:t>𝟑</m:t>
                    </m:r>
                    <m:r>
                      <a:rPr lang="en-US" sz="2800" b="1" i="1">
                        <a:solidFill>
                          <a:srgbClr val="002060"/>
                        </a:solidFill>
                        <a:latin typeface="Cambria Math" panose="02040503050406030204" pitchFamily="18" charset="0"/>
                      </a:rPr>
                      <m:t>𝒂</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e>
                      <m:sup>
                        <m:r>
                          <a:rPr lang="en-US" sz="2800" b="1" i="1">
                            <a:solidFill>
                              <a:srgbClr val="002060"/>
                            </a:solidFill>
                            <a:latin typeface="Cambria Math" panose="02040503050406030204" pitchFamily="18" charset="0"/>
                          </a:rPr>
                          <m:t>𝟐</m:t>
                        </m:r>
                      </m:sup>
                    </m:sSup>
                    <m:r>
                      <a:rPr lang="en-US" sz="2800" b="1" i="1" smtClean="0">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𝒃</m:t>
                        </m:r>
                      </m:e>
                      <m:sup>
                        <m:r>
                          <a:rPr lang="en-US" sz="2800" b="1" i="1">
                            <a:solidFill>
                              <a:srgbClr val="002060"/>
                            </a:solidFill>
                            <a:latin typeface="Cambria Math" panose="02040503050406030204" pitchFamily="18" charset="0"/>
                          </a:rPr>
                          <m:t>𝟑</m:t>
                        </m:r>
                      </m:sup>
                    </m:sSup>
                    <m:r>
                      <a:rPr lang="en-US" sz="2800" b="1" i="1" smtClean="0">
                        <a:solidFill>
                          <a:srgbClr val="002060"/>
                        </a:solidFill>
                        <a:latin typeface="Cambria Math" panose="02040503050406030204" pitchFamily="18" charset="0"/>
                      </a:rPr>
                      <m:t>.</m:t>
                    </m:r>
                  </m:oMath>
                </a14:m>
                <a:endParaRPr lang="en-US" sz="2800" b="1" i="1" dirty="0">
                  <a:solidFill>
                    <a:srgbClr val="002060"/>
                  </a:solidFill>
                  <a:latin typeface="Times New Roman" panose="02020603050405020304" pitchFamily="18" charset="0"/>
                </a:endParaRPr>
              </a:p>
              <a:p>
                <a:endParaRPr lang="en-US" sz="2800" b="1" i="1" dirty="0">
                  <a:solidFill>
                    <a:srgbClr val="002060"/>
                  </a:solidFill>
                  <a:latin typeface="Times New Roman" panose="02020603050405020304" pitchFamily="18" charset="0"/>
                </a:endParaRPr>
              </a:p>
              <a:p>
                <a:pPr algn="just"/>
                <a:r>
                  <a:rPr lang="kk-KZ" sz="2800" b="1" dirty="0">
                    <a:solidFill>
                      <a:srgbClr val="002060"/>
                    </a:solidFill>
                    <a:latin typeface="Times New Roman" panose="02020603050405020304" pitchFamily="18" charset="0"/>
                    <a:cs typeface="Times New Roman" panose="02020603050405020304" pitchFamily="18" charset="0"/>
                  </a:rPr>
                  <a:t>Мысалы: </a:t>
                </a:r>
                <a14:m>
                  <m:oMath xmlns:m="http://schemas.openxmlformats.org/officeDocument/2006/math">
                    <m:r>
                      <a:rPr lang="en-US" sz="2800" b="1" i="1">
                        <a:solidFill>
                          <a:srgbClr val="002060"/>
                        </a:solidFill>
                        <a:latin typeface="Cambria Math" panose="02040503050406030204" pitchFamily="18" charset="0"/>
                      </a:rPr>
                      <m:t>(</m:t>
                    </m:r>
                    <m:r>
                      <a:rPr lang="en-US" sz="2800" b="1" i="1" smtClean="0">
                        <a:solidFill>
                          <a:srgbClr val="002060"/>
                        </a:solidFill>
                        <a:latin typeface="Cambria Math" panose="02040503050406030204" pitchFamily="18" charset="0"/>
                      </a:rPr>
                      <m:t>𝒎</m:t>
                    </m:r>
                    <m:r>
                      <a:rPr lang="en-US" sz="2800" b="1" i="1" smtClean="0">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𝒏</m:t>
                        </m:r>
                        <m:r>
                          <a:rPr lang="en-US" sz="2800" b="1" i="1">
                            <a:solidFill>
                              <a:srgbClr val="002060"/>
                            </a:solidFill>
                            <a:latin typeface="Cambria Math" panose="02040503050406030204" pitchFamily="18" charset="0"/>
                          </a:rPr>
                          <m:t>)</m:t>
                        </m:r>
                      </m:e>
                      <m:sup>
                        <m:r>
                          <a:rPr lang="en-US" sz="2800" b="1" i="1">
                            <a:solidFill>
                              <a:srgbClr val="002060"/>
                            </a:solidFill>
                            <a:latin typeface="Cambria Math" panose="02040503050406030204" pitchFamily="18" charset="0"/>
                          </a:rPr>
                          <m:t>𝟑</m:t>
                        </m:r>
                      </m:sup>
                    </m:sSup>
                    <m:r>
                      <a:rPr lang="kk-KZ" sz="2800" b="1" i="1">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𝒎</m:t>
                        </m:r>
                      </m:e>
                      <m:sup>
                        <m:r>
                          <a:rPr lang="en-US" sz="2800" b="1" i="1">
                            <a:solidFill>
                              <a:srgbClr val="002060"/>
                            </a:solidFill>
                            <a:latin typeface="Cambria Math" panose="02040503050406030204" pitchFamily="18" charset="0"/>
                          </a:rPr>
                          <m:t>𝟑</m:t>
                        </m:r>
                      </m:sup>
                    </m:sSup>
                    <m:r>
                      <m:rPr>
                        <m:nor/>
                      </m:rPr>
                      <a:rPr lang="en-US" sz="2800" b="1" dirty="0">
                        <a:solidFill>
                          <a:srgbClr val="002060"/>
                        </a:solidFill>
                      </a:rPr>
                      <m:t> </m:t>
                    </m:r>
                    <m:r>
                      <a:rPr lang="en-US" sz="2800" b="1" i="1" smtClean="0">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a:solidFill>
                              <a:srgbClr val="002060"/>
                            </a:solidFill>
                            <a:latin typeface="Cambria Math" panose="02040503050406030204" pitchFamily="18" charset="0"/>
                          </a:rPr>
                          <m:t> </m:t>
                        </m:r>
                        <m:r>
                          <a:rPr lang="en-US" sz="2800" b="1" i="1">
                            <a:solidFill>
                              <a:srgbClr val="002060"/>
                            </a:solidFill>
                            <a:latin typeface="Cambria Math" panose="02040503050406030204" pitchFamily="18" charset="0"/>
                          </a:rPr>
                          <m:t>𝟑</m:t>
                        </m:r>
                        <m:r>
                          <a:rPr lang="en-US" sz="2800" b="1" i="1" smtClean="0">
                            <a:solidFill>
                              <a:srgbClr val="002060"/>
                            </a:solidFill>
                            <a:latin typeface="Cambria Math" panose="02040503050406030204" pitchFamily="18" charset="0"/>
                          </a:rPr>
                          <m:t>𝒎</m:t>
                        </m:r>
                      </m:e>
                      <m:sup>
                        <m:r>
                          <a:rPr lang="en-US" sz="2800" b="1" i="1">
                            <a:solidFill>
                              <a:srgbClr val="002060"/>
                            </a:solidFill>
                            <a:latin typeface="Cambria Math" panose="02040503050406030204" pitchFamily="18" charset="0"/>
                          </a:rPr>
                          <m:t>𝟐</m:t>
                        </m:r>
                      </m:sup>
                    </m:sSup>
                    <m:r>
                      <a:rPr lang="en-US" sz="2800" b="1" i="1" smtClean="0">
                        <a:solidFill>
                          <a:srgbClr val="002060"/>
                        </a:solidFill>
                        <a:latin typeface="Cambria Math" panose="02040503050406030204" pitchFamily="18" charset="0"/>
                      </a:rPr>
                      <m:t>𝒏</m:t>
                    </m:r>
                    <m:r>
                      <a:rPr lang="en-US" sz="2800" b="1" i="1">
                        <a:solidFill>
                          <a:srgbClr val="002060"/>
                        </a:solidFill>
                        <a:latin typeface="Cambria Math" panose="02040503050406030204" pitchFamily="18" charset="0"/>
                      </a:rPr>
                      <m:t>+</m:t>
                    </m:r>
                    <m:r>
                      <a:rPr lang="en-US" sz="2800" b="1" i="1">
                        <a:solidFill>
                          <a:srgbClr val="002060"/>
                        </a:solidFill>
                        <a:latin typeface="Cambria Math" panose="02040503050406030204" pitchFamily="18" charset="0"/>
                      </a:rPr>
                      <m:t>𝟑</m:t>
                    </m:r>
                    <m:r>
                      <a:rPr lang="en-US" sz="2800" b="1" i="1" smtClean="0">
                        <a:solidFill>
                          <a:srgbClr val="002060"/>
                        </a:solidFill>
                        <a:latin typeface="Cambria Math" panose="02040503050406030204" pitchFamily="18" charset="0"/>
                      </a:rPr>
                      <m:t>𝒎</m:t>
                    </m:r>
                    <m:sSup>
                      <m:sSupPr>
                        <m:ctrlPr>
                          <a:rPr lang="ru-KZ"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𝒏</m:t>
                        </m:r>
                      </m:e>
                      <m:sup>
                        <m:r>
                          <a:rPr lang="en-US" sz="2800" b="1" i="1">
                            <a:solidFill>
                              <a:srgbClr val="002060"/>
                            </a:solidFill>
                            <a:latin typeface="Cambria Math" panose="02040503050406030204" pitchFamily="18" charset="0"/>
                          </a:rPr>
                          <m:t>𝟐</m:t>
                        </m:r>
                      </m:sup>
                    </m:sSup>
                    <m:r>
                      <a:rPr lang="en-US" sz="2800" b="1" i="1" smtClean="0">
                        <a:solidFill>
                          <a:srgbClr val="002060"/>
                        </a:solidFill>
                        <a:latin typeface="Cambria Math" panose="02040503050406030204" pitchFamily="18" charset="0"/>
                      </a:rPr>
                      <m:t>−</m:t>
                    </m:r>
                    <m:sSup>
                      <m:sSupPr>
                        <m:ctrlPr>
                          <a:rPr lang="ru-KZ" sz="2800" b="1" i="1">
                            <a:solidFill>
                              <a:srgbClr val="002060"/>
                            </a:solidFill>
                            <a:latin typeface="Cambria Math" panose="02040503050406030204" pitchFamily="18" charset="0"/>
                          </a:rPr>
                        </m:ctrlPr>
                      </m:sSupPr>
                      <m:e>
                        <m:r>
                          <a:rPr lang="en-US" sz="2800" b="1" i="1" smtClean="0">
                            <a:solidFill>
                              <a:srgbClr val="002060"/>
                            </a:solidFill>
                            <a:latin typeface="Cambria Math" panose="02040503050406030204" pitchFamily="18" charset="0"/>
                          </a:rPr>
                          <m:t>𝒏</m:t>
                        </m:r>
                      </m:e>
                      <m:sup>
                        <m:r>
                          <a:rPr lang="en-US" sz="2800" b="1" i="1">
                            <a:solidFill>
                              <a:srgbClr val="002060"/>
                            </a:solidFill>
                            <a:latin typeface="Cambria Math" panose="02040503050406030204" pitchFamily="18" charset="0"/>
                          </a:rPr>
                          <m:t>𝟑</m:t>
                        </m:r>
                      </m:sup>
                    </m:sSup>
                  </m:oMath>
                </a14:m>
                <a:endParaRPr lang="kk-KZ" sz="2800" b="1" dirty="0">
                  <a:solidFill>
                    <a:srgbClr val="002060"/>
                  </a:solidFill>
                  <a:latin typeface="Times New Roman" panose="02020603050405020304" pitchFamily="18" charset="0"/>
                  <a:ea typeface="Tahoma" panose="020B0604030504040204" pitchFamily="34" charset="0"/>
                  <a:cs typeface="Times New Roman" panose="02020603050405020304" pitchFamily="18" charset="0"/>
                </a:endParaRPr>
              </a:p>
            </p:txBody>
          </p:sp>
        </mc:Choice>
        <mc:Fallback xmlns="">
          <p:sp>
            <p:nvSpPr>
              <p:cNvPr id="9" name="Прямоугольник 8">
                <a:extLst>
                  <a:ext uri="{FF2B5EF4-FFF2-40B4-BE49-F238E27FC236}">
                    <a16:creationId xmlns:a16="http://schemas.microsoft.com/office/drawing/2014/main" id="{D1C22AAC-45E8-38AF-4AD2-D59210D1639B}"/>
                  </a:ext>
                </a:extLst>
              </p:cNvPr>
              <p:cNvSpPr>
                <a:spLocks noRot="1" noChangeAspect="1" noMove="1" noResize="1" noEditPoints="1" noAdjustHandles="1" noChangeArrowheads="1" noChangeShapeType="1" noTextEdit="1"/>
              </p:cNvSpPr>
              <p:nvPr/>
            </p:nvSpPr>
            <p:spPr>
              <a:xfrm>
                <a:off x="731520" y="4213766"/>
                <a:ext cx="10789920" cy="2276008"/>
              </a:xfrm>
              <a:prstGeom prst="rect">
                <a:avLst/>
              </a:prstGeom>
              <a:blipFill>
                <a:blip r:embed="rId3"/>
                <a:stretch>
                  <a:fillRect l="-1130" b="-6417"/>
                </a:stretch>
              </a:blipFill>
            </p:spPr>
            <p:txBody>
              <a:bodyPr/>
              <a:lstStyle/>
              <a:p>
                <a:r>
                  <a:rPr lang="ru-KZ">
                    <a:noFill/>
                  </a:rPr>
                  <a:t> </a:t>
                </a:r>
              </a:p>
            </p:txBody>
          </p:sp>
        </mc:Fallback>
      </mc:AlternateContent>
    </p:spTree>
    <p:extLst>
      <p:ext uri="{BB962C8B-B14F-4D97-AF65-F5344CB8AC3E}">
        <p14:creationId xmlns:p14="http://schemas.microsoft.com/office/powerpoint/2010/main" val="1805841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7A4284C7-0D90-42C8-886C-9ADFA5A77813}"/>
              </a:ext>
            </a:extLst>
          </p:cNvPr>
          <p:cNvSpPr>
            <a:spLocks noGrp="1"/>
          </p:cNvSpPr>
          <p:nvPr>
            <p:ph type="sldNum" sz="quarter" idx="4294967295"/>
          </p:nvPr>
        </p:nvSpPr>
        <p:spPr/>
        <p:txBody>
          <a:bodyPr/>
          <a:lstStyle/>
          <a:p>
            <a:r>
              <a:rPr lang="kk-KZ" dirty="0"/>
              <a:t>.</a:t>
            </a:r>
            <a:endParaRPr lang="en-US" dirty="0"/>
          </a:p>
        </p:txBody>
      </p:sp>
      <p:sp>
        <p:nvSpPr>
          <p:cNvPr id="2" name="Прямоугольник 1"/>
          <p:cNvSpPr/>
          <p:nvPr/>
        </p:nvSpPr>
        <p:spPr>
          <a:xfrm>
            <a:off x="1511166" y="404260"/>
            <a:ext cx="8669154" cy="743473"/>
          </a:xfrm>
          <a:prstGeom prst="rect">
            <a:avLst/>
          </a:prstGeom>
        </p:spPr>
        <p:txBody>
          <a:bodyPr wrap="square">
            <a:spAutoFit/>
          </a:bodyPr>
          <a:lstStyle/>
          <a:p>
            <a:pPr indent="450215" algn="ctr">
              <a:lnSpc>
                <a:spcPct val="115000"/>
              </a:lnSpc>
              <a:spcAft>
                <a:spcPts val="0"/>
              </a:spcAft>
            </a:pPr>
            <a:r>
              <a:rPr lang="kk-KZ" sz="40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ТАПСЫРМАЛАР:</a:t>
            </a:r>
          </a:p>
        </p:txBody>
      </p:sp>
      <mc:AlternateContent xmlns:mc="http://schemas.openxmlformats.org/markup-compatibility/2006" xmlns:a14="http://schemas.microsoft.com/office/drawing/2010/main">
        <mc:Choice Requires="a14">
          <p:sp>
            <p:nvSpPr>
              <p:cNvPr id="3" name="Прямоугольник 2"/>
              <p:cNvSpPr/>
              <p:nvPr/>
            </p:nvSpPr>
            <p:spPr>
              <a:xfrm>
                <a:off x="1020278" y="1453415"/>
                <a:ext cx="10019899" cy="4593822"/>
              </a:xfrm>
              <a:prstGeom prst="rect">
                <a:avLst/>
              </a:prstGeom>
            </p:spPr>
            <p:txBody>
              <a:bodyPr wrap="square">
                <a:spAutoFit/>
              </a:bodyPr>
              <a:lstStyle/>
              <a:p>
                <a:pPr marL="742950" indent="-742950" algn="just">
                  <a:spcAft>
                    <a:spcPts val="1000"/>
                  </a:spcAft>
                  <a:buAutoNum type="arabicPeriod"/>
                </a:pPr>
                <a:r>
                  <a:rPr lang="kk-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Көпмүше түріне келтіріңдер:</a:t>
                </a:r>
                <a:r>
                  <a:rPr lang="en-US"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r>
                  <a:rPr lang="ru-RU"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p>
              <a:p>
                <a:pPr algn="just">
                  <a:spcAft>
                    <a:spcPts val="1000"/>
                  </a:spcAft>
                </a:pPr>
                <a14:m>
                  <m:oMathPara xmlns:m="http://schemas.openxmlformats.org/officeDocument/2006/math">
                    <m:oMathParaPr>
                      <m:jc m:val="left"/>
                    </m:oMathParaPr>
                    <m:oMath xmlns:m="http://schemas.openxmlformats.org/officeDocument/2006/math">
                      <m:r>
                        <a:rPr lang="en-US" sz="4000" b="1" i="1">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𝟒</m:t>
                      </m:r>
                      <m:r>
                        <a:rPr lang="en-US" sz="4000" b="1" i="1">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a:solidFill>
                                <a:schemeClr val="tx1"/>
                              </a:solidFill>
                              <a:latin typeface="Cambria Math" panose="02040503050406030204" pitchFamily="18" charset="0"/>
                            </a:rPr>
                            <m:t>𝒃</m:t>
                          </m:r>
                          <m:r>
                            <a:rPr lang="en-US" sz="4000" b="1" i="1">
                              <a:solidFill>
                                <a:schemeClr val="tx1"/>
                              </a:solidFill>
                              <a:latin typeface="Cambria Math" panose="02040503050406030204" pitchFamily="18" charset="0"/>
                            </a:rPr>
                            <m:t>)</m:t>
                          </m:r>
                        </m:e>
                        <m:sup>
                          <m:r>
                            <a:rPr lang="en-US" sz="4000" b="1" i="1">
                              <a:solidFill>
                                <a:schemeClr val="tx1"/>
                              </a:solidFill>
                              <a:latin typeface="Cambria Math" panose="02040503050406030204" pitchFamily="18" charset="0"/>
                            </a:rPr>
                            <m:t>𝟑</m:t>
                          </m:r>
                        </m:sup>
                      </m:sSup>
                      <m:r>
                        <a:rPr lang="en-US" sz="4000" b="1" i="1" smtClean="0">
                          <a:solidFill>
                            <a:schemeClr val="tx1"/>
                          </a:solidFill>
                          <a:latin typeface="Cambria Math" panose="02040503050406030204" pitchFamily="18" charset="0"/>
                        </a:rPr>
                        <m:t>.</m:t>
                      </m:r>
                    </m:oMath>
                  </m:oMathPara>
                </a14:m>
                <a:endParaRPr lang="ru-KZ" sz="4000" b="1" i="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r>
                  <a:rPr lang="kk-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Шешуі. </a:t>
                </a:r>
                <a:r>
                  <a:rPr lang="en-US"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r>
                  <a:rPr lang="kk-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Екі өрнектің </a:t>
                </a:r>
                <a:r>
                  <a:rPr lang="kk-KZ" sz="40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айырмасының кубы формуласын қолдан:</a:t>
                </a:r>
                <a:endParaRPr lang="ru-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lvl="0">
                  <a:spcAft>
                    <a:spcPts val="0"/>
                  </a:spcAft>
                </a:pPr>
                <a14:m>
                  <m:oMath xmlns:m="http://schemas.openxmlformats.org/officeDocument/2006/math">
                    <m:r>
                      <a:rPr lang="en-US" sz="4000" b="1" i="1">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𝟒</m:t>
                    </m:r>
                    <m:r>
                      <a:rPr lang="en-US" sz="4000" b="1" i="1">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a:solidFill>
                              <a:schemeClr val="tx1"/>
                            </a:solidFill>
                            <a:latin typeface="Cambria Math" panose="02040503050406030204" pitchFamily="18" charset="0"/>
                          </a:rPr>
                          <m:t>𝒃</m:t>
                        </m:r>
                        <m:r>
                          <a:rPr lang="en-US" sz="4000" b="1" i="1">
                            <a:solidFill>
                              <a:schemeClr val="tx1"/>
                            </a:solidFill>
                            <a:latin typeface="Cambria Math" panose="02040503050406030204" pitchFamily="18" charset="0"/>
                          </a:rPr>
                          <m:t>)</m:t>
                        </m:r>
                      </m:e>
                      <m:sup>
                        <m:r>
                          <a:rPr lang="en-US" sz="4000" b="1" i="1">
                            <a:solidFill>
                              <a:schemeClr val="tx1"/>
                            </a:solidFill>
                            <a:latin typeface="Cambria Math" panose="02040503050406030204" pitchFamily="18" charset="0"/>
                          </a:rPr>
                          <m:t>𝟑</m:t>
                        </m:r>
                      </m:sup>
                    </m:sSup>
                    <m:r>
                      <a:rPr lang="kk-KZ" sz="4000" b="1" i="1">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smtClean="0">
                            <a:solidFill>
                              <a:schemeClr val="tx1"/>
                            </a:solidFill>
                            <a:latin typeface="Cambria Math" panose="02040503050406030204" pitchFamily="18" charset="0"/>
                          </a:rPr>
                          <m:t>𝟒</m:t>
                        </m:r>
                      </m:e>
                      <m:sup>
                        <m:r>
                          <a:rPr lang="en-US" sz="4000" b="1" i="1">
                            <a:solidFill>
                              <a:schemeClr val="tx1"/>
                            </a:solidFill>
                            <a:latin typeface="Cambria Math" panose="02040503050406030204" pitchFamily="18" charset="0"/>
                          </a:rPr>
                          <m:t>𝟑</m:t>
                        </m:r>
                      </m:sup>
                    </m:sSup>
                    <m:r>
                      <m:rPr>
                        <m:nor/>
                      </m:rPr>
                      <a:rPr lang="en-US" sz="4000" b="1" dirty="0">
                        <a:solidFill>
                          <a:schemeClr val="tx1"/>
                        </a:solidFill>
                      </a:rPr>
                      <m:t> </m:t>
                    </m:r>
                    <m:r>
                      <a:rPr lang="en-US" sz="4000" b="1" i="1">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a:solidFill>
                              <a:schemeClr val="tx1"/>
                            </a:solidFill>
                            <a:latin typeface="Cambria Math" panose="02040503050406030204" pitchFamily="18" charset="0"/>
                          </a:rPr>
                          <m:t> </m:t>
                        </m:r>
                        <m:r>
                          <a:rPr lang="en-US" sz="4000" b="1" i="1">
                            <a:solidFill>
                              <a:schemeClr val="tx1"/>
                            </a:solidFill>
                            <a:latin typeface="Cambria Math" panose="02040503050406030204" pitchFamily="18" charset="0"/>
                          </a:rPr>
                          <m:t>𝟑</m:t>
                        </m:r>
                        <m:r>
                          <a:rPr lang="en-US" sz="4000" b="1" i="1">
                            <a:latin typeface="Cambria Math" panose="02040503050406030204" pitchFamily="18" charset="0"/>
                          </a:rPr>
                          <m:t>·</m:t>
                        </m:r>
                        <m:r>
                          <a:rPr lang="en-US" sz="4000" b="1" i="1" smtClean="0">
                            <a:solidFill>
                              <a:schemeClr val="tx1"/>
                            </a:solidFill>
                            <a:latin typeface="Cambria Math" panose="02040503050406030204" pitchFamily="18" charset="0"/>
                          </a:rPr>
                          <m:t>𝟒</m:t>
                        </m:r>
                      </m:e>
                      <m:sup>
                        <m:r>
                          <a:rPr lang="en-US" sz="4000" b="1" i="1">
                            <a:solidFill>
                              <a:schemeClr val="tx1"/>
                            </a:solidFill>
                            <a:latin typeface="Cambria Math" panose="02040503050406030204" pitchFamily="18" charset="0"/>
                          </a:rPr>
                          <m:t>𝟐</m:t>
                        </m:r>
                      </m:sup>
                    </m:sSup>
                    <m:r>
                      <a:rPr lang="en-US" sz="4000" b="1" i="1">
                        <a:solidFill>
                          <a:schemeClr val="tx1"/>
                        </a:solidFill>
                        <a:latin typeface="Cambria Math" panose="02040503050406030204" pitchFamily="18" charset="0"/>
                      </a:rPr>
                      <m:t>𝒃</m:t>
                    </m:r>
                    <m:r>
                      <a:rPr lang="en-US" sz="4000" b="1" i="1">
                        <a:solidFill>
                          <a:schemeClr val="tx1"/>
                        </a:solidFill>
                        <a:latin typeface="Cambria Math" panose="02040503050406030204" pitchFamily="18" charset="0"/>
                      </a:rPr>
                      <m:t>+</m:t>
                    </m:r>
                    <m:r>
                      <a:rPr lang="en-US" sz="4000" b="1" i="1">
                        <a:solidFill>
                          <a:schemeClr val="tx1"/>
                        </a:solidFill>
                        <a:latin typeface="Cambria Math" panose="02040503050406030204" pitchFamily="18" charset="0"/>
                      </a:rPr>
                      <m:t>𝟑</m:t>
                    </m:r>
                    <m:r>
                      <a:rPr lang="en-US" sz="4000" b="1" i="1" smtClean="0">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𝟒</m:t>
                    </m:r>
                    <m:sSup>
                      <m:sSupPr>
                        <m:ctrlPr>
                          <a:rPr lang="ru-KZ" sz="4000" b="1" i="1">
                            <a:solidFill>
                              <a:schemeClr val="tx1"/>
                            </a:solidFill>
                            <a:latin typeface="Cambria Math" panose="02040503050406030204" pitchFamily="18" charset="0"/>
                          </a:rPr>
                        </m:ctrlPr>
                      </m:sSupPr>
                      <m:e>
                        <m:r>
                          <a:rPr lang="en-US" sz="4000" b="1" i="1">
                            <a:solidFill>
                              <a:schemeClr val="tx1"/>
                            </a:solidFill>
                            <a:latin typeface="Cambria Math" panose="02040503050406030204" pitchFamily="18" charset="0"/>
                          </a:rPr>
                          <m:t>𝒃</m:t>
                        </m:r>
                      </m:e>
                      <m:sup>
                        <m:r>
                          <a:rPr lang="en-US" sz="4000" b="1" i="1">
                            <a:solidFill>
                              <a:schemeClr val="tx1"/>
                            </a:solidFill>
                            <a:latin typeface="Cambria Math" panose="02040503050406030204" pitchFamily="18" charset="0"/>
                          </a:rPr>
                          <m:t>𝟐</m:t>
                        </m:r>
                      </m:sup>
                    </m:sSup>
                    <m:r>
                      <a:rPr lang="en-US" sz="4000" b="1" i="1">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a:solidFill>
                              <a:schemeClr val="tx1"/>
                            </a:solidFill>
                            <a:latin typeface="Cambria Math" panose="02040503050406030204" pitchFamily="18" charset="0"/>
                          </a:rPr>
                          <m:t>𝒃</m:t>
                        </m:r>
                      </m:e>
                      <m:sup>
                        <m:r>
                          <a:rPr lang="en-US" sz="4000" b="1" i="1">
                            <a:solidFill>
                              <a:schemeClr val="tx1"/>
                            </a:solidFill>
                            <a:latin typeface="Cambria Math" panose="02040503050406030204" pitchFamily="18" charset="0"/>
                          </a:rPr>
                          <m:t>𝟑</m:t>
                        </m:r>
                      </m:sup>
                    </m:sSup>
                  </m:oMath>
                </a14:m>
                <a:r>
                  <a:rPr lang="en-US" sz="40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p>
              <a:p>
                <a:pPr lvl="0">
                  <a:spcAft>
                    <a:spcPts val="0"/>
                  </a:spcAft>
                </a:pPr>
                <a:r>
                  <a:rPr lang="en-US" sz="4000" b="1" dirty="0">
                    <a:latin typeface="Times New Roman" panose="02020603050405020304" pitchFamily="18" charset="0"/>
                    <a:ea typeface="Tahoma" panose="020B0604030504040204" pitchFamily="34" charset="0"/>
                    <a:cs typeface="Times New Roman" panose="02020603050405020304" pitchFamily="18" charset="0"/>
                  </a:rPr>
                  <a:t>=</a:t>
                </a:r>
                <a:r>
                  <a:rPr lang="en-US" sz="40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14:m>
                  <m:oMath xmlns:m="http://schemas.openxmlformats.org/officeDocument/2006/math">
                    <m:r>
                      <a:rPr lang="en-US" sz="4000" b="1" i="1" smtClean="0">
                        <a:latin typeface="Cambria Math" panose="02040503050406030204" pitchFamily="18" charset="0"/>
                      </a:rPr>
                      <m:t>𝟔𝟒</m:t>
                    </m:r>
                    <m:r>
                      <a:rPr lang="en-US" sz="4000" b="1" i="1">
                        <a:latin typeface="Cambria Math" panose="02040503050406030204" pitchFamily="18" charset="0"/>
                      </a:rPr>
                      <m:t>−</m:t>
                    </m:r>
                    <m:r>
                      <a:rPr lang="en-US" sz="4000" b="1" i="1" smtClean="0">
                        <a:latin typeface="Cambria Math" panose="02040503050406030204" pitchFamily="18" charset="0"/>
                      </a:rPr>
                      <m:t>𝟒𝟖</m:t>
                    </m:r>
                    <m:r>
                      <a:rPr lang="en-US" sz="4000" b="1" i="1">
                        <a:latin typeface="Cambria Math" panose="02040503050406030204" pitchFamily="18" charset="0"/>
                      </a:rPr>
                      <m:t>𝒃</m:t>
                    </m:r>
                    <m:r>
                      <a:rPr lang="en-US" sz="4000" b="1" i="1">
                        <a:latin typeface="Cambria Math" panose="02040503050406030204" pitchFamily="18" charset="0"/>
                      </a:rPr>
                      <m:t>+</m:t>
                    </m:r>
                    <m:r>
                      <a:rPr lang="en-US" sz="4000" b="1" i="1" smtClean="0">
                        <a:latin typeface="Cambria Math" panose="02040503050406030204" pitchFamily="18" charset="0"/>
                      </a:rPr>
                      <m:t>𝟏𝟐</m:t>
                    </m:r>
                    <m:sSup>
                      <m:sSupPr>
                        <m:ctrlPr>
                          <a:rPr lang="ru-KZ" sz="4000" b="1" i="1">
                            <a:latin typeface="Cambria Math" panose="02040503050406030204" pitchFamily="18" charset="0"/>
                          </a:rPr>
                        </m:ctrlPr>
                      </m:sSupPr>
                      <m:e>
                        <m:r>
                          <a:rPr lang="en-US" sz="4000" b="1" i="1">
                            <a:latin typeface="Cambria Math" panose="02040503050406030204" pitchFamily="18" charset="0"/>
                          </a:rPr>
                          <m:t>𝒃</m:t>
                        </m:r>
                      </m:e>
                      <m:sup>
                        <m:r>
                          <a:rPr lang="en-US" sz="4000" b="1" i="1">
                            <a:latin typeface="Cambria Math" panose="02040503050406030204" pitchFamily="18" charset="0"/>
                          </a:rPr>
                          <m:t>𝟐</m:t>
                        </m:r>
                      </m:sup>
                    </m:sSup>
                    <m:r>
                      <a:rPr lang="en-US" sz="4000" b="1" i="1">
                        <a:latin typeface="Cambria Math" panose="02040503050406030204" pitchFamily="18" charset="0"/>
                      </a:rPr>
                      <m:t>−</m:t>
                    </m:r>
                    <m:sSup>
                      <m:sSupPr>
                        <m:ctrlPr>
                          <a:rPr lang="ru-KZ" sz="4000" b="1" i="1">
                            <a:latin typeface="Cambria Math" panose="02040503050406030204" pitchFamily="18" charset="0"/>
                          </a:rPr>
                        </m:ctrlPr>
                      </m:sSupPr>
                      <m:e>
                        <m:r>
                          <a:rPr lang="en-US" sz="4000" b="1" i="1">
                            <a:latin typeface="Cambria Math" panose="02040503050406030204" pitchFamily="18" charset="0"/>
                          </a:rPr>
                          <m:t>𝒃</m:t>
                        </m:r>
                      </m:e>
                      <m:sup>
                        <m:r>
                          <a:rPr lang="en-US" sz="4000" b="1" i="1">
                            <a:latin typeface="Cambria Math" panose="02040503050406030204" pitchFamily="18" charset="0"/>
                          </a:rPr>
                          <m:t>𝟑</m:t>
                        </m:r>
                      </m:sup>
                    </m:sSup>
                    <m:r>
                      <a:rPr lang="en-US" sz="4000" b="1" i="0" smtClean="0">
                        <a:latin typeface="Cambria Math" panose="02040503050406030204" pitchFamily="18" charset="0"/>
                      </a:rPr>
                      <m:t>.</m:t>
                    </m:r>
                  </m:oMath>
                </a14:m>
                <a:endParaRPr lang="kk-KZ" sz="40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a:lnSpc>
                    <a:spcPct val="115000"/>
                  </a:lnSpc>
                  <a:spcAft>
                    <a:spcPts val="1000"/>
                  </a:spcAft>
                </a:pPr>
                <a:endParaRPr lang="ru-KZ" sz="2400" b="1"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p:txBody>
          </p:sp>
        </mc:Choice>
        <mc:Fallback xmlns="">
          <p:sp>
            <p:nvSpPr>
              <p:cNvPr id="3" name="Прямоугольник 2"/>
              <p:cNvSpPr>
                <a:spLocks noRot="1" noChangeAspect="1" noMove="1" noResize="1" noEditPoints="1" noAdjustHandles="1" noChangeArrowheads="1" noChangeShapeType="1" noTextEdit="1"/>
              </p:cNvSpPr>
              <p:nvPr/>
            </p:nvSpPr>
            <p:spPr>
              <a:xfrm>
                <a:off x="1020278" y="1453415"/>
                <a:ext cx="10019899" cy="4593822"/>
              </a:xfrm>
              <a:prstGeom prst="rect">
                <a:avLst/>
              </a:prstGeom>
              <a:blipFill>
                <a:blip r:embed="rId2"/>
                <a:stretch>
                  <a:fillRect l="-2129" t="-2387" r="-2190"/>
                </a:stretch>
              </a:blipFill>
            </p:spPr>
            <p:txBody>
              <a:bodyPr/>
              <a:lstStyle/>
              <a:p>
                <a:r>
                  <a:rPr lang="ru-KZ">
                    <a:noFill/>
                  </a:rPr>
                  <a:t> </a:t>
                </a:r>
              </a:p>
            </p:txBody>
          </p:sp>
        </mc:Fallback>
      </mc:AlternateContent>
    </p:spTree>
    <p:extLst>
      <p:ext uri="{BB962C8B-B14F-4D97-AF65-F5344CB8AC3E}">
        <p14:creationId xmlns:p14="http://schemas.microsoft.com/office/powerpoint/2010/main" val="4104010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xmlns="" id="{9828A721-2C3A-BE00-BFF7-61AEE889845E}"/>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A2028008-4343-011A-273C-171060FE24A4}"/>
              </a:ext>
            </a:extLst>
          </p:cNvPr>
          <p:cNvSpPr>
            <a:spLocks noGrp="1"/>
          </p:cNvSpPr>
          <p:nvPr>
            <p:ph type="sldNum" sz="quarter" idx="4294967295"/>
          </p:nvPr>
        </p:nvSpPr>
        <p:spPr/>
        <p:txBody>
          <a:bodyPr/>
          <a:lstStyle/>
          <a:p>
            <a:r>
              <a:rPr lang="kk-KZ" dirty="0"/>
              <a:t>.</a:t>
            </a:r>
            <a:endParaRPr lang="en-US" dirty="0"/>
          </a:p>
        </p:txBody>
      </p:sp>
      <mc:AlternateContent xmlns:mc="http://schemas.openxmlformats.org/markup-compatibility/2006" xmlns:a14="http://schemas.microsoft.com/office/drawing/2010/main">
        <mc:Choice Requires="a14">
          <p:sp>
            <p:nvSpPr>
              <p:cNvPr id="3" name="Прямоугольник 2">
                <a:extLst>
                  <a:ext uri="{FF2B5EF4-FFF2-40B4-BE49-F238E27FC236}">
                    <a16:creationId xmlns:a16="http://schemas.microsoft.com/office/drawing/2014/main" xmlns="" id="{CAF04B1E-6E26-9362-50CB-9DAEBD88824E}"/>
                  </a:ext>
                </a:extLst>
              </p:cNvPr>
              <p:cNvSpPr/>
              <p:nvPr/>
            </p:nvSpPr>
            <p:spPr>
              <a:xfrm>
                <a:off x="1026160" y="1036320"/>
                <a:ext cx="10014017" cy="4593822"/>
              </a:xfrm>
              <a:prstGeom prst="rect">
                <a:avLst/>
              </a:prstGeom>
            </p:spPr>
            <p:txBody>
              <a:bodyPr wrap="square">
                <a:spAutoFit/>
              </a:bodyPr>
              <a:lstStyle/>
              <a:p>
                <a:pPr algn="just">
                  <a:spcAft>
                    <a:spcPts val="1000"/>
                  </a:spcAft>
                </a:pPr>
                <a:r>
                  <a:rPr lang="en-US" sz="4000" b="1" dirty="0">
                    <a:latin typeface="Times New Roman" panose="02020603050405020304" pitchFamily="18" charset="0"/>
                    <a:ea typeface="Tahoma" panose="020B0604030504040204" pitchFamily="34" charset="0"/>
                    <a:cs typeface="Times New Roman" panose="02020603050405020304" pitchFamily="18" charset="0"/>
                  </a:rPr>
                  <a:t>2. </a:t>
                </a:r>
                <a:r>
                  <a:rPr lang="kk-KZ" sz="4000" b="1" dirty="0">
                    <a:latin typeface="Times New Roman" panose="02020603050405020304" pitchFamily="18" charset="0"/>
                    <a:ea typeface="Tahoma" panose="020B0604030504040204" pitchFamily="34" charset="0"/>
                    <a:cs typeface="Times New Roman" panose="02020603050405020304" pitchFamily="18" charset="0"/>
                  </a:rPr>
                  <a:t>Кубтаңдар</a:t>
                </a:r>
                <a:r>
                  <a:rPr lang="kk-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a:t>
                </a:r>
                <a:r>
                  <a:rPr lang="en-US"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r>
                  <a:rPr lang="ru-RU"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p>
              <a:p>
                <a:pPr algn="just">
                  <a:spcAft>
                    <a:spcPts val="1000"/>
                  </a:spcAft>
                </a:pPr>
                <a14:m>
                  <m:oMathPara xmlns:m="http://schemas.openxmlformats.org/officeDocument/2006/math">
                    <m:oMathParaPr>
                      <m:jc m:val="left"/>
                    </m:oMathParaPr>
                    <m:oMath xmlns:m="http://schemas.openxmlformats.org/officeDocument/2006/math">
                      <m:r>
                        <a:rPr lang="en-US" sz="4000" b="1" i="1">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𝟐</m:t>
                      </m:r>
                      <m:r>
                        <a:rPr lang="en-US" sz="4000" b="1" i="1" smtClean="0">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smtClean="0">
                              <a:solidFill>
                                <a:schemeClr val="tx1"/>
                              </a:solidFill>
                              <a:latin typeface="Cambria Math" panose="02040503050406030204" pitchFamily="18" charset="0"/>
                            </a:rPr>
                            <m:t>𝒑</m:t>
                          </m:r>
                          <m:r>
                            <a:rPr lang="en-US" sz="4000" b="1" i="1">
                              <a:solidFill>
                                <a:schemeClr val="tx1"/>
                              </a:solidFill>
                              <a:latin typeface="Cambria Math" panose="02040503050406030204" pitchFamily="18" charset="0"/>
                            </a:rPr>
                            <m:t>)</m:t>
                          </m:r>
                        </m:e>
                        <m:sup>
                          <m:r>
                            <a:rPr lang="en-US" sz="4000" b="1" i="1">
                              <a:solidFill>
                                <a:schemeClr val="tx1"/>
                              </a:solidFill>
                              <a:latin typeface="Cambria Math" panose="02040503050406030204" pitchFamily="18" charset="0"/>
                            </a:rPr>
                            <m:t>𝟑</m:t>
                          </m:r>
                        </m:sup>
                      </m:sSup>
                      <m:r>
                        <a:rPr lang="en-US" sz="4000" b="1" i="1" smtClean="0">
                          <a:solidFill>
                            <a:schemeClr val="tx1"/>
                          </a:solidFill>
                          <a:latin typeface="Cambria Math" panose="02040503050406030204" pitchFamily="18" charset="0"/>
                        </a:rPr>
                        <m:t>.</m:t>
                      </m:r>
                    </m:oMath>
                  </m:oMathPara>
                </a14:m>
                <a:endParaRPr lang="ru-KZ" sz="4000" b="1" i="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r>
                  <a:rPr lang="kk-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Шешуі.</a:t>
                </a:r>
                <a:r>
                  <a:rPr lang="en-US"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r>
                  <a:rPr lang="kk-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Екі өрнектің </a:t>
                </a:r>
                <a:r>
                  <a:rPr lang="kk-KZ" sz="40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қосындысының кубы формуласын қолдан:</a:t>
                </a:r>
                <a:endParaRPr lang="ru-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lvl="0">
                  <a:spcAft>
                    <a:spcPts val="0"/>
                  </a:spcAft>
                </a:pPr>
                <a14:m>
                  <m:oMath xmlns:m="http://schemas.openxmlformats.org/officeDocument/2006/math">
                    <m:r>
                      <a:rPr lang="en-US" sz="4000" b="1" i="1">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𝟐</m:t>
                    </m:r>
                    <m:r>
                      <a:rPr lang="en-US" sz="4000" b="1" i="1" smtClean="0">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smtClean="0">
                            <a:solidFill>
                              <a:schemeClr val="tx1"/>
                            </a:solidFill>
                            <a:latin typeface="Cambria Math" panose="02040503050406030204" pitchFamily="18" charset="0"/>
                          </a:rPr>
                          <m:t>𝒑</m:t>
                        </m:r>
                        <m:r>
                          <a:rPr lang="en-US" sz="4000" b="1" i="1">
                            <a:solidFill>
                              <a:schemeClr val="tx1"/>
                            </a:solidFill>
                            <a:latin typeface="Cambria Math" panose="02040503050406030204" pitchFamily="18" charset="0"/>
                          </a:rPr>
                          <m:t>)</m:t>
                        </m:r>
                      </m:e>
                      <m:sup>
                        <m:r>
                          <a:rPr lang="en-US" sz="4000" b="1" i="1">
                            <a:solidFill>
                              <a:schemeClr val="tx1"/>
                            </a:solidFill>
                            <a:latin typeface="Cambria Math" panose="02040503050406030204" pitchFamily="18" charset="0"/>
                          </a:rPr>
                          <m:t>𝟑</m:t>
                        </m:r>
                      </m:sup>
                    </m:sSup>
                    <m:r>
                      <a:rPr lang="kk-KZ" sz="4000" b="1" i="1">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smtClean="0">
                            <a:solidFill>
                              <a:schemeClr val="tx1"/>
                            </a:solidFill>
                            <a:latin typeface="Cambria Math" panose="02040503050406030204" pitchFamily="18" charset="0"/>
                          </a:rPr>
                          <m:t>𝟐</m:t>
                        </m:r>
                      </m:e>
                      <m:sup>
                        <m:r>
                          <a:rPr lang="en-US" sz="4000" b="1" i="1">
                            <a:solidFill>
                              <a:schemeClr val="tx1"/>
                            </a:solidFill>
                            <a:latin typeface="Cambria Math" panose="02040503050406030204" pitchFamily="18" charset="0"/>
                          </a:rPr>
                          <m:t>𝟑</m:t>
                        </m:r>
                      </m:sup>
                    </m:sSup>
                    <m:r>
                      <m:rPr>
                        <m:nor/>
                      </m:rPr>
                      <a:rPr lang="en-US" sz="4000" b="1" dirty="0">
                        <a:solidFill>
                          <a:schemeClr val="tx1"/>
                        </a:solidFill>
                      </a:rPr>
                      <m:t> </m:t>
                    </m:r>
                    <m:r>
                      <a:rPr lang="en-US" sz="4000" b="1" i="1" smtClean="0">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a:solidFill>
                              <a:schemeClr val="tx1"/>
                            </a:solidFill>
                            <a:latin typeface="Cambria Math" panose="02040503050406030204" pitchFamily="18" charset="0"/>
                          </a:rPr>
                          <m:t> </m:t>
                        </m:r>
                        <m:r>
                          <a:rPr lang="en-US" sz="4000" b="1" i="1">
                            <a:solidFill>
                              <a:schemeClr val="tx1"/>
                            </a:solidFill>
                            <a:latin typeface="Cambria Math" panose="02040503050406030204" pitchFamily="18" charset="0"/>
                          </a:rPr>
                          <m:t>𝟑</m:t>
                        </m:r>
                        <m:r>
                          <a:rPr lang="en-US" sz="4000" b="1" i="1">
                            <a:latin typeface="Cambria Math" panose="02040503050406030204" pitchFamily="18" charset="0"/>
                          </a:rPr>
                          <m:t>·</m:t>
                        </m:r>
                        <m:r>
                          <a:rPr lang="en-US" sz="4000" b="1" i="1" smtClean="0">
                            <a:solidFill>
                              <a:schemeClr val="tx1"/>
                            </a:solidFill>
                            <a:latin typeface="Cambria Math" panose="02040503050406030204" pitchFamily="18" charset="0"/>
                          </a:rPr>
                          <m:t>𝟐</m:t>
                        </m:r>
                      </m:e>
                      <m:sup>
                        <m:r>
                          <a:rPr lang="en-US" sz="4000" b="1" i="1">
                            <a:solidFill>
                              <a:schemeClr val="tx1"/>
                            </a:solidFill>
                            <a:latin typeface="Cambria Math" panose="02040503050406030204" pitchFamily="18" charset="0"/>
                          </a:rPr>
                          <m:t>𝟐</m:t>
                        </m:r>
                      </m:sup>
                    </m:sSup>
                    <m:r>
                      <a:rPr lang="en-US" sz="4000" b="1" i="1" smtClean="0">
                        <a:solidFill>
                          <a:schemeClr val="tx1"/>
                        </a:solidFill>
                        <a:latin typeface="Cambria Math" panose="02040503050406030204" pitchFamily="18" charset="0"/>
                      </a:rPr>
                      <m:t>𝒑</m:t>
                    </m:r>
                    <m:r>
                      <a:rPr lang="en-US" sz="4000" b="1" i="1">
                        <a:solidFill>
                          <a:schemeClr val="tx1"/>
                        </a:solidFill>
                        <a:latin typeface="Cambria Math" panose="02040503050406030204" pitchFamily="18" charset="0"/>
                      </a:rPr>
                      <m:t>+</m:t>
                    </m:r>
                    <m:r>
                      <a:rPr lang="en-US" sz="4000" b="1" i="1">
                        <a:solidFill>
                          <a:schemeClr val="tx1"/>
                        </a:solidFill>
                        <a:latin typeface="Cambria Math" panose="02040503050406030204" pitchFamily="18" charset="0"/>
                      </a:rPr>
                      <m:t>𝟑</m:t>
                    </m:r>
                    <m:r>
                      <a:rPr lang="en-US" sz="4000" b="1" i="1" smtClean="0">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𝟐</m:t>
                    </m:r>
                    <m:sSup>
                      <m:sSupPr>
                        <m:ctrlPr>
                          <a:rPr lang="ru-KZ" sz="4000" b="1" i="1">
                            <a:solidFill>
                              <a:schemeClr val="tx1"/>
                            </a:solidFill>
                            <a:latin typeface="Cambria Math" panose="02040503050406030204" pitchFamily="18" charset="0"/>
                          </a:rPr>
                        </m:ctrlPr>
                      </m:sSupPr>
                      <m:e>
                        <m:r>
                          <a:rPr lang="en-US" sz="4000" b="1" i="1" smtClean="0">
                            <a:solidFill>
                              <a:schemeClr val="tx1"/>
                            </a:solidFill>
                            <a:latin typeface="Cambria Math" panose="02040503050406030204" pitchFamily="18" charset="0"/>
                          </a:rPr>
                          <m:t>𝒑</m:t>
                        </m:r>
                      </m:e>
                      <m:sup>
                        <m:r>
                          <a:rPr lang="en-US" sz="4000" b="1" i="1">
                            <a:solidFill>
                              <a:schemeClr val="tx1"/>
                            </a:solidFill>
                            <a:latin typeface="Cambria Math" panose="02040503050406030204" pitchFamily="18" charset="0"/>
                          </a:rPr>
                          <m:t>𝟐</m:t>
                        </m:r>
                      </m:sup>
                    </m:sSup>
                    <m:r>
                      <a:rPr lang="en-US" sz="4000" b="1" i="1" smtClean="0">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smtClean="0">
                            <a:solidFill>
                              <a:schemeClr val="tx1"/>
                            </a:solidFill>
                            <a:latin typeface="Cambria Math" panose="02040503050406030204" pitchFamily="18" charset="0"/>
                          </a:rPr>
                          <m:t>𝒑</m:t>
                        </m:r>
                      </m:e>
                      <m:sup>
                        <m:r>
                          <a:rPr lang="en-US" sz="4000" b="1" i="1">
                            <a:solidFill>
                              <a:schemeClr val="tx1"/>
                            </a:solidFill>
                            <a:latin typeface="Cambria Math" panose="02040503050406030204" pitchFamily="18" charset="0"/>
                          </a:rPr>
                          <m:t>𝟑</m:t>
                        </m:r>
                      </m:sup>
                    </m:sSup>
                  </m:oMath>
                </a14:m>
                <a:r>
                  <a:rPr lang="en-US" sz="40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p>
              <a:p>
                <a:pPr lvl="0">
                  <a:spcAft>
                    <a:spcPts val="0"/>
                  </a:spcAft>
                </a:pPr>
                <a:r>
                  <a:rPr lang="en-US" sz="4000" b="1" dirty="0">
                    <a:latin typeface="Times New Roman" panose="02020603050405020304" pitchFamily="18" charset="0"/>
                    <a:ea typeface="Tahoma" panose="020B0604030504040204" pitchFamily="34" charset="0"/>
                    <a:cs typeface="Times New Roman" panose="02020603050405020304" pitchFamily="18" charset="0"/>
                  </a:rPr>
                  <a:t>=</a:t>
                </a:r>
                <a:r>
                  <a:rPr lang="en-US" sz="40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14:m>
                  <m:oMath xmlns:m="http://schemas.openxmlformats.org/officeDocument/2006/math">
                    <m:r>
                      <a:rPr lang="en-US" sz="4000" b="1" i="1" smtClean="0">
                        <a:latin typeface="Cambria Math" panose="02040503050406030204" pitchFamily="18" charset="0"/>
                      </a:rPr>
                      <m:t>𝟖</m:t>
                    </m:r>
                    <m:r>
                      <a:rPr lang="en-US" sz="4000" b="1" i="1" smtClean="0">
                        <a:latin typeface="Cambria Math" panose="02040503050406030204" pitchFamily="18" charset="0"/>
                      </a:rPr>
                      <m:t>+</m:t>
                    </m:r>
                    <m:r>
                      <a:rPr lang="en-US" sz="4000" b="1" i="1" smtClean="0">
                        <a:latin typeface="Cambria Math" panose="02040503050406030204" pitchFamily="18" charset="0"/>
                      </a:rPr>
                      <m:t>𝟏𝟐</m:t>
                    </m:r>
                    <m:r>
                      <a:rPr lang="en-US" sz="4000" b="1" i="1" smtClean="0">
                        <a:latin typeface="Cambria Math" panose="02040503050406030204" pitchFamily="18" charset="0"/>
                      </a:rPr>
                      <m:t>𝒑</m:t>
                    </m:r>
                    <m:r>
                      <a:rPr lang="en-US" sz="4000" b="1" i="1">
                        <a:latin typeface="Cambria Math" panose="02040503050406030204" pitchFamily="18" charset="0"/>
                      </a:rPr>
                      <m:t>+</m:t>
                    </m:r>
                    <m:r>
                      <a:rPr lang="en-US" sz="4000" b="1" i="1" smtClean="0">
                        <a:latin typeface="Cambria Math" panose="02040503050406030204" pitchFamily="18" charset="0"/>
                      </a:rPr>
                      <m:t>𝟔</m:t>
                    </m:r>
                    <m:sSup>
                      <m:sSupPr>
                        <m:ctrlPr>
                          <a:rPr lang="ru-KZ" sz="4000" b="1" i="1">
                            <a:latin typeface="Cambria Math" panose="02040503050406030204" pitchFamily="18" charset="0"/>
                          </a:rPr>
                        </m:ctrlPr>
                      </m:sSupPr>
                      <m:e>
                        <m:r>
                          <a:rPr lang="en-US" sz="4000" b="1" i="1" smtClean="0">
                            <a:latin typeface="Cambria Math" panose="02040503050406030204" pitchFamily="18" charset="0"/>
                          </a:rPr>
                          <m:t>𝒑</m:t>
                        </m:r>
                      </m:e>
                      <m:sup>
                        <m:r>
                          <a:rPr lang="en-US" sz="4000" b="1" i="1">
                            <a:latin typeface="Cambria Math" panose="02040503050406030204" pitchFamily="18" charset="0"/>
                          </a:rPr>
                          <m:t>𝟐</m:t>
                        </m:r>
                      </m:sup>
                    </m:sSup>
                    <m:r>
                      <a:rPr lang="en-US" sz="4000" b="1" i="1" smtClean="0">
                        <a:latin typeface="Cambria Math" panose="02040503050406030204" pitchFamily="18" charset="0"/>
                      </a:rPr>
                      <m:t>+</m:t>
                    </m:r>
                    <m:sSup>
                      <m:sSupPr>
                        <m:ctrlPr>
                          <a:rPr lang="ru-KZ" sz="4000" b="1" i="1">
                            <a:latin typeface="Cambria Math" panose="02040503050406030204" pitchFamily="18" charset="0"/>
                          </a:rPr>
                        </m:ctrlPr>
                      </m:sSupPr>
                      <m:e>
                        <m:r>
                          <a:rPr lang="en-US" sz="4000" b="1" i="1" smtClean="0">
                            <a:latin typeface="Cambria Math" panose="02040503050406030204" pitchFamily="18" charset="0"/>
                          </a:rPr>
                          <m:t>𝒑</m:t>
                        </m:r>
                      </m:e>
                      <m:sup>
                        <m:r>
                          <a:rPr lang="en-US" sz="4000" b="1" i="1">
                            <a:latin typeface="Cambria Math" panose="02040503050406030204" pitchFamily="18" charset="0"/>
                          </a:rPr>
                          <m:t>𝟑</m:t>
                        </m:r>
                      </m:sup>
                    </m:sSup>
                    <m:r>
                      <a:rPr lang="en-US" sz="4000" b="1" i="0" smtClean="0">
                        <a:latin typeface="Cambria Math" panose="02040503050406030204" pitchFamily="18" charset="0"/>
                      </a:rPr>
                      <m:t>.</m:t>
                    </m:r>
                  </m:oMath>
                </a14:m>
                <a:endParaRPr lang="kk-KZ" sz="40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a:lnSpc>
                    <a:spcPct val="115000"/>
                  </a:lnSpc>
                  <a:spcAft>
                    <a:spcPts val="1000"/>
                  </a:spcAft>
                </a:pPr>
                <a:endParaRPr lang="ru-KZ" sz="2400" b="1"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p:txBody>
          </p:sp>
        </mc:Choice>
        <mc:Fallback xmlns="">
          <p:sp>
            <p:nvSpPr>
              <p:cNvPr id="3" name="Прямоугольник 2">
                <a:extLst>
                  <a:ext uri="{FF2B5EF4-FFF2-40B4-BE49-F238E27FC236}">
                    <a16:creationId xmlns:a16="http://schemas.microsoft.com/office/drawing/2014/main" id="{CAF04B1E-6E26-9362-50CB-9DAEBD88824E}"/>
                  </a:ext>
                </a:extLst>
              </p:cNvPr>
              <p:cNvSpPr>
                <a:spLocks noRot="1" noChangeAspect="1" noMove="1" noResize="1" noEditPoints="1" noAdjustHandles="1" noChangeArrowheads="1" noChangeShapeType="1" noTextEdit="1"/>
              </p:cNvSpPr>
              <p:nvPr/>
            </p:nvSpPr>
            <p:spPr>
              <a:xfrm>
                <a:off x="1026160" y="1036320"/>
                <a:ext cx="10014017" cy="4593822"/>
              </a:xfrm>
              <a:prstGeom prst="rect">
                <a:avLst/>
              </a:prstGeom>
              <a:blipFill>
                <a:blip r:embed="rId2"/>
                <a:stretch>
                  <a:fillRect l="-2130" t="-2387" r="-2191"/>
                </a:stretch>
              </a:blipFill>
            </p:spPr>
            <p:txBody>
              <a:bodyPr/>
              <a:lstStyle/>
              <a:p>
                <a:r>
                  <a:rPr lang="ru-KZ">
                    <a:noFill/>
                  </a:rPr>
                  <a:t> </a:t>
                </a:r>
              </a:p>
            </p:txBody>
          </p:sp>
        </mc:Fallback>
      </mc:AlternateContent>
    </p:spTree>
    <p:extLst>
      <p:ext uri="{BB962C8B-B14F-4D97-AF65-F5344CB8AC3E}">
        <p14:creationId xmlns:p14="http://schemas.microsoft.com/office/powerpoint/2010/main" val="2792481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xmlns="" id="{E7597427-953A-152A-3068-9BECD7C20ABB}"/>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0CD4842D-0C96-4B44-68B2-BD75807C4D1A}"/>
              </a:ext>
            </a:extLst>
          </p:cNvPr>
          <p:cNvSpPr>
            <a:spLocks noGrp="1"/>
          </p:cNvSpPr>
          <p:nvPr>
            <p:ph type="sldNum" sz="quarter" idx="4294967295"/>
          </p:nvPr>
        </p:nvSpPr>
        <p:spPr/>
        <p:txBody>
          <a:bodyPr/>
          <a:lstStyle/>
          <a:p>
            <a:r>
              <a:rPr lang="kk-KZ" dirty="0"/>
              <a:t>.</a:t>
            </a:r>
            <a:endParaRPr lang="en-US" dirty="0"/>
          </a:p>
        </p:txBody>
      </p:sp>
      <mc:AlternateContent xmlns:mc="http://schemas.openxmlformats.org/markup-compatibility/2006" xmlns:a14="http://schemas.microsoft.com/office/drawing/2010/main">
        <mc:Choice Requires="a14">
          <p:sp>
            <p:nvSpPr>
              <p:cNvPr id="3" name="Прямоугольник 2">
                <a:extLst>
                  <a:ext uri="{FF2B5EF4-FFF2-40B4-BE49-F238E27FC236}">
                    <a16:creationId xmlns:a16="http://schemas.microsoft.com/office/drawing/2014/main" xmlns="" id="{B775E6B1-379D-290A-75C6-DC79E6A5C1E4}"/>
                  </a:ext>
                </a:extLst>
              </p:cNvPr>
              <p:cNvSpPr/>
              <p:nvPr/>
            </p:nvSpPr>
            <p:spPr>
              <a:xfrm>
                <a:off x="955040" y="1127760"/>
                <a:ext cx="10398760" cy="4827668"/>
              </a:xfrm>
              <a:prstGeom prst="rect">
                <a:avLst/>
              </a:prstGeom>
            </p:spPr>
            <p:txBody>
              <a:bodyPr wrap="square">
                <a:spAutoFit/>
              </a:bodyPr>
              <a:lstStyle/>
              <a:p>
                <a:pPr algn="just">
                  <a:spcAft>
                    <a:spcPts val="1000"/>
                  </a:spcAft>
                </a:pPr>
                <a:r>
                  <a:rPr lang="en-US" sz="4000" b="1" dirty="0">
                    <a:latin typeface="Times New Roman" panose="02020603050405020304" pitchFamily="18" charset="0"/>
                    <a:ea typeface="Tahoma" panose="020B0604030504040204" pitchFamily="34" charset="0"/>
                    <a:cs typeface="Times New Roman" panose="02020603050405020304" pitchFamily="18" charset="0"/>
                  </a:rPr>
                  <a:t>3. </a:t>
                </a:r>
                <a:r>
                  <a:rPr lang="kk-KZ" sz="4000" b="1" dirty="0">
                    <a:latin typeface="Times New Roman" panose="02020603050405020304" pitchFamily="18" charset="0"/>
                    <a:ea typeface="Tahoma" panose="020B0604030504040204" pitchFamily="34" charset="0"/>
                    <a:cs typeface="Times New Roman" panose="02020603050405020304" pitchFamily="18" charset="0"/>
                  </a:rPr>
                  <a:t>Көпмүшені екі өрнектің қосындысының кубы түрінде жазыңдар</a:t>
                </a:r>
                <a:r>
                  <a:rPr lang="kk-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a:t>
                </a:r>
                <a:r>
                  <a:rPr lang="en-US"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r>
                  <a:rPr lang="ru-RU"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p>
              <a:p>
                <a:pPr algn="just">
                  <a:spcAft>
                    <a:spcPts val="1000"/>
                  </a:spcAft>
                </a:pPr>
                <a14:m>
                  <m:oMathPara xmlns:m="http://schemas.openxmlformats.org/officeDocument/2006/math">
                    <m:oMathParaPr>
                      <m:jc m:val="left"/>
                    </m:oMathParaPr>
                    <m:oMath xmlns:m="http://schemas.openxmlformats.org/officeDocument/2006/math">
                      <m:sSup>
                        <m:sSupPr>
                          <m:ctrlPr>
                            <a:rPr lang="ru-KZ" sz="4000" b="1" i="1" smtClean="0">
                              <a:solidFill>
                                <a:schemeClr val="tx1"/>
                              </a:solidFill>
                              <a:latin typeface="Cambria Math" panose="02040503050406030204" pitchFamily="18" charset="0"/>
                            </a:rPr>
                          </m:ctrlPr>
                        </m:sSupPr>
                        <m:e>
                          <m:r>
                            <a:rPr lang="en-US" sz="4000" b="1" i="1" smtClean="0">
                              <a:solidFill>
                                <a:schemeClr val="tx1"/>
                              </a:solidFill>
                              <a:latin typeface="Cambria Math" panose="02040503050406030204" pitchFamily="18" charset="0"/>
                            </a:rPr>
                            <m:t>𝟎</m:t>
                          </m:r>
                          <m:r>
                            <a:rPr lang="en-US" sz="4000" b="1" i="1" smtClean="0">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𝟎𝟐𝟕</m:t>
                          </m:r>
                          <m:r>
                            <a:rPr lang="en-US" sz="4000" b="1" i="1" smtClean="0">
                              <a:solidFill>
                                <a:schemeClr val="tx1"/>
                              </a:solidFill>
                              <a:latin typeface="Cambria Math" panose="02040503050406030204" pitchFamily="18" charset="0"/>
                            </a:rPr>
                            <m:t>𝒙</m:t>
                          </m:r>
                        </m:e>
                        <m:sup>
                          <m:r>
                            <a:rPr lang="en-US" sz="4000" b="1" i="1">
                              <a:solidFill>
                                <a:schemeClr val="tx1"/>
                              </a:solidFill>
                              <a:latin typeface="Cambria Math" panose="02040503050406030204" pitchFamily="18" charset="0"/>
                            </a:rPr>
                            <m:t>𝟑</m:t>
                          </m:r>
                        </m:sup>
                      </m:sSup>
                      <m:r>
                        <m:rPr>
                          <m:nor/>
                        </m:rPr>
                        <a:rPr lang="en-US" sz="4000" b="1" dirty="0">
                          <a:solidFill>
                            <a:schemeClr val="tx1"/>
                          </a:solidFill>
                        </a:rPr>
                        <m:t> </m:t>
                      </m:r>
                      <m:r>
                        <a:rPr lang="en-US" sz="4000" b="1" i="1">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a:solidFill>
                                <a:schemeClr val="tx1"/>
                              </a:solidFill>
                              <a:latin typeface="Cambria Math" panose="02040503050406030204" pitchFamily="18" charset="0"/>
                            </a:rPr>
                            <m:t> </m:t>
                          </m:r>
                          <m:r>
                            <a:rPr lang="en-US" sz="4000" b="1" i="1" smtClean="0">
                              <a:solidFill>
                                <a:schemeClr val="tx1"/>
                              </a:solidFill>
                              <a:latin typeface="Cambria Math" panose="02040503050406030204" pitchFamily="18" charset="0"/>
                            </a:rPr>
                            <m:t>𝟏</m:t>
                          </m:r>
                          <m:r>
                            <a:rPr lang="en-US" sz="4000" b="1" i="1" smtClean="0">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𝟎𝟖</m:t>
                          </m:r>
                          <m:r>
                            <a:rPr lang="en-US" sz="4000" b="1" i="1" smtClean="0">
                              <a:solidFill>
                                <a:schemeClr val="tx1"/>
                              </a:solidFill>
                              <a:latin typeface="Cambria Math" panose="02040503050406030204" pitchFamily="18" charset="0"/>
                            </a:rPr>
                            <m:t>𝒙</m:t>
                          </m:r>
                        </m:e>
                        <m:sup>
                          <m:r>
                            <a:rPr lang="en-US" sz="4000" b="1" i="1">
                              <a:solidFill>
                                <a:schemeClr val="tx1"/>
                              </a:solidFill>
                              <a:latin typeface="Cambria Math" panose="02040503050406030204" pitchFamily="18" charset="0"/>
                            </a:rPr>
                            <m:t>𝟐</m:t>
                          </m:r>
                        </m:sup>
                      </m:sSup>
                      <m:r>
                        <a:rPr lang="en-US" sz="4000" b="1" i="1" smtClean="0">
                          <a:solidFill>
                            <a:schemeClr val="tx1"/>
                          </a:solidFill>
                          <a:latin typeface="Cambria Math" panose="02040503050406030204" pitchFamily="18" charset="0"/>
                        </a:rPr>
                        <m:t>𝒚</m:t>
                      </m:r>
                      <m:r>
                        <a:rPr lang="en-US" sz="4000" b="1" i="1">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𝟏𝟒</m:t>
                      </m:r>
                      <m:r>
                        <a:rPr lang="en-US" sz="4000" b="1" i="1" smtClean="0">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𝟒</m:t>
                      </m:r>
                      <m:sSup>
                        <m:sSupPr>
                          <m:ctrlPr>
                            <a:rPr lang="ru-KZ" sz="4000" b="1" i="1">
                              <a:latin typeface="Cambria Math" panose="02040503050406030204" pitchFamily="18" charset="0"/>
                            </a:rPr>
                          </m:ctrlPr>
                        </m:sSupPr>
                        <m:e>
                          <m:r>
                            <a:rPr lang="en-US" sz="4000" b="1" i="1">
                              <a:latin typeface="Cambria Math" panose="02040503050406030204" pitchFamily="18" charset="0"/>
                            </a:rPr>
                            <m:t> </m:t>
                          </m:r>
                          <m:r>
                            <a:rPr lang="en-US" sz="4000" b="1" i="1" smtClean="0">
                              <a:latin typeface="Cambria Math" panose="02040503050406030204" pitchFamily="18" charset="0"/>
                            </a:rPr>
                            <m:t>𝒙𝒚</m:t>
                          </m:r>
                        </m:e>
                        <m:sup>
                          <m:r>
                            <a:rPr lang="en-US" sz="4000" b="1" i="1">
                              <a:latin typeface="Cambria Math" panose="02040503050406030204" pitchFamily="18" charset="0"/>
                            </a:rPr>
                            <m:t>𝟐</m:t>
                          </m:r>
                        </m:sup>
                      </m:sSup>
                      <m:r>
                        <a:rPr lang="en-US" sz="4000" b="1" i="1">
                          <a:solidFill>
                            <a:schemeClr val="tx1"/>
                          </a:solidFill>
                          <a:latin typeface="Cambria Math" panose="02040503050406030204" pitchFamily="18" charset="0"/>
                        </a:rPr>
                        <m:t>+</m:t>
                      </m:r>
                      <m:sSup>
                        <m:sSupPr>
                          <m:ctrlPr>
                            <a:rPr lang="ru-KZ" sz="4000" b="1" i="1">
                              <a:latin typeface="Cambria Math" panose="02040503050406030204" pitchFamily="18" charset="0"/>
                            </a:rPr>
                          </m:ctrlPr>
                        </m:sSupPr>
                        <m:e>
                          <m:r>
                            <a:rPr lang="en-US" sz="4000" b="1" i="1">
                              <a:latin typeface="Cambria Math" panose="02040503050406030204" pitchFamily="18" charset="0"/>
                            </a:rPr>
                            <m:t> </m:t>
                          </m:r>
                          <m:r>
                            <a:rPr lang="en-US" sz="4000" b="1" i="1" smtClean="0">
                              <a:latin typeface="Cambria Math" panose="02040503050406030204" pitchFamily="18" charset="0"/>
                            </a:rPr>
                            <m:t>𝟔𝟒</m:t>
                          </m:r>
                          <m:r>
                            <a:rPr lang="en-US" sz="4000" b="1" i="1" smtClean="0">
                              <a:latin typeface="Cambria Math" panose="02040503050406030204" pitchFamily="18" charset="0"/>
                            </a:rPr>
                            <m:t>𝒚</m:t>
                          </m:r>
                        </m:e>
                        <m:sup>
                          <m:r>
                            <a:rPr lang="en-US" sz="4000" b="1" i="1" smtClean="0">
                              <a:latin typeface="Cambria Math" panose="02040503050406030204" pitchFamily="18" charset="0"/>
                            </a:rPr>
                            <m:t>𝟑</m:t>
                          </m:r>
                        </m:sup>
                      </m:sSup>
                      <m:r>
                        <a:rPr lang="en-US" sz="4000" b="1" i="1" smtClean="0">
                          <a:solidFill>
                            <a:schemeClr val="tx1"/>
                          </a:solidFill>
                          <a:latin typeface="Cambria Math" panose="02040503050406030204" pitchFamily="18" charset="0"/>
                        </a:rPr>
                        <m:t>.</m:t>
                      </m:r>
                    </m:oMath>
                  </m:oMathPara>
                </a14:m>
                <a:endParaRPr lang="ru-KZ" sz="4000" b="1" i="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a:spcAft>
                    <a:spcPts val="1000"/>
                  </a:spcAft>
                </a:pPr>
                <a:r>
                  <a:rPr lang="kk-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Шешуі. </a:t>
                </a:r>
                <a:r>
                  <a:rPr lang="en-US"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 </a:t>
                </a:r>
                <a:r>
                  <a:rPr lang="kk-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rPr>
                  <a:t>Екі өрнектің </a:t>
                </a:r>
                <a:r>
                  <a:rPr lang="kk-KZ" sz="40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қосындысының кубы формуласын қолдан:</a:t>
                </a:r>
                <a:endParaRPr lang="ru-KZ" sz="4000" b="1" dirty="0">
                  <a:solidFill>
                    <a:schemeClr val="tx1"/>
                  </a:solidFill>
                  <a:effectLst/>
                  <a:latin typeface="Times New Roman" panose="02020603050405020304" pitchFamily="18" charset="0"/>
                  <a:ea typeface="Tahoma" panose="020B0604030504040204" pitchFamily="34" charset="0"/>
                  <a:cs typeface="Times New Roman" panose="02020603050405020304" pitchFamily="18" charset="0"/>
                </a:endParaRPr>
              </a:p>
              <a:p>
                <a:pPr/>
                <a14:m>
                  <m:oMathPara xmlns:m="http://schemas.openxmlformats.org/officeDocument/2006/math">
                    <m:oMathParaPr>
                      <m:jc m:val="left"/>
                    </m:oMathParaPr>
                    <m:oMath xmlns:m="http://schemas.openxmlformats.org/officeDocument/2006/math">
                      <m:sSup>
                        <m:sSupPr>
                          <m:ctrlPr>
                            <a:rPr lang="ru-KZ" sz="4000" b="1" i="1">
                              <a:latin typeface="Cambria Math" panose="02040503050406030204" pitchFamily="18" charset="0"/>
                            </a:rPr>
                          </m:ctrlPr>
                        </m:sSupPr>
                        <m:e>
                          <m:r>
                            <a:rPr lang="en-US" sz="4000" b="1" i="1">
                              <a:latin typeface="Cambria Math" panose="02040503050406030204" pitchFamily="18" charset="0"/>
                            </a:rPr>
                            <m:t>𝟎</m:t>
                          </m:r>
                          <m:r>
                            <a:rPr lang="en-US" sz="4000" b="1" i="1">
                              <a:latin typeface="Cambria Math" panose="02040503050406030204" pitchFamily="18" charset="0"/>
                            </a:rPr>
                            <m:t>,</m:t>
                          </m:r>
                          <m:r>
                            <a:rPr lang="en-US" sz="4000" b="1" i="1">
                              <a:latin typeface="Cambria Math" panose="02040503050406030204" pitchFamily="18" charset="0"/>
                            </a:rPr>
                            <m:t>𝟎𝟐𝟕</m:t>
                          </m:r>
                          <m:r>
                            <a:rPr lang="en-US" sz="4000" b="1" i="1">
                              <a:latin typeface="Cambria Math" panose="02040503050406030204" pitchFamily="18" charset="0"/>
                            </a:rPr>
                            <m:t>𝒙</m:t>
                          </m:r>
                        </m:e>
                        <m:sup>
                          <m:r>
                            <a:rPr lang="en-US" sz="4000" b="1" i="1">
                              <a:latin typeface="Cambria Math" panose="02040503050406030204" pitchFamily="18" charset="0"/>
                            </a:rPr>
                            <m:t>𝟑</m:t>
                          </m:r>
                        </m:sup>
                      </m:sSup>
                      <m:r>
                        <m:rPr>
                          <m:nor/>
                        </m:rPr>
                        <a:rPr lang="en-US" sz="4000" b="1" dirty="0"/>
                        <m:t> </m:t>
                      </m:r>
                      <m:r>
                        <a:rPr lang="en-US" sz="4000" b="1" i="1">
                          <a:latin typeface="Cambria Math" panose="02040503050406030204" pitchFamily="18" charset="0"/>
                        </a:rPr>
                        <m:t>+</m:t>
                      </m:r>
                      <m:sSup>
                        <m:sSupPr>
                          <m:ctrlPr>
                            <a:rPr lang="ru-KZ" sz="4000" b="1" i="1">
                              <a:latin typeface="Cambria Math" panose="02040503050406030204" pitchFamily="18" charset="0"/>
                            </a:rPr>
                          </m:ctrlPr>
                        </m:sSupPr>
                        <m:e>
                          <m:r>
                            <a:rPr lang="en-US" sz="4000" b="1" i="1">
                              <a:latin typeface="Cambria Math" panose="02040503050406030204" pitchFamily="18" charset="0"/>
                            </a:rPr>
                            <m:t> </m:t>
                          </m:r>
                          <m:r>
                            <a:rPr lang="en-US" sz="4000" b="1" i="1">
                              <a:latin typeface="Cambria Math" panose="02040503050406030204" pitchFamily="18" charset="0"/>
                            </a:rPr>
                            <m:t>𝟏</m:t>
                          </m:r>
                          <m:r>
                            <a:rPr lang="en-US" sz="4000" b="1" i="1">
                              <a:latin typeface="Cambria Math" panose="02040503050406030204" pitchFamily="18" charset="0"/>
                            </a:rPr>
                            <m:t>,</m:t>
                          </m:r>
                          <m:r>
                            <a:rPr lang="en-US" sz="4000" b="1" i="1">
                              <a:latin typeface="Cambria Math" panose="02040503050406030204" pitchFamily="18" charset="0"/>
                            </a:rPr>
                            <m:t>𝟎𝟖</m:t>
                          </m:r>
                          <m:r>
                            <a:rPr lang="en-US" sz="4000" b="1" i="1">
                              <a:latin typeface="Cambria Math" panose="02040503050406030204" pitchFamily="18" charset="0"/>
                            </a:rPr>
                            <m:t>𝒙</m:t>
                          </m:r>
                        </m:e>
                        <m:sup>
                          <m:r>
                            <a:rPr lang="en-US" sz="4000" b="1" i="1">
                              <a:latin typeface="Cambria Math" panose="02040503050406030204" pitchFamily="18" charset="0"/>
                            </a:rPr>
                            <m:t>𝟐</m:t>
                          </m:r>
                        </m:sup>
                      </m:sSup>
                      <m:r>
                        <a:rPr lang="en-US" sz="4000" b="1" i="1">
                          <a:latin typeface="Cambria Math" panose="02040503050406030204" pitchFamily="18" charset="0"/>
                        </a:rPr>
                        <m:t>𝒚</m:t>
                      </m:r>
                      <m:r>
                        <a:rPr lang="en-US" sz="4000" b="1" i="1">
                          <a:latin typeface="Cambria Math" panose="02040503050406030204" pitchFamily="18" charset="0"/>
                        </a:rPr>
                        <m:t>+</m:t>
                      </m:r>
                      <m:r>
                        <a:rPr lang="en-US" sz="4000" b="1" i="1">
                          <a:latin typeface="Cambria Math" panose="02040503050406030204" pitchFamily="18" charset="0"/>
                        </a:rPr>
                        <m:t>𝟏𝟒</m:t>
                      </m:r>
                      <m:r>
                        <a:rPr lang="en-US" sz="4000" b="1" i="1">
                          <a:latin typeface="Cambria Math" panose="02040503050406030204" pitchFamily="18" charset="0"/>
                        </a:rPr>
                        <m:t>,</m:t>
                      </m:r>
                      <m:r>
                        <a:rPr lang="en-US" sz="4000" b="1" i="1">
                          <a:latin typeface="Cambria Math" panose="02040503050406030204" pitchFamily="18" charset="0"/>
                        </a:rPr>
                        <m:t>𝟒</m:t>
                      </m:r>
                      <m:sSup>
                        <m:sSupPr>
                          <m:ctrlPr>
                            <a:rPr lang="ru-KZ" sz="4000" b="1" i="1">
                              <a:latin typeface="Cambria Math" panose="02040503050406030204" pitchFamily="18" charset="0"/>
                            </a:rPr>
                          </m:ctrlPr>
                        </m:sSupPr>
                        <m:e>
                          <m:r>
                            <a:rPr lang="en-US" sz="4000" b="1" i="1">
                              <a:latin typeface="Cambria Math" panose="02040503050406030204" pitchFamily="18" charset="0"/>
                            </a:rPr>
                            <m:t> </m:t>
                          </m:r>
                          <m:r>
                            <a:rPr lang="en-US" sz="4000" b="1" i="1">
                              <a:latin typeface="Cambria Math" panose="02040503050406030204" pitchFamily="18" charset="0"/>
                            </a:rPr>
                            <m:t>𝒙𝒚</m:t>
                          </m:r>
                        </m:e>
                        <m:sup>
                          <m:r>
                            <a:rPr lang="en-US" sz="4000" b="1" i="1">
                              <a:latin typeface="Cambria Math" panose="02040503050406030204" pitchFamily="18" charset="0"/>
                            </a:rPr>
                            <m:t>𝟐</m:t>
                          </m:r>
                        </m:sup>
                      </m:sSup>
                      <m:r>
                        <a:rPr lang="en-US" sz="4000" b="1" i="1">
                          <a:latin typeface="Cambria Math" panose="02040503050406030204" pitchFamily="18" charset="0"/>
                        </a:rPr>
                        <m:t>+</m:t>
                      </m:r>
                      <m:sSup>
                        <m:sSupPr>
                          <m:ctrlPr>
                            <a:rPr lang="ru-KZ" sz="4000" b="1" i="1">
                              <a:latin typeface="Cambria Math" panose="02040503050406030204" pitchFamily="18" charset="0"/>
                            </a:rPr>
                          </m:ctrlPr>
                        </m:sSupPr>
                        <m:e>
                          <m:r>
                            <a:rPr lang="en-US" sz="4000" b="1" i="1">
                              <a:latin typeface="Cambria Math" panose="02040503050406030204" pitchFamily="18" charset="0"/>
                            </a:rPr>
                            <m:t> </m:t>
                          </m:r>
                          <m:r>
                            <a:rPr lang="en-US" sz="4000" b="1" i="1">
                              <a:latin typeface="Cambria Math" panose="02040503050406030204" pitchFamily="18" charset="0"/>
                            </a:rPr>
                            <m:t>𝟔𝟒</m:t>
                          </m:r>
                          <m:r>
                            <a:rPr lang="en-US" sz="4000" b="1" i="1">
                              <a:latin typeface="Cambria Math" panose="02040503050406030204" pitchFamily="18" charset="0"/>
                            </a:rPr>
                            <m:t>𝒚</m:t>
                          </m:r>
                        </m:e>
                        <m:sup>
                          <m:r>
                            <a:rPr lang="en-US" sz="4000" b="1" i="1">
                              <a:latin typeface="Cambria Math" panose="02040503050406030204" pitchFamily="18" charset="0"/>
                            </a:rPr>
                            <m:t>𝟑</m:t>
                          </m:r>
                        </m:sup>
                      </m:sSup>
                      <m:r>
                        <a:rPr lang="en-US" sz="4000" b="1" i="1" smtClean="0">
                          <a:latin typeface="Cambria Math" panose="02040503050406030204" pitchFamily="18" charset="0"/>
                        </a:rPr>
                        <m:t>==</m:t>
                      </m:r>
                      <m:r>
                        <a:rPr lang="en-US" sz="4000" b="1" i="1">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𝟎</m:t>
                      </m:r>
                      <m:r>
                        <a:rPr lang="en-US" sz="4000" b="1" i="1" smtClean="0">
                          <a:solidFill>
                            <a:schemeClr val="tx1"/>
                          </a:solidFill>
                          <a:latin typeface="Cambria Math" panose="02040503050406030204" pitchFamily="18" charset="0"/>
                        </a:rPr>
                        <m:t>,</m:t>
                      </m:r>
                      <m:r>
                        <a:rPr lang="en-US" sz="4000" b="1" i="1" smtClean="0">
                          <a:solidFill>
                            <a:schemeClr val="tx1"/>
                          </a:solidFill>
                          <a:latin typeface="Cambria Math" panose="02040503050406030204" pitchFamily="18" charset="0"/>
                        </a:rPr>
                        <m:t>𝟑</m:t>
                      </m:r>
                      <m:r>
                        <a:rPr lang="en-US" sz="4000" b="1" i="1" smtClean="0">
                          <a:solidFill>
                            <a:schemeClr val="tx1"/>
                          </a:solidFill>
                          <a:latin typeface="Cambria Math" panose="02040503050406030204" pitchFamily="18" charset="0"/>
                        </a:rPr>
                        <m:t>𝒙</m:t>
                      </m:r>
                      <m:r>
                        <a:rPr lang="en-US" sz="4000" b="1" i="1" smtClean="0">
                          <a:solidFill>
                            <a:schemeClr val="tx1"/>
                          </a:solidFill>
                          <a:latin typeface="Cambria Math" panose="02040503050406030204" pitchFamily="18" charset="0"/>
                        </a:rPr>
                        <m:t>+</m:t>
                      </m:r>
                      <m:sSup>
                        <m:sSupPr>
                          <m:ctrlPr>
                            <a:rPr lang="ru-KZ" sz="4000" b="1" i="1">
                              <a:solidFill>
                                <a:schemeClr val="tx1"/>
                              </a:solidFill>
                              <a:latin typeface="Cambria Math" panose="02040503050406030204" pitchFamily="18" charset="0"/>
                            </a:rPr>
                          </m:ctrlPr>
                        </m:sSupPr>
                        <m:e>
                          <m:r>
                            <a:rPr lang="en-US" sz="4000" b="1" i="1" smtClean="0">
                              <a:solidFill>
                                <a:schemeClr val="tx1"/>
                              </a:solidFill>
                              <a:latin typeface="Cambria Math" panose="02040503050406030204" pitchFamily="18" charset="0"/>
                            </a:rPr>
                            <m:t>𝟒</m:t>
                          </m:r>
                          <m:r>
                            <a:rPr lang="en-US" sz="4000" b="1" i="1" smtClean="0">
                              <a:solidFill>
                                <a:schemeClr val="tx1"/>
                              </a:solidFill>
                              <a:latin typeface="Cambria Math" panose="02040503050406030204" pitchFamily="18" charset="0"/>
                            </a:rPr>
                            <m:t>𝒚</m:t>
                          </m:r>
                          <m:r>
                            <a:rPr lang="en-US" sz="4000" b="1" i="1">
                              <a:solidFill>
                                <a:schemeClr val="tx1"/>
                              </a:solidFill>
                              <a:latin typeface="Cambria Math" panose="02040503050406030204" pitchFamily="18" charset="0"/>
                            </a:rPr>
                            <m:t>)</m:t>
                          </m:r>
                        </m:e>
                        <m:sup>
                          <m:r>
                            <a:rPr lang="en-US" sz="4000" b="1" i="1">
                              <a:solidFill>
                                <a:schemeClr val="tx1"/>
                              </a:solidFill>
                              <a:latin typeface="Cambria Math" panose="02040503050406030204" pitchFamily="18" charset="0"/>
                            </a:rPr>
                            <m:t>𝟑</m:t>
                          </m:r>
                        </m:sup>
                      </m:sSup>
                    </m:oMath>
                  </m:oMathPara>
                </a14:m>
                <a:endParaRPr lang="ru-KZ" sz="2400" b="1"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p:txBody>
          </p:sp>
        </mc:Choice>
        <mc:Fallback xmlns="">
          <p:sp>
            <p:nvSpPr>
              <p:cNvPr id="3" name="Прямоугольник 2">
                <a:extLst>
                  <a:ext uri="{FF2B5EF4-FFF2-40B4-BE49-F238E27FC236}">
                    <a16:creationId xmlns:a16="http://schemas.microsoft.com/office/drawing/2014/main" id="{B775E6B1-379D-290A-75C6-DC79E6A5C1E4}"/>
                  </a:ext>
                </a:extLst>
              </p:cNvPr>
              <p:cNvSpPr>
                <a:spLocks noRot="1" noChangeAspect="1" noMove="1" noResize="1" noEditPoints="1" noAdjustHandles="1" noChangeArrowheads="1" noChangeShapeType="1" noTextEdit="1"/>
              </p:cNvSpPr>
              <p:nvPr/>
            </p:nvSpPr>
            <p:spPr>
              <a:xfrm>
                <a:off x="955040" y="1127760"/>
                <a:ext cx="10398760" cy="4827668"/>
              </a:xfrm>
              <a:prstGeom prst="rect">
                <a:avLst/>
              </a:prstGeom>
              <a:blipFill>
                <a:blip r:embed="rId2"/>
                <a:stretch>
                  <a:fillRect l="-2110" t="-2273" r="-2052"/>
                </a:stretch>
              </a:blipFill>
            </p:spPr>
            <p:txBody>
              <a:bodyPr/>
              <a:lstStyle/>
              <a:p>
                <a:r>
                  <a:rPr lang="ru-KZ">
                    <a:noFill/>
                  </a:rPr>
                  <a:t> </a:t>
                </a:r>
              </a:p>
            </p:txBody>
          </p:sp>
        </mc:Fallback>
      </mc:AlternateContent>
    </p:spTree>
    <p:extLst>
      <p:ext uri="{BB962C8B-B14F-4D97-AF65-F5344CB8AC3E}">
        <p14:creationId xmlns:p14="http://schemas.microsoft.com/office/powerpoint/2010/main" val="732815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xmlns="" id="{511EC973-C551-B241-F42F-98D91F5BA726}"/>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CE46E06-1802-97B9-E9CC-FADCBA1B53DF}"/>
              </a:ext>
            </a:extLst>
          </p:cNvPr>
          <p:cNvSpPr>
            <a:spLocks noGrp="1"/>
          </p:cNvSpPr>
          <p:nvPr>
            <p:ph type="sldNum" sz="quarter" idx="4294967295"/>
          </p:nvPr>
        </p:nvSpPr>
        <p:spPr/>
        <p:txBody>
          <a:bodyPr/>
          <a:lstStyle/>
          <a:p>
            <a:r>
              <a:rPr lang="kk-KZ" dirty="0"/>
              <a:t>.</a:t>
            </a:r>
            <a:endParaRPr lang="en-US" dirty="0"/>
          </a:p>
        </p:txBody>
      </p:sp>
      <mc:AlternateContent xmlns:mc="http://schemas.openxmlformats.org/markup-compatibility/2006" xmlns:a14="http://schemas.microsoft.com/office/drawing/2010/main">
        <mc:Choice Requires="a14">
          <p:sp>
            <p:nvSpPr>
              <p:cNvPr id="3" name="Прямоугольник 2">
                <a:extLst>
                  <a:ext uri="{FF2B5EF4-FFF2-40B4-BE49-F238E27FC236}">
                    <a16:creationId xmlns:a16="http://schemas.microsoft.com/office/drawing/2014/main" xmlns="" id="{BF668F72-8929-5803-3594-23651B6F13E4}"/>
                  </a:ext>
                </a:extLst>
              </p:cNvPr>
              <p:cNvSpPr/>
              <p:nvPr/>
            </p:nvSpPr>
            <p:spPr>
              <a:xfrm>
                <a:off x="1047549" y="818147"/>
                <a:ext cx="10483516" cy="3910686"/>
              </a:xfrm>
              <a:prstGeom prst="rect">
                <a:avLst/>
              </a:prstGeom>
            </p:spPr>
            <p:txBody>
              <a:bodyPr wrap="square">
                <a:spAutoFit/>
              </a:bodyPr>
              <a:lstStyle/>
              <a:p>
                <a:pPr algn="just">
                  <a:spcAft>
                    <a:spcPts val="1000"/>
                  </a:spcAft>
                </a:pPr>
                <a:r>
                  <a:rPr lang="en-US"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4.</a:t>
                </a:r>
                <a:r>
                  <a:rPr lang="kk-KZ"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 Өрнекті ықшамда:</a:t>
                </a:r>
                <a:endParaRPr lang="en-US" sz="3600" b="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14:m>
                  <m:oMath xmlns:m="http://schemas.openxmlformats.org/officeDocument/2006/math">
                    <m:f>
                      <m:fPr>
                        <m:ctrlPr>
                          <a:rPr lang="en-US" sz="3600" b="1" i="1" dirty="0" smtClean="0">
                            <a:solidFill>
                              <a:schemeClr val="tx1"/>
                            </a:solidFill>
                            <a:latin typeface="Cambria Math" panose="02040503050406030204" pitchFamily="18" charset="0"/>
                          </a:rPr>
                        </m:ctrlPr>
                      </m:fPr>
                      <m:num>
                        <m:sSup>
                          <m:sSupPr>
                            <m:ctrlPr>
                              <a:rPr lang="en-US" sz="3600" b="1" i="1" dirty="0" smtClean="0">
                                <a:solidFill>
                                  <a:schemeClr val="tx1"/>
                                </a:solidFill>
                                <a:latin typeface="Cambria Math" panose="02040503050406030204" pitchFamily="18" charset="0"/>
                              </a:rPr>
                            </m:ctrlPr>
                          </m:sSupPr>
                          <m:e>
                            <m:r>
                              <a:rPr lang="en-US" sz="3600" b="1" i="1" dirty="0" smtClean="0">
                                <a:solidFill>
                                  <a:schemeClr val="tx1"/>
                                </a:solidFill>
                                <a:latin typeface="Cambria Math" panose="02040503050406030204" pitchFamily="18" charset="0"/>
                              </a:rPr>
                              <m:t>𝟏𝟐𝟓</m:t>
                            </m:r>
                            <m:r>
                              <a:rPr lang="en-US" sz="3600" b="1" i="1" dirty="0" smtClean="0">
                                <a:solidFill>
                                  <a:schemeClr val="tx1"/>
                                </a:solidFill>
                                <a:latin typeface="Cambria Math" panose="02040503050406030204" pitchFamily="18" charset="0"/>
                              </a:rPr>
                              <m:t>𝒕</m:t>
                            </m:r>
                          </m:e>
                          <m:sup>
                            <m:r>
                              <a:rPr lang="en-US" sz="3600" b="1" i="1" dirty="0" smtClean="0">
                                <a:solidFill>
                                  <a:schemeClr val="tx1"/>
                                </a:solidFill>
                                <a:latin typeface="Cambria Math" panose="02040503050406030204" pitchFamily="18" charset="0"/>
                              </a:rPr>
                              <m:t>𝟑</m:t>
                            </m:r>
                          </m:sup>
                        </m:sSup>
                      </m:num>
                      <m:den>
                        <m:r>
                          <a:rPr lang="en-US" sz="3600" b="1" i="1" dirty="0" smtClean="0">
                            <a:solidFill>
                              <a:schemeClr val="tx1"/>
                            </a:solidFill>
                            <a:latin typeface="Cambria Math" panose="02040503050406030204" pitchFamily="18" charset="0"/>
                          </a:rPr>
                          <m:t>𝟐𝟕</m:t>
                        </m:r>
                      </m:den>
                    </m:f>
                    <m:r>
                      <a:rPr lang="en-US" sz="3600" b="1" i="1" dirty="0" smtClean="0">
                        <a:solidFill>
                          <a:schemeClr val="tx1"/>
                        </a:solidFill>
                        <a:latin typeface="Cambria Math" panose="02040503050406030204" pitchFamily="18" charset="0"/>
                      </a:rPr>
                      <m:t>+</m:t>
                    </m:r>
                    <m:f>
                      <m:fPr>
                        <m:ctrlPr>
                          <a:rPr lang="en-US" sz="3600" b="1" i="1" smtClean="0">
                            <a:solidFill>
                              <a:schemeClr val="tx1"/>
                            </a:solidFill>
                            <a:latin typeface="Cambria Math" panose="02040503050406030204" pitchFamily="18" charset="0"/>
                          </a:rPr>
                        </m:ctrlPr>
                      </m:fPr>
                      <m:num>
                        <m:r>
                          <a:rPr lang="en-US" sz="3600" b="1" i="1">
                            <a:latin typeface="Cambria Math" panose="02040503050406030204" pitchFamily="18" charset="0"/>
                          </a:rPr>
                          <m:t>𝟏𝟐𝟓</m:t>
                        </m:r>
                        <m:r>
                          <a:rPr lang="en-US" sz="3600" b="1" i="1">
                            <a:latin typeface="Cambria Math" panose="02040503050406030204" pitchFamily="18" charset="0"/>
                          </a:rPr>
                          <m:t> </m:t>
                        </m:r>
                        <m:r>
                          <m:rPr>
                            <m:nor/>
                          </m:rPr>
                          <a:rPr lang="en-US" sz="3600" b="1" i="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t</m:t>
                        </m:r>
                        <m:r>
                          <m:rPr>
                            <m:nor/>
                          </m:rPr>
                          <a:rPr lang="en-US" sz="3600" b="1" i="1" baseline="30000" dirty="0" smtClean="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2</m:t>
                        </m:r>
                        <m:r>
                          <a:rPr lang="en-US" sz="3600" b="1" i="1" smtClean="0">
                            <a:solidFill>
                              <a:schemeClr val="tx1"/>
                            </a:solidFill>
                            <a:latin typeface="Cambria Math" panose="02040503050406030204" pitchFamily="18" charset="0"/>
                          </a:rPr>
                          <m:t>𝒌</m:t>
                        </m:r>
                      </m:num>
                      <m:den>
                        <m:r>
                          <a:rPr lang="en-US" sz="3600" b="1" i="1" smtClean="0">
                            <a:solidFill>
                              <a:schemeClr val="tx1"/>
                            </a:solidFill>
                            <a:latin typeface="Cambria Math" panose="02040503050406030204" pitchFamily="18" charset="0"/>
                          </a:rPr>
                          <m:t>𝟔</m:t>
                        </m:r>
                      </m:den>
                    </m:f>
                  </m:oMath>
                </a14:m>
                <a:r>
                  <a:rPr lang="en-US" sz="3600" b="1" dirty="0"/>
                  <a:t> + </a:t>
                </a:r>
                <a14:m>
                  <m:oMath xmlns:m="http://schemas.openxmlformats.org/officeDocument/2006/math">
                    <m:f>
                      <m:fPr>
                        <m:ctrlPr>
                          <a:rPr lang="en-US" sz="3600" b="1" i="1" dirty="0">
                            <a:latin typeface="Cambria Math" panose="02040503050406030204" pitchFamily="18" charset="0"/>
                          </a:rPr>
                        </m:ctrlPr>
                      </m:fPr>
                      <m:num>
                        <m:sSup>
                          <m:sSupPr>
                            <m:ctrlPr>
                              <a:rPr lang="en-US" sz="3600" b="1" i="1" dirty="0">
                                <a:latin typeface="Cambria Math" panose="02040503050406030204" pitchFamily="18" charset="0"/>
                              </a:rPr>
                            </m:ctrlPr>
                          </m:sSupPr>
                          <m:e>
                            <m:r>
                              <a:rPr lang="en-US" sz="3600" b="1" i="1" dirty="0" smtClean="0">
                                <a:latin typeface="Cambria Math" panose="02040503050406030204" pitchFamily="18" charset="0"/>
                              </a:rPr>
                              <m:t>𝟏𝟐𝟓</m:t>
                            </m:r>
                            <m:r>
                              <a:rPr lang="en-US" sz="3600" b="1" i="1" dirty="0" smtClean="0">
                                <a:latin typeface="Cambria Math" panose="02040503050406030204" pitchFamily="18" charset="0"/>
                              </a:rPr>
                              <m:t>𝒕𝒌</m:t>
                            </m:r>
                          </m:e>
                          <m:sup>
                            <m:r>
                              <a:rPr lang="en-US" sz="3600" b="1" i="1" dirty="0" smtClean="0">
                                <a:latin typeface="Cambria Math" panose="02040503050406030204" pitchFamily="18" charset="0"/>
                              </a:rPr>
                              <m:t>𝟐</m:t>
                            </m:r>
                          </m:sup>
                        </m:sSup>
                      </m:num>
                      <m:den>
                        <m:r>
                          <a:rPr lang="en-US" sz="3600" b="1" i="1" dirty="0" smtClean="0">
                            <a:latin typeface="Cambria Math" panose="02040503050406030204" pitchFamily="18" charset="0"/>
                          </a:rPr>
                          <m:t>𝟒</m:t>
                        </m:r>
                      </m:den>
                    </m:f>
                    <m:r>
                      <a:rPr lang="en-US" sz="3600" b="1" i="1" dirty="0">
                        <a:latin typeface="Cambria Math" panose="02040503050406030204" pitchFamily="18" charset="0"/>
                      </a:rPr>
                      <m:t>+</m:t>
                    </m:r>
                    <m:f>
                      <m:fPr>
                        <m:ctrlPr>
                          <a:rPr lang="en-US" sz="3600" b="1" i="1">
                            <a:latin typeface="Cambria Math" panose="02040503050406030204" pitchFamily="18" charset="0"/>
                          </a:rPr>
                        </m:ctrlPr>
                      </m:fPr>
                      <m:num>
                        <m:r>
                          <a:rPr lang="en-US" sz="3600" b="1" i="1">
                            <a:latin typeface="Cambria Math" panose="02040503050406030204" pitchFamily="18" charset="0"/>
                          </a:rPr>
                          <m:t>𝟏𝟐𝟓</m:t>
                        </m:r>
                        <m:r>
                          <a:rPr lang="en-US" sz="3600" b="1" i="1">
                            <a:latin typeface="Cambria Math" panose="02040503050406030204" pitchFamily="18" charset="0"/>
                          </a:rPr>
                          <m:t> </m:t>
                        </m:r>
                        <m:r>
                          <m:rPr>
                            <m:nor/>
                          </m:rPr>
                          <a:rPr lang="en-US" sz="3600" b="1" i="1" dirty="0" smtClean="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k</m:t>
                        </m:r>
                        <m:r>
                          <m:rPr>
                            <m:nor/>
                          </m:rPr>
                          <a:rPr lang="en-US" sz="3600" b="1" i="1" baseline="30000"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3</m:t>
                        </m:r>
                      </m:num>
                      <m:den>
                        <m:r>
                          <a:rPr lang="en-US" sz="3600" b="1" i="1" smtClean="0">
                            <a:latin typeface="Cambria Math" panose="02040503050406030204" pitchFamily="18" charset="0"/>
                          </a:rPr>
                          <m:t>𝟖</m:t>
                        </m:r>
                      </m:den>
                    </m:f>
                    <m:r>
                      <a:rPr lang="en-US" sz="3600" b="1" i="1" smtClean="0">
                        <a:latin typeface="Cambria Math" panose="02040503050406030204" pitchFamily="18" charset="0"/>
                      </a:rPr>
                      <m:t>.</m:t>
                    </m:r>
                  </m:oMath>
                </a14:m>
                <a:endParaRPr lang="ru-KZ" sz="3600" b="1" i="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r>
                  <a:rPr lang="kk-KZ"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Шешуі.</a:t>
                </a:r>
                <a:r>
                  <a:rPr lang="en-US"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 </a:t>
                </a:r>
                <a:r>
                  <a:rPr lang="kk-KZ"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Екі өрнектің </a:t>
                </a:r>
                <a:r>
                  <a:rPr lang="kk-KZ" sz="3600" b="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a:t>қосындысының </a:t>
                </a:r>
                <a:r>
                  <a:rPr lang="kk-KZ"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к</a:t>
                </a:r>
                <a:r>
                  <a:rPr lang="ru-RU" sz="3600" b="1">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a:t>уб</a:t>
                </a:r>
                <a:r>
                  <a:rPr lang="kk-KZ" sz="3600" b="1">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rPr>
                  <a:t>ы </a:t>
                </a:r>
                <a:r>
                  <a:rPr lang="kk-KZ" sz="3600" b="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a:t>формуласын қолдан:</a:t>
                </a:r>
                <a:endParaRPr lang="ru-KZ" sz="3600" b="1" dirty="0">
                  <a:solidFill>
                    <a:schemeClr val="bg2">
                      <a:lumMod val="10000"/>
                    </a:schemeClr>
                  </a:solidFill>
                  <a:effectLst/>
                  <a:latin typeface="Times New Roman" panose="02020603050405020304" pitchFamily="18" charset="0"/>
                  <a:ea typeface="Tahoma" panose="020B0604030504040204" pitchFamily="34" charset="0"/>
                  <a:cs typeface="Times New Roman" panose="02020603050405020304" pitchFamily="18" charset="0"/>
                </a:endParaRPr>
              </a:p>
              <a:p>
                <a:pPr algn="just">
                  <a:spcAft>
                    <a:spcPts val="1000"/>
                  </a:spcAft>
                </a:pPr>
                <a14:m>
                  <m:oMath xmlns:m="http://schemas.openxmlformats.org/officeDocument/2006/math">
                    <m:f>
                      <m:fPr>
                        <m:ctrlPr>
                          <a:rPr lang="en-US" sz="3600" b="1" i="1" dirty="0">
                            <a:latin typeface="Cambria Math" panose="02040503050406030204" pitchFamily="18" charset="0"/>
                          </a:rPr>
                        </m:ctrlPr>
                      </m:fPr>
                      <m:num>
                        <m:sSup>
                          <m:sSupPr>
                            <m:ctrlPr>
                              <a:rPr lang="en-US" sz="3600" b="1" i="1" dirty="0">
                                <a:latin typeface="Cambria Math" panose="02040503050406030204" pitchFamily="18" charset="0"/>
                              </a:rPr>
                            </m:ctrlPr>
                          </m:sSupPr>
                          <m:e>
                            <m:r>
                              <a:rPr lang="en-US" sz="3600" b="1" i="1" dirty="0">
                                <a:latin typeface="Cambria Math" panose="02040503050406030204" pitchFamily="18" charset="0"/>
                              </a:rPr>
                              <m:t>𝟏𝟐𝟓</m:t>
                            </m:r>
                            <m:r>
                              <a:rPr lang="en-US" sz="3600" b="1" i="1" dirty="0">
                                <a:latin typeface="Cambria Math" panose="02040503050406030204" pitchFamily="18" charset="0"/>
                              </a:rPr>
                              <m:t>𝒕</m:t>
                            </m:r>
                          </m:e>
                          <m:sup>
                            <m:r>
                              <a:rPr lang="en-US" sz="3600" b="1" i="1" dirty="0">
                                <a:latin typeface="Cambria Math" panose="02040503050406030204" pitchFamily="18" charset="0"/>
                              </a:rPr>
                              <m:t>𝟑</m:t>
                            </m:r>
                          </m:sup>
                        </m:sSup>
                      </m:num>
                      <m:den>
                        <m:r>
                          <a:rPr lang="en-US" sz="3600" b="1" i="1" dirty="0">
                            <a:latin typeface="Cambria Math" panose="02040503050406030204" pitchFamily="18" charset="0"/>
                          </a:rPr>
                          <m:t>𝟐𝟕</m:t>
                        </m:r>
                      </m:den>
                    </m:f>
                    <m:r>
                      <a:rPr lang="en-US" sz="3600" b="1" i="1" dirty="0">
                        <a:latin typeface="Cambria Math" panose="02040503050406030204" pitchFamily="18" charset="0"/>
                      </a:rPr>
                      <m:t>+</m:t>
                    </m:r>
                    <m:f>
                      <m:fPr>
                        <m:ctrlPr>
                          <a:rPr lang="en-US" sz="3600" b="1" i="1">
                            <a:latin typeface="Cambria Math" panose="02040503050406030204" pitchFamily="18" charset="0"/>
                          </a:rPr>
                        </m:ctrlPr>
                      </m:fPr>
                      <m:num>
                        <m:r>
                          <a:rPr lang="en-US" sz="3600" b="1" i="1">
                            <a:latin typeface="Cambria Math" panose="02040503050406030204" pitchFamily="18" charset="0"/>
                          </a:rPr>
                          <m:t>𝟏𝟐𝟓</m:t>
                        </m:r>
                        <m:r>
                          <a:rPr lang="en-US" sz="3600" b="1" i="1">
                            <a:latin typeface="Cambria Math" panose="02040503050406030204" pitchFamily="18" charset="0"/>
                          </a:rPr>
                          <m:t> </m:t>
                        </m:r>
                        <m:r>
                          <m:rPr>
                            <m:nor/>
                          </m:rPr>
                          <a:rPr lang="en-US" sz="3600" b="1" i="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t</m:t>
                        </m:r>
                        <m:r>
                          <m:rPr>
                            <m:nor/>
                          </m:rPr>
                          <a:rPr lang="en-US" sz="3600" b="1" i="1" baseline="30000"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2</m:t>
                        </m:r>
                        <m:r>
                          <a:rPr lang="en-US" sz="3600" b="1" i="1">
                            <a:latin typeface="Cambria Math" panose="02040503050406030204" pitchFamily="18" charset="0"/>
                          </a:rPr>
                          <m:t>𝒌</m:t>
                        </m:r>
                      </m:num>
                      <m:den>
                        <m:r>
                          <a:rPr lang="en-US" sz="3600" b="1" i="1">
                            <a:latin typeface="Cambria Math" panose="02040503050406030204" pitchFamily="18" charset="0"/>
                          </a:rPr>
                          <m:t>𝟔</m:t>
                        </m:r>
                      </m:den>
                    </m:f>
                  </m:oMath>
                </a14:m>
                <a:r>
                  <a:rPr lang="en-US" sz="3600" b="1" dirty="0"/>
                  <a:t> + </a:t>
                </a:r>
                <a14:m>
                  <m:oMath xmlns:m="http://schemas.openxmlformats.org/officeDocument/2006/math">
                    <m:f>
                      <m:fPr>
                        <m:ctrlPr>
                          <a:rPr lang="en-US" sz="3600" b="1" i="1" dirty="0">
                            <a:latin typeface="Cambria Math" panose="02040503050406030204" pitchFamily="18" charset="0"/>
                          </a:rPr>
                        </m:ctrlPr>
                      </m:fPr>
                      <m:num>
                        <m:sSup>
                          <m:sSupPr>
                            <m:ctrlPr>
                              <a:rPr lang="en-US" sz="3600" b="1" i="1" dirty="0">
                                <a:latin typeface="Cambria Math" panose="02040503050406030204" pitchFamily="18" charset="0"/>
                              </a:rPr>
                            </m:ctrlPr>
                          </m:sSupPr>
                          <m:e>
                            <m:r>
                              <a:rPr lang="en-US" sz="3600" b="1" i="1" dirty="0">
                                <a:latin typeface="Cambria Math" panose="02040503050406030204" pitchFamily="18" charset="0"/>
                              </a:rPr>
                              <m:t>𝟏𝟐𝟓</m:t>
                            </m:r>
                            <m:r>
                              <a:rPr lang="en-US" sz="3600" b="1" i="1" dirty="0">
                                <a:latin typeface="Cambria Math" panose="02040503050406030204" pitchFamily="18" charset="0"/>
                              </a:rPr>
                              <m:t>𝒕𝒌</m:t>
                            </m:r>
                          </m:e>
                          <m:sup>
                            <m:r>
                              <a:rPr lang="en-US" sz="3600" b="1" i="1" dirty="0">
                                <a:latin typeface="Cambria Math" panose="02040503050406030204" pitchFamily="18" charset="0"/>
                              </a:rPr>
                              <m:t>𝟐</m:t>
                            </m:r>
                          </m:sup>
                        </m:sSup>
                      </m:num>
                      <m:den>
                        <m:r>
                          <a:rPr lang="en-US" sz="3600" b="1" i="1" dirty="0">
                            <a:latin typeface="Cambria Math" panose="02040503050406030204" pitchFamily="18" charset="0"/>
                          </a:rPr>
                          <m:t>𝟒</m:t>
                        </m:r>
                      </m:den>
                    </m:f>
                    <m:r>
                      <a:rPr lang="en-US" sz="3600" b="1" i="1" dirty="0">
                        <a:latin typeface="Cambria Math" panose="02040503050406030204" pitchFamily="18" charset="0"/>
                      </a:rPr>
                      <m:t>+</m:t>
                    </m:r>
                    <m:f>
                      <m:fPr>
                        <m:ctrlPr>
                          <a:rPr lang="en-US" sz="3600" b="1" i="1">
                            <a:latin typeface="Cambria Math" panose="02040503050406030204" pitchFamily="18" charset="0"/>
                          </a:rPr>
                        </m:ctrlPr>
                      </m:fPr>
                      <m:num>
                        <m:r>
                          <a:rPr lang="en-US" sz="3600" b="1" i="1">
                            <a:latin typeface="Cambria Math" panose="02040503050406030204" pitchFamily="18" charset="0"/>
                          </a:rPr>
                          <m:t>𝟏𝟐𝟓</m:t>
                        </m:r>
                        <m:r>
                          <a:rPr lang="en-US" sz="3600" b="1" i="1">
                            <a:latin typeface="Cambria Math" panose="02040503050406030204" pitchFamily="18" charset="0"/>
                          </a:rPr>
                          <m:t> </m:t>
                        </m:r>
                        <m:r>
                          <m:rPr>
                            <m:nor/>
                          </m:rPr>
                          <a:rPr lang="en-US" sz="3600" b="1" i="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k</m:t>
                        </m:r>
                        <m:r>
                          <m:rPr>
                            <m:nor/>
                          </m:rPr>
                          <a:rPr lang="en-US" sz="3600" b="1" i="1" baseline="30000"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m:t>3</m:t>
                        </m:r>
                      </m:num>
                      <m:den>
                        <m:r>
                          <a:rPr lang="en-US" sz="3600" b="1" i="1">
                            <a:latin typeface="Cambria Math" panose="02040503050406030204" pitchFamily="18" charset="0"/>
                          </a:rPr>
                          <m:t>𝟖</m:t>
                        </m:r>
                      </m:den>
                    </m:f>
                    <m:r>
                      <a:rPr lang="en-US" sz="3600" b="1" i="1">
                        <a:latin typeface="Cambria Math" panose="02040503050406030204" pitchFamily="18" charset="0"/>
                      </a:rPr>
                      <m:t>=(</m:t>
                    </m:r>
                    <m:f>
                      <m:fPr>
                        <m:ctrlPr>
                          <a:rPr lang="en-US" sz="3600" b="1" i="1" dirty="0">
                            <a:latin typeface="Cambria Math" panose="02040503050406030204" pitchFamily="18" charset="0"/>
                          </a:rPr>
                        </m:ctrlPr>
                      </m:fPr>
                      <m:num>
                        <m:r>
                          <a:rPr lang="en-US" sz="3600" b="1" i="1" dirty="0" smtClean="0">
                            <a:latin typeface="Cambria Math" panose="02040503050406030204" pitchFamily="18" charset="0"/>
                          </a:rPr>
                          <m:t>𝟓</m:t>
                        </m:r>
                        <m:r>
                          <a:rPr lang="en-US" sz="3600" b="1" i="1" dirty="0" smtClean="0">
                            <a:latin typeface="Cambria Math" panose="02040503050406030204" pitchFamily="18" charset="0"/>
                          </a:rPr>
                          <m:t>𝒕</m:t>
                        </m:r>
                      </m:num>
                      <m:den>
                        <m:r>
                          <a:rPr lang="en-US" sz="3600" b="1" i="1" dirty="0" smtClean="0">
                            <a:latin typeface="Cambria Math" panose="02040503050406030204" pitchFamily="18" charset="0"/>
                          </a:rPr>
                          <m:t>𝟑</m:t>
                        </m:r>
                      </m:den>
                    </m:f>
                    <m:r>
                      <a:rPr lang="en-US" sz="3600" b="1" i="1" dirty="0">
                        <a:latin typeface="Cambria Math" panose="02040503050406030204" pitchFamily="18" charset="0"/>
                      </a:rPr>
                      <m:t>+</m:t>
                    </m:r>
                    <m:f>
                      <m:fPr>
                        <m:ctrlPr>
                          <a:rPr lang="en-US" sz="3600" b="1" i="1">
                            <a:latin typeface="Cambria Math" panose="02040503050406030204" pitchFamily="18" charset="0"/>
                          </a:rPr>
                        </m:ctrlPr>
                      </m:fPr>
                      <m:num>
                        <m:r>
                          <a:rPr lang="en-US" sz="3600" b="1" i="1" smtClean="0">
                            <a:latin typeface="Cambria Math" panose="02040503050406030204" pitchFamily="18" charset="0"/>
                          </a:rPr>
                          <m:t>𝟓</m:t>
                        </m:r>
                        <m:r>
                          <a:rPr lang="en-US" sz="3600" b="1" i="1">
                            <a:latin typeface="Cambria Math" panose="02040503050406030204" pitchFamily="18" charset="0"/>
                          </a:rPr>
                          <m:t>𝒌</m:t>
                        </m:r>
                      </m:num>
                      <m:den>
                        <m:r>
                          <a:rPr lang="en-US" sz="3600" b="1" i="1" smtClean="0">
                            <a:latin typeface="Cambria Math" panose="02040503050406030204" pitchFamily="18" charset="0"/>
                          </a:rPr>
                          <m:t>𝟐</m:t>
                        </m:r>
                      </m:den>
                    </m:f>
                    <m:sSup>
                      <m:sSupPr>
                        <m:ctrlPr>
                          <a:rPr lang="ru-KZ" sz="3600" b="1" i="1">
                            <a:latin typeface="Cambria Math" panose="02040503050406030204" pitchFamily="18" charset="0"/>
                          </a:rPr>
                        </m:ctrlPr>
                      </m:sSupPr>
                      <m:e>
                        <m:r>
                          <a:rPr lang="en-US" sz="3600" b="1" i="1">
                            <a:latin typeface="Cambria Math" panose="02040503050406030204" pitchFamily="18" charset="0"/>
                          </a:rPr>
                          <m:t>)</m:t>
                        </m:r>
                      </m:e>
                      <m:sup>
                        <m:r>
                          <a:rPr lang="en-US" sz="3600" b="1" i="1">
                            <a:latin typeface="Cambria Math" panose="02040503050406030204" pitchFamily="18" charset="0"/>
                          </a:rPr>
                          <m:t>𝟑</m:t>
                        </m:r>
                      </m:sup>
                    </m:sSup>
                  </m:oMath>
                </a14:m>
                <a:r>
                  <a:rPr lang="en-US" sz="3600" b="1" i="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rPr>
                  <a:t>.</a:t>
                </a:r>
                <a:endParaRPr lang="ru-KZ" sz="3600" b="1" i="1" dirty="0">
                  <a:solidFill>
                    <a:schemeClr val="bg2">
                      <a:lumMod val="10000"/>
                    </a:schemeClr>
                  </a:solidFill>
                  <a:latin typeface="Times New Roman" panose="02020603050405020304" pitchFamily="18" charset="0"/>
                  <a:ea typeface="Tahoma" panose="020B0604030504040204" pitchFamily="34" charset="0"/>
                  <a:cs typeface="Times New Roman" panose="02020603050405020304" pitchFamily="18" charset="0"/>
                </a:endParaRPr>
              </a:p>
            </p:txBody>
          </p:sp>
        </mc:Choice>
        <mc:Fallback xmlns="">
          <p:sp>
            <p:nvSpPr>
              <p:cNvPr id="3" name="Прямоугольник 2">
                <a:extLst>
                  <a:ext uri="{FF2B5EF4-FFF2-40B4-BE49-F238E27FC236}">
                    <a16:creationId xmlns:a16="http://schemas.microsoft.com/office/drawing/2014/main" id="{BF668F72-8929-5803-3594-23651B6F13E4}"/>
                  </a:ext>
                </a:extLst>
              </p:cNvPr>
              <p:cNvSpPr>
                <a:spLocks noRot="1" noChangeAspect="1" noMove="1" noResize="1" noEditPoints="1" noAdjustHandles="1" noChangeArrowheads="1" noChangeShapeType="1" noTextEdit="1"/>
              </p:cNvSpPr>
              <p:nvPr/>
            </p:nvSpPr>
            <p:spPr>
              <a:xfrm>
                <a:off x="1047549" y="818147"/>
                <a:ext cx="10483516" cy="3910686"/>
              </a:xfrm>
              <a:prstGeom prst="rect">
                <a:avLst/>
              </a:prstGeom>
              <a:blipFill>
                <a:blip r:embed="rId2"/>
                <a:stretch>
                  <a:fillRect l="-1802" t="-2492" r="-1744" b="-2025"/>
                </a:stretch>
              </a:blipFill>
            </p:spPr>
            <p:txBody>
              <a:bodyPr/>
              <a:lstStyle/>
              <a:p>
                <a:r>
                  <a:rPr lang="ru-KZ">
                    <a:noFill/>
                  </a:rPr>
                  <a:t> </a:t>
                </a:r>
              </a:p>
            </p:txBody>
          </p:sp>
        </mc:Fallback>
      </mc:AlternateContent>
    </p:spTree>
    <p:extLst>
      <p:ext uri="{BB962C8B-B14F-4D97-AF65-F5344CB8AC3E}">
        <p14:creationId xmlns:p14="http://schemas.microsoft.com/office/powerpoint/2010/main" val="2048525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1370</TotalTime>
  <Words>166</Words>
  <Application>Microsoft Office PowerPoint</Application>
  <PresentationFormat>Широкоэкранный</PresentationFormat>
  <Paragraphs>59</Paragraphs>
  <Slides>12</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12</vt:i4>
      </vt:variant>
    </vt:vector>
  </HeadingPairs>
  <TitlesOfParts>
    <vt:vector size="20" baseType="lpstr">
      <vt:lpstr>Arial</vt:lpstr>
      <vt:lpstr>Calibri</vt:lpstr>
      <vt:lpstr>Calibri Light</vt:lpstr>
      <vt:lpstr>Cambria Math</vt:lpstr>
      <vt:lpstr>PT Sans Caption</vt:lpstr>
      <vt:lpstr>Tahoma</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Действительные числа</dc:title>
  <dc:creator>User</dc:creator>
  <cp:lastModifiedBy>Huawei</cp:lastModifiedBy>
  <cp:revision>205</cp:revision>
  <dcterms:created xsi:type="dcterms:W3CDTF">2022-09-04T21:41:09Z</dcterms:created>
  <dcterms:modified xsi:type="dcterms:W3CDTF">2024-09-17T16:04:51Z</dcterms:modified>
</cp:coreProperties>
</file>