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39" r:id="rId3"/>
    <p:sldId id="337" r:id="rId4"/>
    <p:sldId id="298" r:id="rId5"/>
    <p:sldId id="316" r:id="rId6"/>
    <p:sldId id="329" r:id="rId7"/>
    <p:sldId id="338" r:id="rId8"/>
    <p:sldId id="336" r:id="rId9"/>
    <p:sldId id="330" r:id="rId10"/>
    <p:sldId id="331" r:id="rId11"/>
    <p:sldId id="332" r:id="rId12"/>
    <p:sldId id="333" r:id="rId13"/>
    <p:sldId id="334" r:id="rId14"/>
    <p:sldId id="335" r:id="rId15"/>
    <p:sldId id="340" r:id="rId16"/>
    <p:sldId id="341" r:id="rId17"/>
    <p:sldId id="342" r:id="rId18"/>
    <p:sldId id="343" r:id="rId19"/>
    <p:sldId id="344" r:id="rId20"/>
    <p:sldId id="345" r:id="rId21"/>
  </p:sldIdLst>
  <p:sldSz cx="9144000" cy="6858000" type="screen4x3"/>
  <p:notesSz cx="6858000" cy="9144000"/>
  <p:custDataLst>
    <p:tags r:id="rId2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D50"/>
    <a:srgbClr val="07F99D"/>
    <a:srgbClr val="006C31"/>
    <a:srgbClr val="00008E"/>
    <a:srgbClr val="05E18D"/>
    <a:srgbClr val="D0260A"/>
    <a:srgbClr val="9F9FFF"/>
    <a:srgbClr val="6EE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2" autoAdjust="0"/>
    <p:restoredTop sz="93298" autoAdjust="0"/>
  </p:normalViewPr>
  <p:slideViewPr>
    <p:cSldViewPr>
      <p:cViewPr varScale="1">
        <p:scale>
          <a:sx n="62" d="100"/>
          <a:sy n="62" d="100"/>
        </p:scale>
        <p:origin x="77" y="4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44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5" Type="http://schemas.openxmlformats.org/officeDocument/2006/relationships/image" Target="../media/image4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Relationship Id="rId14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9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8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image" Target="../media/image72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12" Type="http://schemas.openxmlformats.org/officeDocument/2006/relationships/image" Target="../media/image71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11" Type="http://schemas.openxmlformats.org/officeDocument/2006/relationships/image" Target="../media/image70.wmf"/><Relationship Id="rId5" Type="http://schemas.openxmlformats.org/officeDocument/2006/relationships/image" Target="../media/image64.wmf"/><Relationship Id="rId10" Type="http://schemas.openxmlformats.org/officeDocument/2006/relationships/image" Target="../media/image69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Relationship Id="rId14" Type="http://schemas.openxmlformats.org/officeDocument/2006/relationships/image" Target="../media/image7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84.wmf"/><Relationship Id="rId5" Type="http://schemas.openxmlformats.org/officeDocument/2006/relationships/image" Target="../media/image7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97.wmf"/><Relationship Id="rId18" Type="http://schemas.openxmlformats.org/officeDocument/2006/relationships/image" Target="../media/image102.wmf"/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12" Type="http://schemas.openxmlformats.org/officeDocument/2006/relationships/image" Target="../media/image96.wmf"/><Relationship Id="rId17" Type="http://schemas.openxmlformats.org/officeDocument/2006/relationships/image" Target="../media/image101.wmf"/><Relationship Id="rId2" Type="http://schemas.openxmlformats.org/officeDocument/2006/relationships/image" Target="../media/image86.wmf"/><Relationship Id="rId16" Type="http://schemas.openxmlformats.org/officeDocument/2006/relationships/image" Target="../media/image100.wmf"/><Relationship Id="rId20" Type="http://schemas.openxmlformats.org/officeDocument/2006/relationships/image" Target="../media/image104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11" Type="http://schemas.openxmlformats.org/officeDocument/2006/relationships/image" Target="../media/image95.wmf"/><Relationship Id="rId5" Type="http://schemas.openxmlformats.org/officeDocument/2006/relationships/image" Target="../media/image89.wmf"/><Relationship Id="rId15" Type="http://schemas.openxmlformats.org/officeDocument/2006/relationships/image" Target="../media/image99.wmf"/><Relationship Id="rId10" Type="http://schemas.openxmlformats.org/officeDocument/2006/relationships/image" Target="../media/image94.wmf"/><Relationship Id="rId19" Type="http://schemas.openxmlformats.org/officeDocument/2006/relationships/image" Target="../media/image103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Relationship Id="rId14" Type="http://schemas.openxmlformats.org/officeDocument/2006/relationships/image" Target="../media/image9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C6D047-D9AA-4F74-997F-04CC39B4B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770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5981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83974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596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460960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7934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23596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90860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68828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69824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75883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5005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3442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92107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72241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B8C15-C130-4D35-A8A1-2002AD2C4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8ABD1-8367-490D-882E-8275271F3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4257E-5718-404A-B706-8A6FE46F5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93AB-F8AE-486B-8C60-1809AE868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CA4AB-24C7-4B85-9EEB-AC718F0F8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5AA03-5544-418B-8C6F-1204BA00E6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8AAC0-8CBE-41D3-9C05-BC7333632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199B-1D7F-4549-9B43-4E908CF1B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119D3-7ACF-46DD-AA3F-C83D466D8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09EE1-DE59-4725-87C6-7330FE662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387D2-F036-4763-BC84-42C85BD51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4F882-CFB8-4F75-962A-F56E677875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7424531-B8E6-416E-95A3-8F77991EA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55.bin"/><Relationship Id="rId26" Type="http://schemas.openxmlformats.org/officeDocument/2006/relationships/oleObject" Target="../embeddings/oleObject59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55.wmf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3.wmf"/><Relationship Id="rId25" Type="http://schemas.openxmlformats.org/officeDocument/2006/relationships/image" Target="../media/image57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29" Type="http://schemas.openxmlformats.org/officeDocument/2006/relationships/image" Target="../media/image5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0.wmf"/><Relationship Id="rId24" Type="http://schemas.openxmlformats.org/officeDocument/2006/relationships/oleObject" Target="../embeddings/oleObject58.bin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28" Type="http://schemas.openxmlformats.org/officeDocument/2006/relationships/oleObject" Target="../embeddings/oleObject60.bin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54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57.bin"/><Relationship Id="rId27" Type="http://schemas.openxmlformats.org/officeDocument/2006/relationships/image" Target="../media/image5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68.bin"/><Relationship Id="rId26" Type="http://schemas.openxmlformats.org/officeDocument/2006/relationships/oleObject" Target="../embeddings/oleObject72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66.wmf"/><Relationship Id="rId25" Type="http://schemas.openxmlformats.org/officeDocument/2006/relationships/image" Target="../media/image70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67.bin"/><Relationship Id="rId20" Type="http://schemas.openxmlformats.org/officeDocument/2006/relationships/oleObject" Target="../embeddings/oleObject69.bin"/><Relationship Id="rId29" Type="http://schemas.openxmlformats.org/officeDocument/2006/relationships/image" Target="../media/image72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3.wmf"/><Relationship Id="rId24" Type="http://schemas.openxmlformats.org/officeDocument/2006/relationships/oleObject" Target="../embeddings/oleObject71.bin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23" Type="http://schemas.openxmlformats.org/officeDocument/2006/relationships/image" Target="../media/image69.wmf"/><Relationship Id="rId28" Type="http://schemas.openxmlformats.org/officeDocument/2006/relationships/oleObject" Target="../embeddings/oleObject73.bin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67.wmf"/><Relationship Id="rId31" Type="http://schemas.openxmlformats.org/officeDocument/2006/relationships/image" Target="../media/image73.w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0.bin"/><Relationship Id="rId27" Type="http://schemas.openxmlformats.org/officeDocument/2006/relationships/image" Target="../media/image71.wmf"/><Relationship Id="rId30" Type="http://schemas.openxmlformats.org/officeDocument/2006/relationships/oleObject" Target="../embeddings/oleObject7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78.wmf"/><Relationship Id="rId18" Type="http://schemas.openxmlformats.org/officeDocument/2006/relationships/oleObject" Target="../embeddings/oleObject82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82.wmf"/><Relationship Id="rId7" Type="http://schemas.openxmlformats.org/officeDocument/2006/relationships/image" Target="../media/image75.wmf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80.wmf"/><Relationship Id="rId25" Type="http://schemas.openxmlformats.org/officeDocument/2006/relationships/image" Target="../media/image84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81.bin"/><Relationship Id="rId20" Type="http://schemas.openxmlformats.org/officeDocument/2006/relationships/oleObject" Target="../embeddings/oleObject83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7.wmf"/><Relationship Id="rId24" Type="http://schemas.openxmlformats.org/officeDocument/2006/relationships/oleObject" Target="../embeddings/oleObject85.bin"/><Relationship Id="rId5" Type="http://schemas.openxmlformats.org/officeDocument/2006/relationships/image" Target="../media/image74.wmf"/><Relationship Id="rId15" Type="http://schemas.openxmlformats.org/officeDocument/2006/relationships/image" Target="../media/image79.wmf"/><Relationship Id="rId23" Type="http://schemas.openxmlformats.org/officeDocument/2006/relationships/image" Target="../media/image83.wmf"/><Relationship Id="rId10" Type="http://schemas.openxmlformats.org/officeDocument/2006/relationships/oleObject" Target="../embeddings/oleObject78.bin"/><Relationship Id="rId19" Type="http://schemas.openxmlformats.org/officeDocument/2006/relationships/image" Target="../media/image81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6.wmf"/><Relationship Id="rId14" Type="http://schemas.openxmlformats.org/officeDocument/2006/relationships/oleObject" Target="../embeddings/oleObject80.bin"/><Relationship Id="rId22" Type="http://schemas.openxmlformats.org/officeDocument/2006/relationships/oleObject" Target="../embeddings/oleObject8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13" Type="http://schemas.openxmlformats.org/officeDocument/2006/relationships/image" Target="../media/image89.wmf"/><Relationship Id="rId18" Type="http://schemas.openxmlformats.org/officeDocument/2006/relationships/oleObject" Target="../embeddings/oleObject93.bin"/><Relationship Id="rId26" Type="http://schemas.openxmlformats.org/officeDocument/2006/relationships/oleObject" Target="../embeddings/oleObject97.bin"/><Relationship Id="rId39" Type="http://schemas.openxmlformats.org/officeDocument/2006/relationships/image" Target="../media/image102.wmf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93.wmf"/><Relationship Id="rId34" Type="http://schemas.openxmlformats.org/officeDocument/2006/relationships/oleObject" Target="../embeddings/oleObject101.bin"/><Relationship Id="rId42" Type="http://schemas.openxmlformats.org/officeDocument/2006/relationships/oleObject" Target="../embeddings/oleObject105.bin"/><Relationship Id="rId7" Type="http://schemas.openxmlformats.org/officeDocument/2006/relationships/image" Target="../media/image86.wmf"/><Relationship Id="rId12" Type="http://schemas.openxmlformats.org/officeDocument/2006/relationships/oleObject" Target="../embeddings/oleObject90.bin"/><Relationship Id="rId17" Type="http://schemas.openxmlformats.org/officeDocument/2006/relationships/image" Target="../media/image91.wmf"/><Relationship Id="rId25" Type="http://schemas.openxmlformats.org/officeDocument/2006/relationships/image" Target="../media/image95.wmf"/><Relationship Id="rId33" Type="http://schemas.openxmlformats.org/officeDocument/2006/relationships/image" Target="../media/image99.wmf"/><Relationship Id="rId38" Type="http://schemas.openxmlformats.org/officeDocument/2006/relationships/oleObject" Target="../embeddings/oleObject103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92.bin"/><Relationship Id="rId20" Type="http://schemas.openxmlformats.org/officeDocument/2006/relationships/oleObject" Target="../embeddings/oleObject94.bin"/><Relationship Id="rId29" Type="http://schemas.openxmlformats.org/officeDocument/2006/relationships/image" Target="../media/image97.wmf"/><Relationship Id="rId41" Type="http://schemas.openxmlformats.org/officeDocument/2006/relationships/image" Target="../media/image103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7.bin"/><Relationship Id="rId11" Type="http://schemas.openxmlformats.org/officeDocument/2006/relationships/image" Target="../media/image88.wmf"/><Relationship Id="rId24" Type="http://schemas.openxmlformats.org/officeDocument/2006/relationships/oleObject" Target="../embeddings/oleObject96.bin"/><Relationship Id="rId32" Type="http://schemas.openxmlformats.org/officeDocument/2006/relationships/oleObject" Target="../embeddings/oleObject100.bin"/><Relationship Id="rId37" Type="http://schemas.openxmlformats.org/officeDocument/2006/relationships/image" Target="../media/image101.wmf"/><Relationship Id="rId40" Type="http://schemas.openxmlformats.org/officeDocument/2006/relationships/oleObject" Target="../embeddings/oleObject104.bin"/><Relationship Id="rId5" Type="http://schemas.openxmlformats.org/officeDocument/2006/relationships/image" Target="../media/image85.wmf"/><Relationship Id="rId15" Type="http://schemas.openxmlformats.org/officeDocument/2006/relationships/image" Target="../media/image90.wmf"/><Relationship Id="rId23" Type="http://schemas.openxmlformats.org/officeDocument/2006/relationships/image" Target="../media/image94.wmf"/><Relationship Id="rId28" Type="http://schemas.openxmlformats.org/officeDocument/2006/relationships/oleObject" Target="../embeddings/oleObject98.bin"/><Relationship Id="rId36" Type="http://schemas.openxmlformats.org/officeDocument/2006/relationships/oleObject" Target="../embeddings/oleObject102.bin"/><Relationship Id="rId10" Type="http://schemas.openxmlformats.org/officeDocument/2006/relationships/oleObject" Target="../embeddings/oleObject89.bin"/><Relationship Id="rId19" Type="http://schemas.openxmlformats.org/officeDocument/2006/relationships/image" Target="../media/image92.wmf"/><Relationship Id="rId31" Type="http://schemas.openxmlformats.org/officeDocument/2006/relationships/image" Target="../media/image98.wmf"/><Relationship Id="rId4" Type="http://schemas.openxmlformats.org/officeDocument/2006/relationships/oleObject" Target="../embeddings/oleObject86.bin"/><Relationship Id="rId9" Type="http://schemas.openxmlformats.org/officeDocument/2006/relationships/image" Target="../media/image87.wmf"/><Relationship Id="rId14" Type="http://schemas.openxmlformats.org/officeDocument/2006/relationships/oleObject" Target="../embeddings/oleObject91.bin"/><Relationship Id="rId22" Type="http://schemas.openxmlformats.org/officeDocument/2006/relationships/oleObject" Target="../embeddings/oleObject95.bin"/><Relationship Id="rId27" Type="http://schemas.openxmlformats.org/officeDocument/2006/relationships/image" Target="../media/image96.wmf"/><Relationship Id="rId30" Type="http://schemas.openxmlformats.org/officeDocument/2006/relationships/oleObject" Target="../embeddings/oleObject99.bin"/><Relationship Id="rId35" Type="http://schemas.openxmlformats.org/officeDocument/2006/relationships/image" Target="../media/image100.wmf"/><Relationship Id="rId43" Type="http://schemas.openxmlformats.org/officeDocument/2006/relationships/image" Target="../media/image10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jpeg"/><Relationship Id="rId2" Type="http://schemas.openxmlformats.org/officeDocument/2006/relationships/image" Target="../media/image10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gif"/><Relationship Id="rId3" Type="http://schemas.openxmlformats.org/officeDocument/2006/relationships/image" Target="../media/image109.jpeg"/><Relationship Id="rId7" Type="http://schemas.openxmlformats.org/officeDocument/2006/relationships/image" Target="../media/image113.jpeg"/><Relationship Id="rId2" Type="http://schemas.openxmlformats.org/officeDocument/2006/relationships/image" Target="../media/image10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2.jpeg"/><Relationship Id="rId5" Type="http://schemas.openxmlformats.org/officeDocument/2006/relationships/image" Target="../media/image111.jpeg"/><Relationship Id="rId4" Type="http://schemas.openxmlformats.org/officeDocument/2006/relationships/image" Target="../media/image110.jpeg"/><Relationship Id="rId9" Type="http://schemas.openxmlformats.org/officeDocument/2006/relationships/image" Target="../media/image11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3.wmf"/><Relationship Id="rId34" Type="http://schemas.openxmlformats.org/officeDocument/2006/relationships/oleObject" Target="../embeddings/oleObject20.bin"/><Relationship Id="rId7" Type="http://schemas.openxmlformats.org/officeDocument/2006/relationships/image" Target="../media/image6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33" Type="http://schemas.openxmlformats.org/officeDocument/2006/relationships/image" Target="../media/image1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29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37" Type="http://schemas.openxmlformats.org/officeDocument/2006/relationships/image" Target="../media/image21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28" Type="http://schemas.openxmlformats.org/officeDocument/2006/relationships/oleObject" Target="../embeddings/oleObject17.bin"/><Relationship Id="rId36" Type="http://schemas.openxmlformats.org/officeDocument/2006/relationships/oleObject" Target="../embeddings/oleObject21.bin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2.wmf"/><Relationship Id="rId31" Type="http://schemas.openxmlformats.org/officeDocument/2006/relationships/image" Target="../media/image18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16.wmf"/><Relationship Id="rId30" Type="http://schemas.openxmlformats.org/officeDocument/2006/relationships/oleObject" Target="../embeddings/oleObject18.bin"/><Relationship Id="rId35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jpeg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6.wmf"/><Relationship Id="rId18" Type="http://schemas.openxmlformats.org/officeDocument/2006/relationships/oleObject" Target="../embeddings/oleObject39.bin"/><Relationship Id="rId26" Type="http://schemas.openxmlformats.org/officeDocument/2006/relationships/image" Target="../media/image42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0.wmf"/><Relationship Id="rId34" Type="http://schemas.openxmlformats.org/officeDocument/2006/relationships/image" Target="../media/image46.wmf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38.wmf"/><Relationship Id="rId25" Type="http://schemas.openxmlformats.org/officeDocument/2006/relationships/oleObject" Target="../embeddings/oleObject43.bin"/><Relationship Id="rId33" Type="http://schemas.openxmlformats.org/officeDocument/2006/relationships/oleObject" Target="../embeddings/oleObject47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29" Type="http://schemas.openxmlformats.org/officeDocument/2006/relationships/oleObject" Target="../embeddings/oleObject4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5.wmf"/><Relationship Id="rId24" Type="http://schemas.openxmlformats.org/officeDocument/2006/relationships/oleObject" Target="../embeddings/oleObject42.bin"/><Relationship Id="rId32" Type="http://schemas.openxmlformats.org/officeDocument/2006/relationships/image" Target="../media/image4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23" Type="http://schemas.openxmlformats.org/officeDocument/2006/relationships/image" Target="../media/image41.wmf"/><Relationship Id="rId28" Type="http://schemas.openxmlformats.org/officeDocument/2006/relationships/image" Target="../media/image43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39.wmf"/><Relationship Id="rId31" Type="http://schemas.openxmlformats.org/officeDocument/2006/relationships/oleObject" Target="../embeddings/oleObject46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7.bin"/><Relationship Id="rId22" Type="http://schemas.openxmlformats.org/officeDocument/2006/relationships/oleObject" Target="../embeddings/oleObject41.bin"/><Relationship Id="rId27" Type="http://schemas.openxmlformats.org/officeDocument/2006/relationships/oleObject" Target="../embeddings/oleObject44.bin"/><Relationship Id="rId30" Type="http://schemas.openxmlformats.org/officeDocument/2006/relationships/image" Target="../media/image4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052513"/>
            <a:ext cx="7847012" cy="403225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Үй тапсырмасын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тексерейік</a:t>
            </a:r>
            <a:endParaRPr lang="ru-RU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0"/>
            <a:ext cx="91440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kk-KZ" sz="2600" i="1">
                <a:solidFill>
                  <a:srgbClr val="FF0000"/>
                </a:solidFill>
              </a:rPr>
              <a:t>   </a:t>
            </a:r>
            <a:r>
              <a:rPr lang="en-US" sz="2600" i="1">
                <a:solidFill>
                  <a:srgbClr val="FF0000"/>
                </a:solidFill>
              </a:rPr>
              <a:t>5</a:t>
            </a:r>
            <a:r>
              <a:rPr lang="kk-KZ" sz="2600" i="1">
                <a:solidFill>
                  <a:srgbClr val="FF0000"/>
                </a:solidFill>
              </a:rPr>
              <a:t> мысал</a:t>
            </a:r>
            <a:r>
              <a:rPr lang="ru-RU" sz="2600" i="1">
                <a:solidFill>
                  <a:srgbClr val="FF0000"/>
                </a:solidFill>
              </a:rPr>
              <a:t>:</a:t>
            </a:r>
            <a:r>
              <a:rPr lang="ru-RU" sz="2600" i="1">
                <a:solidFill>
                  <a:srgbClr val="00008E"/>
                </a:solidFill>
              </a:rPr>
              <a:t> Көбейткіштерге жіктеу:</a:t>
            </a:r>
          </a:p>
        </p:txBody>
      </p:sp>
      <p:graphicFrame>
        <p:nvGraphicFramePr>
          <p:cNvPr id="191493" name="Object 5"/>
          <p:cNvGraphicFramePr>
            <a:graphicFrameLocks noGrp="1" noChangeAspect="1"/>
          </p:cNvGraphicFramePr>
          <p:nvPr>
            <p:ph/>
          </p:nvPr>
        </p:nvGraphicFramePr>
        <p:xfrm>
          <a:off x="642938" y="571500"/>
          <a:ext cx="2808287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4" imgW="1104900" imgH="241300" progId="">
                  <p:embed/>
                </p:oleObj>
              </mc:Choice>
              <mc:Fallback>
                <p:oleObj name="Equation" r:id="rId4" imgW="1104900" imgH="2413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571500"/>
                        <a:ext cx="2808287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09" name="Object 21"/>
          <p:cNvGraphicFramePr>
            <a:graphicFrameLocks noChangeAspect="1"/>
          </p:cNvGraphicFramePr>
          <p:nvPr/>
        </p:nvGraphicFramePr>
        <p:xfrm>
          <a:off x="3500438" y="428625"/>
          <a:ext cx="4854575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6" imgW="1993900" imgH="342900" progId="">
                  <p:embed/>
                </p:oleObj>
              </mc:Choice>
              <mc:Fallback>
                <p:oleObj name="Equation" r:id="rId6" imgW="1993900" imgH="342900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28625"/>
                        <a:ext cx="4854575" cy="97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11" name="Object 23"/>
          <p:cNvGraphicFramePr>
            <a:graphicFrameLocks noChangeAspect="1"/>
          </p:cNvGraphicFramePr>
          <p:nvPr/>
        </p:nvGraphicFramePr>
        <p:xfrm>
          <a:off x="508000" y="1500188"/>
          <a:ext cx="258286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8" imgW="1016000" imgH="228600" progId="">
                  <p:embed/>
                </p:oleObj>
              </mc:Choice>
              <mc:Fallback>
                <p:oleObj name="Equation" r:id="rId8" imgW="1016000" imgH="228600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00188"/>
                        <a:ext cx="2582863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12" name="Object 24"/>
          <p:cNvGraphicFramePr>
            <a:graphicFrameLocks noChangeAspect="1"/>
          </p:cNvGraphicFramePr>
          <p:nvPr/>
        </p:nvGraphicFramePr>
        <p:xfrm>
          <a:off x="3059113" y="1384300"/>
          <a:ext cx="2192337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10" imgW="863225" imgH="342751" progId="">
                  <p:embed/>
                </p:oleObj>
              </mc:Choice>
              <mc:Fallback>
                <p:oleObj name="Equation" r:id="rId10" imgW="863225" imgH="342751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384300"/>
                        <a:ext cx="2192337" cy="97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13" name="Object 25"/>
          <p:cNvGraphicFramePr>
            <a:graphicFrameLocks noChangeAspect="1"/>
          </p:cNvGraphicFramePr>
          <p:nvPr/>
        </p:nvGraphicFramePr>
        <p:xfrm>
          <a:off x="846138" y="2349500"/>
          <a:ext cx="18065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12" imgW="710891" imgH="241195" progId="">
                  <p:embed/>
                </p:oleObj>
              </mc:Choice>
              <mc:Fallback>
                <p:oleObj name="Equation" r:id="rId12" imgW="710891" imgH="241195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2349500"/>
                        <a:ext cx="180657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14" name="Object 26"/>
          <p:cNvGraphicFramePr>
            <a:graphicFrameLocks noChangeAspect="1"/>
          </p:cNvGraphicFramePr>
          <p:nvPr/>
        </p:nvGraphicFramePr>
        <p:xfrm>
          <a:off x="2700338" y="2205038"/>
          <a:ext cx="2663825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14" imgW="1104900" imgH="342900" progId="">
                  <p:embed/>
                </p:oleObj>
              </mc:Choice>
              <mc:Fallback>
                <p:oleObj name="Equation" r:id="rId14" imgW="1104900" imgH="342900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205038"/>
                        <a:ext cx="2663825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15" name="Object 27"/>
          <p:cNvGraphicFramePr>
            <a:graphicFrameLocks noChangeAspect="1"/>
          </p:cNvGraphicFramePr>
          <p:nvPr/>
        </p:nvGraphicFramePr>
        <p:xfrm>
          <a:off x="5395913" y="2205038"/>
          <a:ext cx="1624012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16" imgW="672808" imgH="342751" progId="">
                  <p:embed/>
                </p:oleObj>
              </mc:Choice>
              <mc:Fallback>
                <p:oleObj name="Equation" r:id="rId16" imgW="672808" imgH="342751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913" y="2205038"/>
                        <a:ext cx="1624012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16" name="Object 28"/>
          <p:cNvGraphicFramePr>
            <a:graphicFrameLocks noChangeAspect="1"/>
          </p:cNvGraphicFramePr>
          <p:nvPr/>
        </p:nvGraphicFramePr>
        <p:xfrm>
          <a:off x="1763713" y="2997200"/>
          <a:ext cx="46101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18" imgW="1816100" imgH="228600" progId="">
                  <p:embed/>
                </p:oleObj>
              </mc:Choice>
              <mc:Fallback>
                <p:oleObj name="Equation" r:id="rId18" imgW="1816100" imgH="228600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997200"/>
                        <a:ext cx="461010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17" name="Object 29"/>
          <p:cNvGraphicFramePr>
            <a:graphicFrameLocks noChangeAspect="1"/>
          </p:cNvGraphicFramePr>
          <p:nvPr/>
        </p:nvGraphicFramePr>
        <p:xfrm>
          <a:off x="1363663" y="3500438"/>
          <a:ext cx="1516062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20" imgW="596900" imgH="241300" progId="">
                  <p:embed/>
                </p:oleObj>
              </mc:Choice>
              <mc:Fallback>
                <p:oleObj name="Equation" r:id="rId20" imgW="596900" imgH="241300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3500438"/>
                        <a:ext cx="1516062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18" name="Object 30"/>
          <p:cNvGraphicFramePr>
            <a:graphicFrameLocks noChangeAspect="1"/>
          </p:cNvGraphicFramePr>
          <p:nvPr/>
        </p:nvGraphicFramePr>
        <p:xfrm>
          <a:off x="3902075" y="3627438"/>
          <a:ext cx="1128713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22" imgW="444307" imgH="203112" progId="">
                  <p:embed/>
                </p:oleObj>
              </mc:Choice>
              <mc:Fallback>
                <p:oleObj name="Equation" r:id="rId22" imgW="444307" imgH="203112" progId="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5" y="3627438"/>
                        <a:ext cx="1128713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20" name="Object 32"/>
          <p:cNvGraphicFramePr>
            <a:graphicFrameLocks noChangeAspect="1"/>
          </p:cNvGraphicFramePr>
          <p:nvPr/>
        </p:nvGraphicFramePr>
        <p:xfrm>
          <a:off x="468313" y="4005263"/>
          <a:ext cx="21590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24" imgW="774364" imgH="342751" progId="">
                  <p:embed/>
                </p:oleObj>
              </mc:Choice>
              <mc:Fallback>
                <p:oleObj name="Equation" r:id="rId24" imgW="774364" imgH="342751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005263"/>
                        <a:ext cx="2159000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21" name="Object 33"/>
          <p:cNvGraphicFramePr>
            <a:graphicFrameLocks noChangeAspect="1"/>
          </p:cNvGraphicFramePr>
          <p:nvPr/>
        </p:nvGraphicFramePr>
        <p:xfrm>
          <a:off x="2627313" y="4005263"/>
          <a:ext cx="49688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26" imgW="1866900" imgH="381000" progId="">
                  <p:embed/>
                </p:oleObj>
              </mc:Choice>
              <mc:Fallback>
                <p:oleObj name="Equation" r:id="rId26" imgW="1866900" imgH="381000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4005263"/>
                        <a:ext cx="4968875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22" name="Object 34"/>
          <p:cNvGraphicFramePr>
            <a:graphicFrameLocks noChangeAspect="1"/>
          </p:cNvGraphicFramePr>
          <p:nvPr/>
        </p:nvGraphicFramePr>
        <p:xfrm>
          <a:off x="539750" y="5005388"/>
          <a:ext cx="388143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28" imgW="1485255" imgH="304668" progId="">
                  <p:embed/>
                </p:oleObj>
              </mc:Choice>
              <mc:Fallback>
                <p:oleObj name="Equation" r:id="rId28" imgW="1485255" imgH="304668" progId="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005388"/>
                        <a:ext cx="3881438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180975"/>
            <a:ext cx="91440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kk-KZ" sz="2600" i="1">
                <a:solidFill>
                  <a:srgbClr val="FF0000"/>
                </a:solidFill>
              </a:rPr>
              <a:t>   </a:t>
            </a:r>
            <a:r>
              <a:rPr lang="en-US" sz="2600" i="1">
                <a:solidFill>
                  <a:srgbClr val="FF0000"/>
                </a:solidFill>
              </a:rPr>
              <a:t>6</a:t>
            </a:r>
            <a:r>
              <a:rPr lang="kk-KZ" sz="2600" i="1">
                <a:solidFill>
                  <a:srgbClr val="FF0000"/>
                </a:solidFill>
              </a:rPr>
              <a:t> мысал</a:t>
            </a:r>
            <a:r>
              <a:rPr lang="ru-RU" sz="2600" i="1">
                <a:solidFill>
                  <a:srgbClr val="FF0000"/>
                </a:solidFill>
              </a:rPr>
              <a:t>: </a:t>
            </a:r>
            <a:r>
              <a:rPr lang="ru-RU" sz="2600" i="1">
                <a:solidFill>
                  <a:srgbClr val="00008E"/>
                </a:solidFill>
              </a:rPr>
              <a:t>Өрнекті ықшамдау:</a:t>
            </a:r>
          </a:p>
        </p:txBody>
      </p:sp>
      <p:graphicFrame>
        <p:nvGraphicFramePr>
          <p:cNvPr id="193541" name="Object 5"/>
          <p:cNvGraphicFramePr>
            <a:graphicFrameLocks noGrp="1" noChangeAspect="1"/>
          </p:cNvGraphicFramePr>
          <p:nvPr>
            <p:ph/>
          </p:nvPr>
        </p:nvGraphicFramePr>
        <p:xfrm>
          <a:off x="2266950" y="692150"/>
          <a:ext cx="424973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4" imgW="1905000" imgH="571500" progId="">
                  <p:embed/>
                </p:oleObj>
              </mc:Choice>
              <mc:Fallback>
                <p:oleObj name="Equation" r:id="rId4" imgW="1905000" imgH="5715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692150"/>
                        <a:ext cx="4249738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5" name="Object 19"/>
          <p:cNvGraphicFramePr>
            <a:graphicFrameLocks noChangeAspect="1"/>
          </p:cNvGraphicFramePr>
          <p:nvPr/>
        </p:nvGraphicFramePr>
        <p:xfrm>
          <a:off x="179388" y="1844675"/>
          <a:ext cx="21955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6" imgW="1040948" imgH="241195" progId="">
                  <p:embed/>
                </p:oleObj>
              </mc:Choice>
              <mc:Fallback>
                <p:oleObj name="Equation" r:id="rId6" imgW="1040948" imgH="241195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44675"/>
                        <a:ext cx="2195512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6" name="Object 20"/>
          <p:cNvGraphicFramePr>
            <a:graphicFrameLocks noChangeAspect="1"/>
          </p:cNvGraphicFramePr>
          <p:nvPr/>
        </p:nvGraphicFramePr>
        <p:xfrm>
          <a:off x="2339975" y="1773238"/>
          <a:ext cx="208756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8" imgW="1028254" imgH="342751" progId="">
                  <p:embed/>
                </p:oleObj>
              </mc:Choice>
              <mc:Fallback>
                <p:oleObj name="Equation" r:id="rId8" imgW="1028254" imgH="342751" progId="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1773238"/>
                        <a:ext cx="2087563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7" name="Object 21"/>
          <p:cNvGraphicFramePr>
            <a:graphicFrameLocks noChangeAspect="1"/>
          </p:cNvGraphicFramePr>
          <p:nvPr/>
        </p:nvGraphicFramePr>
        <p:xfrm>
          <a:off x="4427538" y="1773238"/>
          <a:ext cx="464661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10" imgW="2387600" imgH="381000" progId="">
                  <p:embed/>
                </p:oleObj>
              </mc:Choice>
              <mc:Fallback>
                <p:oleObj name="Equation" r:id="rId10" imgW="2387600" imgH="381000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1773238"/>
                        <a:ext cx="4646612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8" name="Object 22"/>
          <p:cNvGraphicFramePr>
            <a:graphicFrameLocks noChangeAspect="1"/>
          </p:cNvGraphicFramePr>
          <p:nvPr/>
        </p:nvGraphicFramePr>
        <p:xfrm>
          <a:off x="539750" y="2419350"/>
          <a:ext cx="32353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12" imgW="1663700" imgH="304800" progId="">
                  <p:embed/>
                </p:oleObj>
              </mc:Choice>
              <mc:Fallback>
                <p:oleObj name="Equation" r:id="rId12" imgW="1663700" imgH="304800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419350"/>
                        <a:ext cx="3235325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9" name="Object 23"/>
          <p:cNvGraphicFramePr>
            <a:graphicFrameLocks noChangeAspect="1"/>
          </p:cNvGraphicFramePr>
          <p:nvPr/>
        </p:nvGraphicFramePr>
        <p:xfrm>
          <a:off x="179388" y="3001963"/>
          <a:ext cx="315912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14" imgW="1497950" imgH="342751" progId="">
                  <p:embed/>
                </p:oleObj>
              </mc:Choice>
              <mc:Fallback>
                <p:oleObj name="Equation" r:id="rId14" imgW="1497950" imgH="342751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3001963"/>
                        <a:ext cx="315912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60" name="Object 24"/>
          <p:cNvGraphicFramePr>
            <a:graphicFrameLocks noChangeAspect="1"/>
          </p:cNvGraphicFramePr>
          <p:nvPr/>
        </p:nvGraphicFramePr>
        <p:xfrm>
          <a:off x="3338513" y="2995613"/>
          <a:ext cx="4322762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16" imgW="2222500" imgH="381000" progId="">
                  <p:embed/>
                </p:oleObj>
              </mc:Choice>
              <mc:Fallback>
                <p:oleObj name="Equation" r:id="rId16" imgW="2222500" imgH="381000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2995613"/>
                        <a:ext cx="4322762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61" name="Object 25"/>
          <p:cNvGraphicFramePr>
            <a:graphicFrameLocks noChangeAspect="1"/>
          </p:cNvGraphicFramePr>
          <p:nvPr/>
        </p:nvGraphicFramePr>
        <p:xfrm>
          <a:off x="601663" y="3787775"/>
          <a:ext cx="28162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18" imgW="1447800" imgH="228600" progId="">
                  <p:embed/>
                </p:oleObj>
              </mc:Choice>
              <mc:Fallback>
                <p:oleObj name="Equation" r:id="rId18" imgW="1447800" imgH="228600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3787775"/>
                        <a:ext cx="28162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62" name="Object 26"/>
          <p:cNvGraphicFramePr>
            <a:graphicFrameLocks noChangeAspect="1"/>
          </p:cNvGraphicFramePr>
          <p:nvPr/>
        </p:nvGraphicFramePr>
        <p:xfrm>
          <a:off x="3482975" y="3787775"/>
          <a:ext cx="14795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20" imgW="761669" imgH="228501" progId="">
                  <p:embed/>
                </p:oleObj>
              </mc:Choice>
              <mc:Fallback>
                <p:oleObj name="Equation" r:id="rId20" imgW="761669" imgH="228501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3787775"/>
                        <a:ext cx="14795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563" name="Line 27"/>
          <p:cNvSpPr>
            <a:spLocks noChangeShapeType="1"/>
          </p:cNvSpPr>
          <p:nvPr/>
        </p:nvSpPr>
        <p:spPr bwMode="auto">
          <a:xfrm>
            <a:off x="1322388" y="4249738"/>
            <a:ext cx="647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3564" name="Line 28"/>
          <p:cNvSpPr>
            <a:spLocks noChangeShapeType="1"/>
          </p:cNvSpPr>
          <p:nvPr/>
        </p:nvSpPr>
        <p:spPr bwMode="auto">
          <a:xfrm>
            <a:off x="2617788" y="4249738"/>
            <a:ext cx="647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93565" name="Object 29"/>
          <p:cNvGraphicFramePr>
            <a:graphicFrameLocks noChangeAspect="1"/>
          </p:cNvGraphicFramePr>
          <p:nvPr/>
        </p:nvGraphicFramePr>
        <p:xfrm>
          <a:off x="179388" y="4394200"/>
          <a:ext cx="3910012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22" imgW="1854200" imgH="520700" progId="">
                  <p:embed/>
                </p:oleObj>
              </mc:Choice>
              <mc:Fallback>
                <p:oleObj name="Equation" r:id="rId22" imgW="1854200" imgH="520700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394200"/>
                        <a:ext cx="3910012" cy="119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66" name="Object 30"/>
          <p:cNvGraphicFramePr>
            <a:graphicFrameLocks noChangeAspect="1"/>
          </p:cNvGraphicFramePr>
          <p:nvPr/>
        </p:nvGraphicFramePr>
        <p:xfrm>
          <a:off x="4140200" y="4754563"/>
          <a:ext cx="12319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24" imgW="583947" imgH="228501" progId="">
                  <p:embed/>
                </p:oleObj>
              </mc:Choice>
              <mc:Fallback>
                <p:oleObj name="Equation" r:id="rId24" imgW="583947" imgH="228501" progId="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4754563"/>
                        <a:ext cx="12319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67" name="Object 31"/>
          <p:cNvGraphicFramePr>
            <a:graphicFrameLocks noChangeAspect="1"/>
          </p:cNvGraphicFramePr>
          <p:nvPr/>
        </p:nvGraphicFramePr>
        <p:xfrm>
          <a:off x="179388" y="5740400"/>
          <a:ext cx="353536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26" imgW="1675673" imgH="304668" progId="">
                  <p:embed/>
                </p:oleObj>
              </mc:Choice>
              <mc:Fallback>
                <p:oleObj name="Equation" r:id="rId26" imgW="1675673" imgH="304668" progId="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740400"/>
                        <a:ext cx="3535362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68" name="Object 32"/>
          <p:cNvGraphicFramePr>
            <a:graphicFrameLocks noChangeAspect="1"/>
          </p:cNvGraphicFramePr>
          <p:nvPr/>
        </p:nvGraphicFramePr>
        <p:xfrm>
          <a:off x="3643313" y="5667375"/>
          <a:ext cx="219551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28" imgW="1040948" imgH="342751" progId="">
                  <p:embed/>
                </p:oleObj>
              </mc:Choice>
              <mc:Fallback>
                <p:oleObj name="Equation" r:id="rId28" imgW="1040948" imgH="342751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5667375"/>
                        <a:ext cx="2195512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69" name="Object 33"/>
          <p:cNvGraphicFramePr>
            <a:graphicFrameLocks noChangeAspect="1"/>
          </p:cNvGraphicFramePr>
          <p:nvPr/>
        </p:nvGraphicFramePr>
        <p:xfrm>
          <a:off x="5873750" y="5811838"/>
          <a:ext cx="8651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30" imgW="368140" imgH="177723" progId="">
                  <p:embed/>
                </p:oleObj>
              </mc:Choice>
              <mc:Fallback>
                <p:oleObj name="Equation" r:id="rId30" imgW="368140" imgH="177723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0" y="5811838"/>
                        <a:ext cx="865188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V="1">
            <a:off x="1465263" y="5229225"/>
            <a:ext cx="1593850" cy="2873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124075" y="4508500"/>
            <a:ext cx="1655763" cy="5048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9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3563" grpId="0" animBg="1"/>
      <p:bldP spid="1935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i="1">
                <a:solidFill>
                  <a:srgbClr val="FF0000"/>
                </a:solidFill>
              </a:rPr>
              <a:t>   7 мысал:</a:t>
            </a:r>
            <a:r>
              <a:rPr lang="ru-RU" sz="2600" i="1">
                <a:solidFill>
                  <a:srgbClr val="00008E"/>
                </a:solidFill>
              </a:rPr>
              <a:t> Берілген алгебралық өрнекті бөлшектің бөлімінде квадрат түбір таңбасы болмайтындай етіп түрлендіру: </a:t>
            </a:r>
          </a:p>
        </p:txBody>
      </p:sp>
      <p:graphicFrame>
        <p:nvGraphicFramePr>
          <p:cNvPr id="195590" name="Object 6"/>
          <p:cNvGraphicFramePr>
            <a:graphicFrameLocks noChangeAspect="1"/>
          </p:cNvGraphicFramePr>
          <p:nvPr/>
        </p:nvGraphicFramePr>
        <p:xfrm>
          <a:off x="395288" y="1196975"/>
          <a:ext cx="104457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4" imgW="495085" imgH="418918" progId="">
                  <p:embed/>
                </p:oleObj>
              </mc:Choice>
              <mc:Fallback>
                <p:oleObj name="Equation" r:id="rId4" imgW="495085" imgH="418918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196975"/>
                        <a:ext cx="1044575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606" name="Rectangle 22"/>
          <p:cNvSpPr>
            <a:spLocks noChangeArrowheads="1"/>
          </p:cNvSpPr>
          <p:nvPr/>
        </p:nvSpPr>
        <p:spPr bwMode="auto">
          <a:xfrm>
            <a:off x="0" y="206057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i="1">
                <a:latin typeface="Times New Roman" pitchFamily="18" charset="0"/>
              </a:rPr>
              <a:t>Бөлшектің бөлімін және алымын бір мезгілде </a:t>
            </a:r>
          </a:p>
          <a:p>
            <a:pPr algn="ctr"/>
            <a:r>
              <a:rPr lang="ru-RU" sz="2400" i="1">
                <a:latin typeface="Times New Roman" pitchFamily="18" charset="0"/>
              </a:rPr>
              <a:t>нөлден өзгеше санға немесе өрнекке көбейтсек, </a:t>
            </a:r>
          </a:p>
          <a:p>
            <a:pPr algn="ctr"/>
            <a:r>
              <a:rPr lang="ru-RU" sz="2400" i="1">
                <a:latin typeface="Times New Roman" pitchFamily="18" charset="0"/>
              </a:rPr>
              <a:t>бөлшектің мәні өзгермейді</a:t>
            </a:r>
          </a:p>
        </p:txBody>
      </p:sp>
      <p:graphicFrame>
        <p:nvGraphicFramePr>
          <p:cNvPr id="195607" name="Object 23"/>
          <p:cNvGraphicFramePr>
            <a:graphicFrameLocks noChangeAspect="1"/>
          </p:cNvGraphicFramePr>
          <p:nvPr/>
        </p:nvGraphicFramePr>
        <p:xfrm>
          <a:off x="444500" y="3213100"/>
          <a:ext cx="80327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6" imgW="380835" imgH="418918" progId="">
                  <p:embed/>
                </p:oleObj>
              </mc:Choice>
              <mc:Fallback>
                <p:oleObj name="Equation" r:id="rId6" imgW="380835" imgH="418918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3213100"/>
                        <a:ext cx="803275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8" name="Object 24"/>
          <p:cNvGraphicFramePr>
            <a:graphicFrameLocks noChangeAspect="1"/>
          </p:cNvGraphicFramePr>
          <p:nvPr/>
        </p:nvGraphicFramePr>
        <p:xfrm>
          <a:off x="1258888" y="3141663"/>
          <a:ext cx="136525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8" imgW="647700" imgH="457200" progId="">
                  <p:embed/>
                </p:oleObj>
              </mc:Choice>
              <mc:Fallback>
                <p:oleObj name="Equation" r:id="rId8" imgW="647700" imgH="457200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141663"/>
                        <a:ext cx="1365250" cy="1046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9" name="Object 25"/>
          <p:cNvGraphicFramePr>
            <a:graphicFrameLocks noChangeAspect="1"/>
          </p:cNvGraphicFramePr>
          <p:nvPr/>
        </p:nvGraphicFramePr>
        <p:xfrm>
          <a:off x="2601913" y="3130550"/>
          <a:ext cx="1177925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10" imgW="558558" imgH="571252" progId="">
                  <p:embed/>
                </p:oleObj>
              </mc:Choice>
              <mc:Fallback>
                <p:oleObj name="Equation" r:id="rId10" imgW="558558" imgH="571252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3130550"/>
                        <a:ext cx="1177925" cy="1306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0" name="Object 26"/>
          <p:cNvGraphicFramePr>
            <a:graphicFrameLocks noChangeAspect="1"/>
          </p:cNvGraphicFramePr>
          <p:nvPr/>
        </p:nvGraphicFramePr>
        <p:xfrm>
          <a:off x="3786188" y="3141663"/>
          <a:ext cx="6413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12" imgW="304668" imgH="431613" progId="">
                  <p:embed/>
                </p:oleObj>
              </mc:Choice>
              <mc:Fallback>
                <p:oleObj name="Equation" r:id="rId12" imgW="304668" imgH="431613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3141663"/>
                        <a:ext cx="641350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1" name="Object 27"/>
          <p:cNvGraphicFramePr>
            <a:graphicFrameLocks noChangeAspect="1"/>
          </p:cNvGraphicFramePr>
          <p:nvPr/>
        </p:nvGraphicFramePr>
        <p:xfrm>
          <a:off x="428625" y="4437063"/>
          <a:ext cx="19827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14" imgW="939800" imgH="419100" progId="">
                  <p:embed/>
                </p:oleObj>
              </mc:Choice>
              <mc:Fallback>
                <p:oleObj name="Equation" r:id="rId14" imgW="939800" imgH="419100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437063"/>
                        <a:ext cx="1982788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2" name="Object 28"/>
          <p:cNvGraphicFramePr>
            <a:graphicFrameLocks noChangeAspect="1"/>
          </p:cNvGraphicFramePr>
          <p:nvPr/>
        </p:nvGraphicFramePr>
        <p:xfrm>
          <a:off x="2427288" y="4195763"/>
          <a:ext cx="3081337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16" imgW="1459866" imgH="609336" progId="">
                  <p:embed/>
                </p:oleObj>
              </mc:Choice>
              <mc:Fallback>
                <p:oleObj name="Equation" r:id="rId16" imgW="1459866" imgH="609336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288" y="4195763"/>
                        <a:ext cx="3081337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3" name="Object 29"/>
          <p:cNvGraphicFramePr>
            <a:graphicFrameLocks noChangeAspect="1"/>
          </p:cNvGraphicFramePr>
          <p:nvPr/>
        </p:nvGraphicFramePr>
        <p:xfrm>
          <a:off x="5508625" y="4354513"/>
          <a:ext cx="2224088" cy="130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18" imgW="1054100" imgH="571500" progId="">
                  <p:embed/>
                </p:oleObj>
              </mc:Choice>
              <mc:Fallback>
                <p:oleObj name="Equation" r:id="rId18" imgW="1054100" imgH="571500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4354513"/>
                        <a:ext cx="2224088" cy="1306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4" name="Object 30"/>
          <p:cNvGraphicFramePr>
            <a:graphicFrameLocks noChangeAspect="1"/>
          </p:cNvGraphicFramePr>
          <p:nvPr/>
        </p:nvGraphicFramePr>
        <p:xfrm>
          <a:off x="7669213" y="4365625"/>
          <a:ext cx="1474787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20" imgW="698197" imgH="431613" progId="">
                  <p:embed/>
                </p:oleObj>
              </mc:Choice>
              <mc:Fallback>
                <p:oleObj name="Equation" r:id="rId20" imgW="698197" imgH="431613" progId="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9213" y="4365625"/>
                        <a:ext cx="1474787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5" name="Object 31"/>
          <p:cNvGraphicFramePr>
            <a:graphicFrameLocks noChangeAspect="1"/>
          </p:cNvGraphicFramePr>
          <p:nvPr/>
        </p:nvGraphicFramePr>
        <p:xfrm>
          <a:off x="936625" y="5643563"/>
          <a:ext cx="1474788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22" imgW="698500" imgH="228600" progId="">
                  <p:embed/>
                </p:oleObj>
              </mc:Choice>
              <mc:Fallback>
                <p:oleObj name="Equation" r:id="rId22" imgW="698500" imgH="228600" progId="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5643563"/>
                        <a:ext cx="1474788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3114675" y="1171575"/>
          <a:ext cx="1817688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Формула" r:id="rId24" imgW="736600" imgH="419100" progId="Equation.3">
                  <p:embed/>
                </p:oleObj>
              </mc:Choice>
              <mc:Fallback>
                <p:oleObj name="Формула" r:id="rId24" imgW="736600" imgH="4191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1171575"/>
                        <a:ext cx="1817688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95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95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95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56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0" y="39751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006C31"/>
                </a:solidFill>
                <a:latin typeface="Times New Roman" pitchFamily="18" charset="0"/>
              </a:rPr>
              <a:t>- егер бөлшектің бөлімі           түрінде болса, онда бөлшектің алымын да, бөлімін де             -ға көбейту керек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0" y="471488"/>
            <a:ext cx="9144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0070C0"/>
                </a:solidFill>
                <a:latin typeface="Times New Roman" pitchFamily="18" charset="0"/>
              </a:rPr>
              <a:t>Егер алгебралық бөлшектің бөлімінде түбір таңбасы тұратын болса, онда</a:t>
            </a:r>
            <a:r>
              <a:rPr lang="ru-RU" sz="2800" i="1">
                <a:solidFill>
                  <a:srgbClr val="006C31"/>
                </a:solidFill>
                <a:latin typeface="Times New Roman" pitchFamily="18" charset="0"/>
              </a:rPr>
              <a:t/>
            </a:r>
            <a:br>
              <a:rPr lang="ru-RU" sz="2800" i="1">
                <a:solidFill>
                  <a:srgbClr val="006C31"/>
                </a:solidFill>
                <a:latin typeface="Times New Roman" pitchFamily="18" charset="0"/>
              </a:rPr>
            </a:b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бөлшектің бөлімі иррационалдықты құрайды</a:t>
            </a:r>
          </a:p>
          <a:p>
            <a:pPr algn="ctr"/>
            <a:r>
              <a:rPr lang="kk-KZ" sz="2800" b="1" i="1">
                <a:solidFill>
                  <a:srgbClr val="0070C0"/>
                </a:solidFill>
                <a:latin typeface="Times New Roman" pitchFamily="18" charset="0"/>
              </a:rPr>
              <a:t>деп айтады.</a:t>
            </a:r>
            <a:endParaRPr lang="ru-RU" sz="2800" b="1" i="1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0" y="2205038"/>
            <a:ext cx="9144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Өрнекті бөлшектің бөлімінде түбір таңбасы болмайтындай етіп түрлендіруді</a:t>
            </a:r>
            <a:r>
              <a:rPr lang="ru-RU" sz="2800" i="1">
                <a:solidFill>
                  <a:srgbClr val="006C31"/>
                </a:solidFill>
                <a:latin typeface="Times New Roman" pitchFamily="18" charset="0"/>
              </a:rPr>
              <a:t/>
            </a:r>
            <a:br>
              <a:rPr lang="ru-RU" sz="2800" i="1">
                <a:solidFill>
                  <a:srgbClr val="006C31"/>
                </a:solidFill>
                <a:latin typeface="Times New Roman" pitchFamily="18" charset="0"/>
              </a:rPr>
            </a:br>
            <a:r>
              <a:rPr lang="ru-RU" sz="2800" b="1" i="1" u="sng">
                <a:solidFill>
                  <a:srgbClr val="D0260A"/>
                </a:solidFill>
                <a:latin typeface="Times New Roman" pitchFamily="18" charset="0"/>
              </a:rPr>
              <a:t>бөлшектің бөлімін иррационалдықтан құтқару </a:t>
            </a:r>
          </a:p>
          <a:p>
            <a:pPr algn="ctr"/>
            <a:r>
              <a:rPr lang="ru-RU" sz="2800" b="1" i="1">
                <a:solidFill>
                  <a:srgbClr val="002060"/>
                </a:solidFill>
                <a:latin typeface="Times New Roman" pitchFamily="18" charset="0"/>
              </a:rPr>
              <a:t>деп атайды.</a:t>
            </a:r>
          </a:p>
        </p:txBody>
      </p:sp>
      <p:sp>
        <p:nvSpPr>
          <p:cNvPr id="197653" name="Rectangle 21"/>
          <p:cNvSpPr>
            <a:spLocks noChangeArrowheads="1"/>
          </p:cNvSpPr>
          <p:nvPr/>
        </p:nvSpPr>
        <p:spPr bwMode="auto">
          <a:xfrm>
            <a:off x="0" y="494030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Char char="-"/>
            </a:pPr>
            <a:r>
              <a:rPr lang="ru-RU" sz="2400" b="1" i="1">
                <a:solidFill>
                  <a:srgbClr val="006C31"/>
                </a:solidFill>
                <a:latin typeface="Times New Roman" pitchFamily="18" charset="0"/>
              </a:rPr>
              <a:t>егер бөлшектің бөлімі           </a:t>
            </a:r>
            <a:r>
              <a:rPr lang="ru-RU" sz="2400" b="1">
                <a:solidFill>
                  <a:srgbClr val="006C31"/>
                </a:solidFill>
                <a:latin typeface="Times New Roman" pitchFamily="18" charset="0"/>
              </a:rPr>
              <a:t>      </a:t>
            </a:r>
            <a:r>
              <a:rPr lang="ru-RU" sz="2400" b="1" i="1">
                <a:solidFill>
                  <a:srgbClr val="006C31"/>
                </a:solidFill>
                <a:latin typeface="Times New Roman" pitchFamily="18" charset="0"/>
              </a:rPr>
              <a:t>     немесе                  түрде болса, онда бөлшектің бөлімін де, алымын да сәйкесінше             </a:t>
            </a:r>
          </a:p>
          <a:p>
            <a:pPr algn="ctr"/>
            <a:r>
              <a:rPr lang="ru-RU" sz="2400" b="1" i="1">
                <a:solidFill>
                  <a:srgbClr val="006C31"/>
                </a:solidFill>
                <a:latin typeface="Times New Roman" pitchFamily="18" charset="0"/>
              </a:rPr>
              <a:t>немесе                     (түйіндес өрнекке) </a:t>
            </a:r>
          </a:p>
          <a:p>
            <a:pPr algn="ctr"/>
            <a:r>
              <a:rPr lang="ru-RU" sz="2400" b="1" i="1">
                <a:solidFill>
                  <a:srgbClr val="006C31"/>
                </a:solidFill>
                <a:latin typeface="Times New Roman" pitchFamily="18" charset="0"/>
              </a:rPr>
              <a:t>көбейту керек</a:t>
            </a:r>
          </a:p>
        </p:txBody>
      </p:sp>
      <p:grpSp>
        <p:nvGrpSpPr>
          <p:cNvPr id="2" name="Группа 25"/>
          <p:cNvGrpSpPr>
            <a:grpSpLocks/>
          </p:cNvGrpSpPr>
          <p:nvPr/>
        </p:nvGrpSpPr>
        <p:grpSpPr bwMode="auto">
          <a:xfrm>
            <a:off x="3857625" y="3929063"/>
            <a:ext cx="574675" cy="460375"/>
            <a:chOff x="8408944" y="1609636"/>
            <a:chExt cx="576064" cy="461665"/>
          </a:xfrm>
        </p:grpSpPr>
        <p:grpSp>
          <p:nvGrpSpPr>
            <p:cNvPr id="13385" name="Группа 26"/>
            <p:cNvGrpSpPr>
              <a:grpSpLocks/>
            </p:cNvGrpSpPr>
            <p:nvPr/>
          </p:nvGrpSpPr>
          <p:grpSpPr bwMode="auto">
            <a:xfrm>
              <a:off x="8408944" y="1681644"/>
              <a:ext cx="576064" cy="360462"/>
              <a:chOff x="8388424" y="1844824"/>
              <a:chExt cx="1008112" cy="360462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8388424" y="1844453"/>
                <a:ext cx="217218" cy="361373"/>
              </a:xfrm>
              <a:prstGeom prst="line">
                <a:avLst/>
              </a:prstGeom>
              <a:ln w="25400">
                <a:solidFill>
                  <a:srgbClr val="17AD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flipV="1">
                <a:off x="8605642" y="1844453"/>
                <a:ext cx="142028" cy="361373"/>
              </a:xfrm>
              <a:prstGeom prst="line">
                <a:avLst/>
              </a:prstGeom>
              <a:ln w="25400">
                <a:solidFill>
                  <a:srgbClr val="17AD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8747669" y="1844453"/>
                <a:ext cx="648867" cy="0"/>
              </a:xfrm>
              <a:prstGeom prst="line">
                <a:avLst/>
              </a:prstGeom>
              <a:ln w="25400">
                <a:solidFill>
                  <a:srgbClr val="17AD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86" name="TextBox 27"/>
            <p:cNvSpPr txBox="1">
              <a:spLocks noChangeArrowheads="1"/>
            </p:cNvSpPr>
            <p:nvPr/>
          </p:nvSpPr>
          <p:spPr bwMode="auto">
            <a:xfrm>
              <a:off x="8608551" y="1609636"/>
              <a:ext cx="3044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17AD50"/>
                  </a:solidFill>
                </a:rPr>
                <a:t>а</a:t>
              </a:r>
            </a:p>
          </p:txBody>
        </p:sp>
      </p:grpSp>
      <p:grpSp>
        <p:nvGrpSpPr>
          <p:cNvPr id="6" name="Группа 18"/>
          <p:cNvGrpSpPr>
            <a:grpSpLocks/>
          </p:cNvGrpSpPr>
          <p:nvPr/>
        </p:nvGrpSpPr>
        <p:grpSpPr bwMode="auto">
          <a:xfrm>
            <a:off x="3714750" y="4929188"/>
            <a:ext cx="1133475" cy="460375"/>
            <a:chOff x="8100392" y="2568060"/>
            <a:chExt cx="1603995" cy="477705"/>
          </a:xfrm>
        </p:grpSpPr>
        <p:grpSp>
          <p:nvGrpSpPr>
            <p:cNvPr id="13372" name="Группа 12"/>
            <p:cNvGrpSpPr>
              <a:grpSpLocks/>
            </p:cNvGrpSpPr>
            <p:nvPr/>
          </p:nvGrpSpPr>
          <p:grpSpPr bwMode="auto">
            <a:xfrm>
              <a:off x="8100392" y="2568060"/>
              <a:ext cx="576064" cy="477705"/>
              <a:chOff x="8408944" y="1639447"/>
              <a:chExt cx="576064" cy="477705"/>
            </a:xfrm>
          </p:grpSpPr>
          <p:grpSp>
            <p:nvGrpSpPr>
              <p:cNvPr id="13380" name="Группа 9"/>
              <p:cNvGrpSpPr>
                <a:grpSpLocks/>
              </p:cNvGrpSpPr>
              <p:nvPr/>
            </p:nvGrpSpPr>
            <p:grpSpPr bwMode="auto">
              <a:xfrm>
                <a:off x="8408944" y="1681644"/>
                <a:ext cx="576064" cy="360462"/>
                <a:chOff x="8388424" y="1844824"/>
                <a:chExt cx="1008112" cy="360462"/>
              </a:xfrm>
            </p:grpSpPr>
            <p:cxnSp>
              <p:nvCxnSpPr>
                <p:cNvPr id="3" name="Прямая соединительная линия 2"/>
                <p:cNvCxnSpPr/>
                <p:nvPr/>
              </p:nvCxnSpPr>
              <p:spPr>
                <a:xfrm>
                  <a:off x="8388424" y="1845456"/>
                  <a:ext cx="216226" cy="359103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Прямая соединительная линия 4"/>
                <p:cNvCxnSpPr/>
                <p:nvPr/>
              </p:nvCxnSpPr>
              <p:spPr>
                <a:xfrm flipV="1">
                  <a:off x="8604650" y="1845456"/>
                  <a:ext cx="141529" cy="359103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единительная линия 6"/>
                <p:cNvCxnSpPr/>
                <p:nvPr/>
              </p:nvCxnSpPr>
              <p:spPr>
                <a:xfrm>
                  <a:off x="8746179" y="1845456"/>
                  <a:ext cx="648673" cy="0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381" name="TextBox 10"/>
              <p:cNvSpPr txBox="1">
                <a:spLocks noChangeArrowheads="1"/>
              </p:cNvSpPr>
              <p:nvPr/>
            </p:nvSpPr>
            <p:spPr bwMode="auto">
              <a:xfrm>
                <a:off x="8555945" y="1639447"/>
                <a:ext cx="304449" cy="477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 i="1">
                    <a:solidFill>
                      <a:srgbClr val="17AD50"/>
                    </a:solidFill>
                  </a:rPr>
                  <a:t>а</a:t>
                </a:r>
              </a:p>
            </p:txBody>
          </p:sp>
        </p:grpSp>
        <p:grpSp>
          <p:nvGrpSpPr>
            <p:cNvPr id="13373" name="Группа 39"/>
            <p:cNvGrpSpPr>
              <a:grpSpLocks/>
            </p:cNvGrpSpPr>
            <p:nvPr/>
          </p:nvGrpSpPr>
          <p:grpSpPr bwMode="auto">
            <a:xfrm>
              <a:off x="9128323" y="2568060"/>
              <a:ext cx="576064" cy="477705"/>
              <a:chOff x="8408944" y="1648818"/>
              <a:chExt cx="576064" cy="477705"/>
            </a:xfrm>
          </p:grpSpPr>
          <p:grpSp>
            <p:nvGrpSpPr>
              <p:cNvPr id="13375" name="Группа 40"/>
              <p:cNvGrpSpPr>
                <a:grpSpLocks/>
              </p:cNvGrpSpPr>
              <p:nvPr/>
            </p:nvGrpSpPr>
            <p:grpSpPr bwMode="auto">
              <a:xfrm>
                <a:off x="8408944" y="1681644"/>
                <a:ext cx="576064" cy="360462"/>
                <a:chOff x="8388424" y="1844824"/>
                <a:chExt cx="1008112" cy="36046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8390108" y="1844943"/>
                  <a:ext cx="216226" cy="360749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 flipV="1">
                  <a:off x="8606334" y="1844943"/>
                  <a:ext cx="141529" cy="360749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8747863" y="1844943"/>
                  <a:ext cx="648673" cy="0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376" name="TextBox 41"/>
              <p:cNvSpPr txBox="1">
                <a:spLocks noChangeArrowheads="1"/>
              </p:cNvSpPr>
              <p:nvPr/>
            </p:nvSpPr>
            <p:spPr bwMode="auto">
              <a:xfrm>
                <a:off x="8546900" y="1648818"/>
                <a:ext cx="304449" cy="477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solidFill>
                      <a:srgbClr val="17AD50"/>
                    </a:solidFill>
                  </a:rPr>
                  <a:t>b</a:t>
                </a:r>
                <a:endParaRPr lang="ru-RU" sz="2400" i="1">
                  <a:solidFill>
                    <a:srgbClr val="17AD50"/>
                  </a:solidFill>
                </a:endParaRPr>
              </a:p>
            </p:txBody>
          </p:sp>
        </p:grp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810283" y="2800323"/>
              <a:ext cx="226896" cy="0"/>
            </a:xfrm>
            <a:prstGeom prst="line">
              <a:avLst/>
            </a:prstGeom>
            <a:ln w="25400">
              <a:solidFill>
                <a:srgbClr val="17AD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46"/>
          <p:cNvGrpSpPr>
            <a:grpSpLocks/>
          </p:cNvGrpSpPr>
          <p:nvPr/>
        </p:nvGrpSpPr>
        <p:grpSpPr bwMode="auto">
          <a:xfrm>
            <a:off x="6059488" y="4926013"/>
            <a:ext cx="1133475" cy="460375"/>
            <a:chOff x="6804248" y="4478883"/>
            <a:chExt cx="1133595" cy="461665"/>
          </a:xfrm>
        </p:grpSpPr>
        <p:grpSp>
          <p:nvGrpSpPr>
            <p:cNvPr id="13357" name="Группа 51"/>
            <p:cNvGrpSpPr>
              <a:grpSpLocks/>
            </p:cNvGrpSpPr>
            <p:nvPr/>
          </p:nvGrpSpPr>
          <p:grpSpPr bwMode="auto">
            <a:xfrm>
              <a:off x="6804248" y="4478883"/>
              <a:ext cx="1133595" cy="461665"/>
              <a:chOff x="8100392" y="2568060"/>
              <a:chExt cx="1603995" cy="477705"/>
            </a:xfrm>
          </p:grpSpPr>
          <p:grpSp>
            <p:nvGrpSpPr>
              <p:cNvPr id="13359" name="Группа 52"/>
              <p:cNvGrpSpPr>
                <a:grpSpLocks/>
              </p:cNvGrpSpPr>
              <p:nvPr/>
            </p:nvGrpSpPr>
            <p:grpSpPr bwMode="auto">
              <a:xfrm>
                <a:off x="8100392" y="2568060"/>
                <a:ext cx="576064" cy="477705"/>
                <a:chOff x="8408944" y="1639447"/>
                <a:chExt cx="576064" cy="477705"/>
              </a:xfrm>
            </p:grpSpPr>
            <p:grpSp>
              <p:nvGrpSpPr>
                <p:cNvPr id="13367" name="Группа 60"/>
                <p:cNvGrpSpPr>
                  <a:grpSpLocks/>
                </p:cNvGrpSpPr>
                <p:nvPr/>
              </p:nvGrpSpPr>
              <p:grpSpPr bwMode="auto">
                <a:xfrm>
                  <a:off x="8408944" y="1681644"/>
                  <a:ext cx="576064" cy="360462"/>
                  <a:chOff x="8388424" y="1844824"/>
                  <a:chExt cx="1008112" cy="360462"/>
                </a:xfrm>
              </p:grpSpPr>
              <p:cxnSp>
                <p:nvCxnSpPr>
                  <p:cNvPr id="63" name="Прямая соединительная линия 62"/>
                  <p:cNvCxnSpPr/>
                  <p:nvPr/>
                </p:nvCxnSpPr>
                <p:spPr>
                  <a:xfrm>
                    <a:off x="8388424" y="1845456"/>
                    <a:ext cx="216224" cy="359103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Прямая соединительная линия 63"/>
                  <p:cNvCxnSpPr/>
                  <p:nvPr/>
                </p:nvCxnSpPr>
                <p:spPr>
                  <a:xfrm flipV="1">
                    <a:off x="8604648" y="1845456"/>
                    <a:ext cx="141529" cy="359103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Прямая соединительная линия 64"/>
                  <p:cNvCxnSpPr/>
                  <p:nvPr/>
                </p:nvCxnSpPr>
                <p:spPr>
                  <a:xfrm>
                    <a:off x="8746176" y="1845456"/>
                    <a:ext cx="648676" cy="0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368" name="TextBox 61"/>
                <p:cNvSpPr txBox="1">
                  <a:spLocks noChangeArrowheads="1"/>
                </p:cNvSpPr>
                <p:nvPr/>
              </p:nvSpPr>
              <p:spPr bwMode="auto">
                <a:xfrm>
                  <a:off x="8555945" y="1639447"/>
                  <a:ext cx="304449" cy="4777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2400" i="1">
                      <a:solidFill>
                        <a:srgbClr val="17AD50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3360" name="Группа 53"/>
              <p:cNvGrpSpPr>
                <a:grpSpLocks/>
              </p:cNvGrpSpPr>
              <p:nvPr/>
            </p:nvGrpSpPr>
            <p:grpSpPr bwMode="auto">
              <a:xfrm>
                <a:off x="9128323" y="2568060"/>
                <a:ext cx="576064" cy="477705"/>
                <a:chOff x="8408944" y="1648818"/>
                <a:chExt cx="576064" cy="477705"/>
              </a:xfrm>
            </p:grpSpPr>
            <p:grpSp>
              <p:nvGrpSpPr>
                <p:cNvPr id="13362" name="Группа 55"/>
                <p:cNvGrpSpPr>
                  <a:grpSpLocks/>
                </p:cNvGrpSpPr>
                <p:nvPr/>
              </p:nvGrpSpPr>
              <p:grpSpPr bwMode="auto">
                <a:xfrm>
                  <a:off x="8408944" y="1681644"/>
                  <a:ext cx="576064" cy="360462"/>
                  <a:chOff x="8388424" y="1844824"/>
                  <a:chExt cx="1008112" cy="360462"/>
                </a:xfrm>
              </p:grpSpPr>
              <p:cxnSp>
                <p:nvCxnSpPr>
                  <p:cNvPr id="58" name="Прямая соединительная линия 57"/>
                  <p:cNvCxnSpPr/>
                  <p:nvPr/>
                </p:nvCxnSpPr>
                <p:spPr>
                  <a:xfrm>
                    <a:off x="8390108" y="1844943"/>
                    <a:ext cx="216224" cy="360749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Прямая соединительная линия 58"/>
                  <p:cNvCxnSpPr/>
                  <p:nvPr/>
                </p:nvCxnSpPr>
                <p:spPr>
                  <a:xfrm flipV="1">
                    <a:off x="8606332" y="1844943"/>
                    <a:ext cx="141529" cy="360749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Прямая соединительная линия 59"/>
                  <p:cNvCxnSpPr/>
                  <p:nvPr/>
                </p:nvCxnSpPr>
                <p:spPr>
                  <a:xfrm>
                    <a:off x="8747860" y="1844943"/>
                    <a:ext cx="648676" cy="0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363" name="TextBox 56"/>
                <p:cNvSpPr txBox="1">
                  <a:spLocks noChangeArrowheads="1"/>
                </p:cNvSpPr>
                <p:nvPr/>
              </p:nvSpPr>
              <p:spPr bwMode="auto">
                <a:xfrm>
                  <a:off x="8546900" y="1648818"/>
                  <a:ext cx="304449" cy="4777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400" i="1">
                      <a:solidFill>
                        <a:srgbClr val="17AD50"/>
                      </a:solidFill>
                    </a:rPr>
                    <a:t>b</a:t>
                  </a:r>
                  <a:endParaRPr lang="ru-RU" sz="2400" i="1">
                    <a:solidFill>
                      <a:srgbClr val="17AD50"/>
                    </a:solidFill>
                  </a:endParaRPr>
                </a:p>
              </p:txBody>
            </p:sp>
          </p:grpSp>
          <p:cxnSp>
            <p:nvCxnSpPr>
              <p:cNvPr id="55" name="Прямая соединительная линия 54"/>
              <p:cNvCxnSpPr/>
              <p:nvPr/>
            </p:nvCxnSpPr>
            <p:spPr>
              <a:xfrm>
                <a:off x="8810283" y="2800323"/>
                <a:ext cx="310016" cy="0"/>
              </a:xfrm>
              <a:prstGeom prst="line">
                <a:avLst/>
              </a:prstGeom>
              <a:ln w="25400">
                <a:solidFill>
                  <a:srgbClr val="17AD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Прямая соединительная линия 20"/>
            <p:cNvCxnSpPr/>
            <p:nvPr/>
          </p:nvCxnSpPr>
          <p:spPr>
            <a:xfrm>
              <a:off x="7417088" y="4596687"/>
              <a:ext cx="0" cy="211729"/>
            </a:xfrm>
            <a:prstGeom prst="line">
              <a:avLst/>
            </a:prstGeom>
            <a:ln w="25400">
              <a:solidFill>
                <a:srgbClr val="17AD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74"/>
          <p:cNvGrpSpPr>
            <a:grpSpLocks/>
          </p:cNvGrpSpPr>
          <p:nvPr/>
        </p:nvGrpSpPr>
        <p:grpSpPr bwMode="auto">
          <a:xfrm>
            <a:off x="842963" y="5715000"/>
            <a:ext cx="1133475" cy="460375"/>
            <a:chOff x="6804248" y="4478883"/>
            <a:chExt cx="1133595" cy="461665"/>
          </a:xfrm>
        </p:grpSpPr>
        <p:grpSp>
          <p:nvGrpSpPr>
            <p:cNvPr id="13342" name="Группа 75"/>
            <p:cNvGrpSpPr>
              <a:grpSpLocks/>
            </p:cNvGrpSpPr>
            <p:nvPr/>
          </p:nvGrpSpPr>
          <p:grpSpPr bwMode="auto">
            <a:xfrm>
              <a:off x="6804248" y="4478883"/>
              <a:ext cx="1133595" cy="461665"/>
              <a:chOff x="8100392" y="2568060"/>
              <a:chExt cx="1603995" cy="477705"/>
            </a:xfrm>
          </p:grpSpPr>
          <p:grpSp>
            <p:nvGrpSpPr>
              <p:cNvPr id="13344" name="Группа 77"/>
              <p:cNvGrpSpPr>
                <a:grpSpLocks/>
              </p:cNvGrpSpPr>
              <p:nvPr/>
            </p:nvGrpSpPr>
            <p:grpSpPr bwMode="auto">
              <a:xfrm>
                <a:off x="8100392" y="2568060"/>
                <a:ext cx="576064" cy="477705"/>
                <a:chOff x="8408944" y="1639447"/>
                <a:chExt cx="576064" cy="477705"/>
              </a:xfrm>
            </p:grpSpPr>
            <p:grpSp>
              <p:nvGrpSpPr>
                <p:cNvPr id="13352" name="Группа 85"/>
                <p:cNvGrpSpPr>
                  <a:grpSpLocks/>
                </p:cNvGrpSpPr>
                <p:nvPr/>
              </p:nvGrpSpPr>
              <p:grpSpPr bwMode="auto">
                <a:xfrm>
                  <a:off x="8408944" y="1681644"/>
                  <a:ext cx="576064" cy="360462"/>
                  <a:chOff x="8388424" y="1844824"/>
                  <a:chExt cx="1008112" cy="360462"/>
                </a:xfrm>
              </p:grpSpPr>
              <p:cxnSp>
                <p:nvCxnSpPr>
                  <p:cNvPr id="88" name="Прямая соединительная линия 87"/>
                  <p:cNvCxnSpPr/>
                  <p:nvPr/>
                </p:nvCxnSpPr>
                <p:spPr>
                  <a:xfrm>
                    <a:off x="8388424" y="1845456"/>
                    <a:ext cx="216224" cy="359103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Прямая соединительная линия 88"/>
                  <p:cNvCxnSpPr/>
                  <p:nvPr/>
                </p:nvCxnSpPr>
                <p:spPr>
                  <a:xfrm flipV="1">
                    <a:off x="8604648" y="1845456"/>
                    <a:ext cx="141529" cy="359103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Прямая соединительная линия 89"/>
                  <p:cNvCxnSpPr/>
                  <p:nvPr/>
                </p:nvCxnSpPr>
                <p:spPr>
                  <a:xfrm>
                    <a:off x="8746176" y="1845456"/>
                    <a:ext cx="648676" cy="0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353" name="TextBox 86"/>
                <p:cNvSpPr txBox="1">
                  <a:spLocks noChangeArrowheads="1"/>
                </p:cNvSpPr>
                <p:nvPr/>
              </p:nvSpPr>
              <p:spPr bwMode="auto">
                <a:xfrm>
                  <a:off x="8555945" y="1639447"/>
                  <a:ext cx="304449" cy="4777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2400" i="1">
                      <a:solidFill>
                        <a:srgbClr val="17AD50"/>
                      </a:solidFill>
                    </a:rPr>
                    <a:t>а</a:t>
                  </a:r>
                </a:p>
              </p:txBody>
            </p:sp>
          </p:grpSp>
          <p:grpSp>
            <p:nvGrpSpPr>
              <p:cNvPr id="13345" name="Группа 78"/>
              <p:cNvGrpSpPr>
                <a:grpSpLocks/>
              </p:cNvGrpSpPr>
              <p:nvPr/>
            </p:nvGrpSpPr>
            <p:grpSpPr bwMode="auto">
              <a:xfrm>
                <a:off x="9128323" y="2568060"/>
                <a:ext cx="576064" cy="477705"/>
                <a:chOff x="8408944" y="1648818"/>
                <a:chExt cx="576064" cy="477705"/>
              </a:xfrm>
            </p:grpSpPr>
            <p:grpSp>
              <p:nvGrpSpPr>
                <p:cNvPr id="13347" name="Группа 80"/>
                <p:cNvGrpSpPr>
                  <a:grpSpLocks/>
                </p:cNvGrpSpPr>
                <p:nvPr/>
              </p:nvGrpSpPr>
              <p:grpSpPr bwMode="auto">
                <a:xfrm>
                  <a:off x="8408944" y="1681644"/>
                  <a:ext cx="576064" cy="360462"/>
                  <a:chOff x="8388424" y="1844824"/>
                  <a:chExt cx="1008112" cy="360462"/>
                </a:xfrm>
              </p:grpSpPr>
              <p:cxnSp>
                <p:nvCxnSpPr>
                  <p:cNvPr id="83" name="Прямая соединительная линия 82"/>
                  <p:cNvCxnSpPr/>
                  <p:nvPr/>
                </p:nvCxnSpPr>
                <p:spPr>
                  <a:xfrm>
                    <a:off x="8390108" y="1844943"/>
                    <a:ext cx="216224" cy="360750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Прямая соединительная линия 83"/>
                  <p:cNvCxnSpPr/>
                  <p:nvPr/>
                </p:nvCxnSpPr>
                <p:spPr>
                  <a:xfrm flipV="1">
                    <a:off x="8606332" y="1844943"/>
                    <a:ext cx="141529" cy="360750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Прямая соединительная линия 84"/>
                  <p:cNvCxnSpPr/>
                  <p:nvPr/>
                </p:nvCxnSpPr>
                <p:spPr>
                  <a:xfrm>
                    <a:off x="8747860" y="1844943"/>
                    <a:ext cx="648676" cy="0"/>
                  </a:xfrm>
                  <a:prstGeom prst="line">
                    <a:avLst/>
                  </a:prstGeom>
                  <a:ln w="25400">
                    <a:solidFill>
                      <a:srgbClr val="17AD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348" name="TextBox 81"/>
                <p:cNvSpPr txBox="1">
                  <a:spLocks noChangeArrowheads="1"/>
                </p:cNvSpPr>
                <p:nvPr/>
              </p:nvSpPr>
              <p:spPr bwMode="auto">
                <a:xfrm>
                  <a:off x="8546900" y="1648818"/>
                  <a:ext cx="304449" cy="4777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400" i="1">
                      <a:solidFill>
                        <a:srgbClr val="17AD50"/>
                      </a:solidFill>
                    </a:rPr>
                    <a:t>b</a:t>
                  </a:r>
                  <a:endParaRPr lang="ru-RU" sz="2400" i="1">
                    <a:solidFill>
                      <a:srgbClr val="17AD50"/>
                    </a:solidFill>
                  </a:endParaRPr>
                </a:p>
              </p:txBody>
            </p:sp>
          </p:grpSp>
          <p:cxnSp>
            <p:nvCxnSpPr>
              <p:cNvPr id="80" name="Прямая соединительная линия 79"/>
              <p:cNvCxnSpPr/>
              <p:nvPr/>
            </p:nvCxnSpPr>
            <p:spPr>
              <a:xfrm>
                <a:off x="8810283" y="2800324"/>
                <a:ext cx="310016" cy="0"/>
              </a:xfrm>
              <a:prstGeom prst="line">
                <a:avLst/>
              </a:prstGeom>
              <a:ln w="25400">
                <a:solidFill>
                  <a:srgbClr val="17AD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Прямая соединительная линия 76"/>
            <p:cNvCxnSpPr/>
            <p:nvPr/>
          </p:nvCxnSpPr>
          <p:spPr>
            <a:xfrm>
              <a:off x="7417088" y="4596687"/>
              <a:ext cx="0" cy="211730"/>
            </a:xfrm>
            <a:prstGeom prst="line">
              <a:avLst/>
            </a:prstGeom>
            <a:ln w="25400">
              <a:solidFill>
                <a:srgbClr val="17AD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90"/>
          <p:cNvGrpSpPr>
            <a:grpSpLocks/>
          </p:cNvGrpSpPr>
          <p:nvPr/>
        </p:nvGrpSpPr>
        <p:grpSpPr bwMode="auto">
          <a:xfrm>
            <a:off x="3143250" y="5715000"/>
            <a:ext cx="1133475" cy="460375"/>
            <a:chOff x="8100392" y="2568059"/>
            <a:chExt cx="1603995" cy="477706"/>
          </a:xfrm>
        </p:grpSpPr>
        <p:grpSp>
          <p:nvGrpSpPr>
            <p:cNvPr id="13329" name="Группа 91"/>
            <p:cNvGrpSpPr>
              <a:grpSpLocks/>
            </p:cNvGrpSpPr>
            <p:nvPr/>
          </p:nvGrpSpPr>
          <p:grpSpPr bwMode="auto">
            <a:xfrm>
              <a:off x="8100392" y="2568060"/>
              <a:ext cx="576064" cy="477705"/>
              <a:chOff x="8408944" y="1639447"/>
              <a:chExt cx="576064" cy="477705"/>
            </a:xfrm>
          </p:grpSpPr>
          <p:grpSp>
            <p:nvGrpSpPr>
              <p:cNvPr id="13337" name="Группа 99"/>
              <p:cNvGrpSpPr>
                <a:grpSpLocks/>
              </p:cNvGrpSpPr>
              <p:nvPr/>
            </p:nvGrpSpPr>
            <p:grpSpPr bwMode="auto">
              <a:xfrm>
                <a:off x="8408944" y="1681644"/>
                <a:ext cx="576064" cy="360462"/>
                <a:chOff x="8388424" y="1844824"/>
                <a:chExt cx="1008112" cy="360462"/>
              </a:xfrm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8388424" y="1845455"/>
                  <a:ext cx="216226" cy="359103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 flipV="1">
                  <a:off x="8604650" y="1845455"/>
                  <a:ext cx="141529" cy="359103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8746179" y="1845455"/>
                  <a:ext cx="648673" cy="0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338" name="TextBox 100"/>
              <p:cNvSpPr txBox="1">
                <a:spLocks noChangeArrowheads="1"/>
              </p:cNvSpPr>
              <p:nvPr/>
            </p:nvSpPr>
            <p:spPr bwMode="auto">
              <a:xfrm>
                <a:off x="8555945" y="1639447"/>
                <a:ext cx="304449" cy="477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 i="1">
                    <a:solidFill>
                      <a:srgbClr val="17AD50"/>
                    </a:solidFill>
                  </a:rPr>
                  <a:t>а</a:t>
                </a:r>
              </a:p>
            </p:txBody>
          </p:sp>
        </p:grpSp>
        <p:grpSp>
          <p:nvGrpSpPr>
            <p:cNvPr id="13330" name="Группа 92"/>
            <p:cNvGrpSpPr>
              <a:grpSpLocks/>
            </p:cNvGrpSpPr>
            <p:nvPr/>
          </p:nvGrpSpPr>
          <p:grpSpPr bwMode="auto">
            <a:xfrm>
              <a:off x="9128323" y="2568059"/>
              <a:ext cx="576064" cy="477705"/>
              <a:chOff x="8408944" y="1648817"/>
              <a:chExt cx="576064" cy="477705"/>
            </a:xfrm>
          </p:grpSpPr>
          <p:grpSp>
            <p:nvGrpSpPr>
              <p:cNvPr id="13332" name="Группа 94"/>
              <p:cNvGrpSpPr>
                <a:grpSpLocks/>
              </p:cNvGrpSpPr>
              <p:nvPr/>
            </p:nvGrpSpPr>
            <p:grpSpPr bwMode="auto">
              <a:xfrm>
                <a:off x="8408944" y="1681644"/>
                <a:ext cx="576064" cy="360462"/>
                <a:chOff x="8388424" y="1844824"/>
                <a:chExt cx="1008112" cy="360462"/>
              </a:xfrm>
            </p:grpSpPr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8390108" y="1844942"/>
                  <a:ext cx="216226" cy="360750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 flipV="1">
                  <a:off x="8606334" y="1844942"/>
                  <a:ext cx="141529" cy="360750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8747863" y="1844942"/>
                  <a:ext cx="648673" cy="0"/>
                </a:xfrm>
                <a:prstGeom prst="line">
                  <a:avLst/>
                </a:prstGeom>
                <a:ln w="25400">
                  <a:solidFill>
                    <a:srgbClr val="17AD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333" name="TextBox 95"/>
              <p:cNvSpPr txBox="1">
                <a:spLocks noChangeArrowheads="1"/>
              </p:cNvSpPr>
              <p:nvPr/>
            </p:nvSpPr>
            <p:spPr bwMode="auto">
              <a:xfrm>
                <a:off x="8546900" y="1648817"/>
                <a:ext cx="304449" cy="477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i="1">
                    <a:solidFill>
                      <a:srgbClr val="17AD50"/>
                    </a:solidFill>
                  </a:rPr>
                  <a:t>b</a:t>
                </a:r>
                <a:endParaRPr lang="ru-RU" sz="2400" i="1">
                  <a:solidFill>
                    <a:srgbClr val="17AD50"/>
                  </a:solidFill>
                </a:endParaRPr>
              </a:p>
            </p:txBody>
          </p:sp>
        </p:grpSp>
        <p:cxnSp>
          <p:nvCxnSpPr>
            <p:cNvPr id="94" name="Прямая соединительная линия 93"/>
            <p:cNvCxnSpPr/>
            <p:nvPr/>
          </p:nvCxnSpPr>
          <p:spPr>
            <a:xfrm>
              <a:off x="8810283" y="2800323"/>
              <a:ext cx="226896" cy="0"/>
            </a:xfrm>
            <a:prstGeom prst="line">
              <a:avLst/>
            </a:prstGeom>
            <a:ln w="25400">
              <a:solidFill>
                <a:srgbClr val="17AD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73"/>
          <p:cNvGrpSpPr>
            <a:grpSpLocks/>
          </p:cNvGrpSpPr>
          <p:nvPr/>
        </p:nvGrpSpPr>
        <p:grpSpPr bwMode="auto">
          <a:xfrm>
            <a:off x="4643438" y="4357688"/>
            <a:ext cx="574675" cy="460375"/>
            <a:chOff x="8408944" y="1609636"/>
            <a:chExt cx="576064" cy="461665"/>
          </a:xfrm>
        </p:grpSpPr>
        <p:grpSp>
          <p:nvGrpSpPr>
            <p:cNvPr id="13324" name="Группа 26"/>
            <p:cNvGrpSpPr>
              <a:grpSpLocks/>
            </p:cNvGrpSpPr>
            <p:nvPr/>
          </p:nvGrpSpPr>
          <p:grpSpPr bwMode="auto">
            <a:xfrm>
              <a:off x="8408961" y="1681274"/>
              <a:ext cx="576066" cy="361372"/>
              <a:chOff x="8388424" y="1844454"/>
              <a:chExt cx="1008112" cy="361372"/>
            </a:xfrm>
          </p:grpSpPr>
          <p:cxnSp>
            <p:nvCxnSpPr>
              <p:cNvPr id="79" name="Прямая соединительная линия 78"/>
              <p:cNvCxnSpPr/>
              <p:nvPr/>
            </p:nvCxnSpPr>
            <p:spPr>
              <a:xfrm>
                <a:off x="8388394" y="1844453"/>
                <a:ext cx="217217" cy="361373"/>
              </a:xfrm>
              <a:prstGeom prst="line">
                <a:avLst/>
              </a:prstGeom>
              <a:ln w="25400">
                <a:solidFill>
                  <a:srgbClr val="17AD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flipV="1">
                <a:off x="8605611" y="1844453"/>
                <a:ext cx="142025" cy="361373"/>
              </a:xfrm>
              <a:prstGeom prst="line">
                <a:avLst/>
              </a:prstGeom>
              <a:ln w="25400">
                <a:solidFill>
                  <a:srgbClr val="17AD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8747636" y="1844453"/>
                <a:ext cx="648866" cy="0"/>
              </a:xfrm>
              <a:prstGeom prst="line">
                <a:avLst/>
              </a:prstGeom>
              <a:ln w="25400">
                <a:solidFill>
                  <a:srgbClr val="17AD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25" name="TextBox 27"/>
            <p:cNvSpPr txBox="1">
              <a:spLocks noChangeArrowheads="1"/>
            </p:cNvSpPr>
            <p:nvPr/>
          </p:nvSpPr>
          <p:spPr bwMode="auto">
            <a:xfrm>
              <a:off x="8608551" y="1609636"/>
              <a:ext cx="3044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17AD50"/>
                  </a:solidFill>
                </a:rPr>
                <a:t>а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51" grpId="0"/>
      <p:bldP spid="197638" grpId="0"/>
      <p:bldP spid="197648" grpId="0"/>
      <p:bldP spid="1976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115888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i="1">
                <a:solidFill>
                  <a:srgbClr val="FF0000"/>
                </a:solidFill>
              </a:rPr>
              <a:t> 8 мысал:</a:t>
            </a:r>
            <a:r>
              <a:rPr lang="ru-RU" sz="2600" i="1">
                <a:solidFill>
                  <a:srgbClr val="00008E"/>
                </a:solidFill>
              </a:rPr>
              <a:t> Өрнекті ықшамдау:</a:t>
            </a:r>
          </a:p>
        </p:txBody>
      </p:sp>
      <p:graphicFrame>
        <p:nvGraphicFramePr>
          <p:cNvPr id="199696" name="Object 16"/>
          <p:cNvGraphicFramePr>
            <a:graphicFrameLocks noGrp="1" noChangeAspect="1"/>
          </p:cNvGraphicFramePr>
          <p:nvPr>
            <p:ph/>
          </p:nvPr>
        </p:nvGraphicFramePr>
        <p:xfrm>
          <a:off x="4929188" y="0"/>
          <a:ext cx="3563937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Формула" r:id="rId4" imgW="1638300" imgH="419100" progId="Equation.3">
                  <p:embed/>
                </p:oleObj>
              </mc:Choice>
              <mc:Fallback>
                <p:oleObj name="Формула" r:id="rId4" imgW="1638300" imgH="4191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0"/>
                        <a:ext cx="3563937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98" name="Object 18"/>
          <p:cNvGraphicFramePr>
            <a:graphicFrameLocks noChangeAspect="1"/>
          </p:cNvGraphicFramePr>
          <p:nvPr/>
        </p:nvGraphicFramePr>
        <p:xfrm>
          <a:off x="131763" y="981075"/>
          <a:ext cx="1271587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Формула" r:id="rId6" imgW="583947" imgH="418918" progId="Equation.3">
                  <p:embed/>
                </p:oleObj>
              </mc:Choice>
              <mc:Fallback>
                <p:oleObj name="Формула" r:id="rId6" imgW="583947" imgH="418918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981075"/>
                        <a:ext cx="1271587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99" name="Object 19"/>
          <p:cNvGraphicFramePr>
            <a:graphicFrameLocks noChangeAspect="1"/>
          </p:cNvGraphicFramePr>
          <p:nvPr/>
        </p:nvGraphicFramePr>
        <p:xfrm>
          <a:off x="1362075" y="908050"/>
          <a:ext cx="14097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Формула" r:id="rId8" imgW="647700" imgH="457200" progId="Equation.3">
                  <p:embed/>
                </p:oleObj>
              </mc:Choice>
              <mc:Fallback>
                <p:oleObj name="Формула" r:id="rId8" imgW="647700" imgH="457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908050"/>
                        <a:ext cx="1409700" cy="99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00" name="Object 20"/>
          <p:cNvGraphicFramePr>
            <a:graphicFrameLocks noChangeAspect="1"/>
          </p:cNvGraphicFramePr>
          <p:nvPr/>
        </p:nvGraphicFramePr>
        <p:xfrm>
          <a:off x="2771775" y="935038"/>
          <a:ext cx="99536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Формула" r:id="rId10" imgW="457200" imgH="431800" progId="Equation.3">
                  <p:embed/>
                </p:oleObj>
              </mc:Choice>
              <mc:Fallback>
                <p:oleObj name="Формула" r:id="rId10" imgW="457200" imgH="431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935038"/>
                        <a:ext cx="995363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01" name="Object 21"/>
          <p:cNvGraphicFramePr>
            <a:graphicFrameLocks noChangeAspect="1"/>
          </p:cNvGraphicFramePr>
          <p:nvPr/>
        </p:nvGraphicFramePr>
        <p:xfrm>
          <a:off x="3819525" y="1125538"/>
          <a:ext cx="6080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Формула" r:id="rId12" imgW="279279" imgH="241195" progId="Equation.3">
                  <p:embed/>
                </p:oleObj>
              </mc:Choice>
              <mc:Fallback>
                <p:oleObj name="Формула" r:id="rId12" imgW="279279" imgH="241195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9525" y="1125538"/>
                        <a:ext cx="60801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04" name="Object 24"/>
          <p:cNvGraphicFramePr>
            <a:graphicFrameLocks noChangeAspect="1"/>
          </p:cNvGraphicFramePr>
          <p:nvPr/>
        </p:nvGraphicFramePr>
        <p:xfrm>
          <a:off x="77788" y="1844675"/>
          <a:ext cx="2046287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Формула" r:id="rId14" imgW="939800" imgH="419100" progId="Equation.3">
                  <p:embed/>
                </p:oleObj>
              </mc:Choice>
              <mc:Fallback>
                <p:oleObj name="Формула" r:id="rId14" imgW="939800" imgH="4191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8" y="1844675"/>
                        <a:ext cx="2046287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05" name="Object 25"/>
          <p:cNvGraphicFramePr>
            <a:graphicFrameLocks noChangeAspect="1"/>
          </p:cNvGraphicFramePr>
          <p:nvPr/>
        </p:nvGraphicFramePr>
        <p:xfrm>
          <a:off x="2124075" y="1773238"/>
          <a:ext cx="28082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Формула" r:id="rId16" imgW="1358900" imgH="469900" progId="Equation.3">
                  <p:embed/>
                </p:oleObj>
              </mc:Choice>
              <mc:Fallback>
                <p:oleObj name="Формула" r:id="rId16" imgW="1358900" imgH="4699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773238"/>
                        <a:ext cx="28082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06" name="Object 26"/>
          <p:cNvGraphicFramePr>
            <a:graphicFrameLocks noChangeAspect="1"/>
          </p:cNvGraphicFramePr>
          <p:nvPr/>
        </p:nvGraphicFramePr>
        <p:xfrm>
          <a:off x="4962525" y="1773238"/>
          <a:ext cx="213042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Формула" r:id="rId18" imgW="977900" imgH="508000" progId="Equation.3">
                  <p:embed/>
                </p:oleObj>
              </mc:Choice>
              <mc:Fallback>
                <p:oleObj name="Формула" r:id="rId18" imgW="977900" imgH="5080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525" y="1773238"/>
                        <a:ext cx="2130425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07" name="Object 27"/>
          <p:cNvGraphicFramePr>
            <a:graphicFrameLocks noChangeAspect="1"/>
          </p:cNvGraphicFramePr>
          <p:nvPr/>
        </p:nvGraphicFramePr>
        <p:xfrm>
          <a:off x="7038975" y="1773238"/>
          <a:ext cx="185420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Формула" r:id="rId20" imgW="850531" imgH="431613" progId="Equation.3">
                  <p:embed/>
                </p:oleObj>
              </mc:Choice>
              <mc:Fallback>
                <p:oleObj name="Формула" r:id="rId20" imgW="850531" imgH="431613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975" y="1773238"/>
                        <a:ext cx="1854200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08" name="Object 28"/>
          <p:cNvGraphicFramePr>
            <a:graphicFrameLocks noChangeAspect="1"/>
          </p:cNvGraphicFramePr>
          <p:nvPr/>
        </p:nvGraphicFramePr>
        <p:xfrm>
          <a:off x="425450" y="2781300"/>
          <a:ext cx="213042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Формула" r:id="rId22" imgW="977900" imgH="431800" progId="Equation.3">
                  <p:embed/>
                </p:oleObj>
              </mc:Choice>
              <mc:Fallback>
                <p:oleObj name="Формула" r:id="rId22" imgW="977900" imgH="4318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2781300"/>
                        <a:ext cx="2130425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09" name="Object 29"/>
          <p:cNvGraphicFramePr>
            <a:graphicFrameLocks noChangeAspect="1"/>
          </p:cNvGraphicFramePr>
          <p:nvPr/>
        </p:nvGraphicFramePr>
        <p:xfrm>
          <a:off x="2484438" y="2989263"/>
          <a:ext cx="1300162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Формула" r:id="rId24" imgW="596900" imgH="241300" progId="Equation.3">
                  <p:embed/>
                </p:oleObj>
              </mc:Choice>
              <mc:Fallback>
                <p:oleObj name="Формула" r:id="rId24" imgW="596900" imgH="2413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989263"/>
                        <a:ext cx="1300162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0" name="Object 30"/>
          <p:cNvGraphicFramePr>
            <a:graphicFrameLocks noChangeAspect="1"/>
          </p:cNvGraphicFramePr>
          <p:nvPr/>
        </p:nvGraphicFramePr>
        <p:xfrm>
          <a:off x="104775" y="3595688"/>
          <a:ext cx="19907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Формула" r:id="rId26" imgW="914400" imgH="419100" progId="Equation.3">
                  <p:embed/>
                </p:oleObj>
              </mc:Choice>
              <mc:Fallback>
                <p:oleObj name="Формула" r:id="rId26" imgW="914400" imgH="4191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3595688"/>
                        <a:ext cx="1990725" cy="912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1" name="Object 31"/>
          <p:cNvGraphicFramePr>
            <a:graphicFrameLocks noChangeAspect="1"/>
          </p:cNvGraphicFramePr>
          <p:nvPr/>
        </p:nvGraphicFramePr>
        <p:xfrm>
          <a:off x="2073275" y="3500438"/>
          <a:ext cx="2930525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Формула" r:id="rId28" imgW="1346200" imgH="469900" progId="Equation.3">
                  <p:embed/>
                </p:oleObj>
              </mc:Choice>
              <mc:Fallback>
                <p:oleObj name="Формула" r:id="rId28" imgW="1346200" imgH="4699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3500438"/>
                        <a:ext cx="2930525" cy="102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2" name="Object 32"/>
          <p:cNvGraphicFramePr>
            <a:graphicFrameLocks noChangeAspect="1"/>
          </p:cNvGraphicFramePr>
          <p:nvPr/>
        </p:nvGraphicFramePr>
        <p:xfrm>
          <a:off x="4932363" y="3459163"/>
          <a:ext cx="2100262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Формула" r:id="rId30" imgW="965200" imgH="508000" progId="Equation.3">
                  <p:embed/>
                </p:oleObj>
              </mc:Choice>
              <mc:Fallback>
                <p:oleObj name="Формула" r:id="rId30" imgW="965200" imgH="5080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3459163"/>
                        <a:ext cx="2100262" cy="1106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3" name="Object 33"/>
          <p:cNvGraphicFramePr>
            <a:graphicFrameLocks noChangeAspect="1"/>
          </p:cNvGraphicFramePr>
          <p:nvPr/>
        </p:nvGraphicFramePr>
        <p:xfrm>
          <a:off x="6996113" y="3429000"/>
          <a:ext cx="1824037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Формула" r:id="rId32" imgW="837836" imgH="431613" progId="Equation.3">
                  <p:embed/>
                </p:oleObj>
              </mc:Choice>
              <mc:Fallback>
                <p:oleObj name="Формула" r:id="rId32" imgW="837836" imgH="431613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6113" y="3429000"/>
                        <a:ext cx="1824037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4" name="Object 34"/>
          <p:cNvGraphicFramePr>
            <a:graphicFrameLocks noChangeAspect="1"/>
          </p:cNvGraphicFramePr>
          <p:nvPr/>
        </p:nvGraphicFramePr>
        <p:xfrm>
          <a:off x="395288" y="4581525"/>
          <a:ext cx="2100262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Формула" r:id="rId34" imgW="965200" imgH="431800" progId="Equation.3">
                  <p:embed/>
                </p:oleObj>
              </mc:Choice>
              <mc:Fallback>
                <p:oleObj name="Формула" r:id="rId34" imgW="965200" imgH="431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581525"/>
                        <a:ext cx="2100262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5" name="Object 35"/>
          <p:cNvGraphicFramePr>
            <a:graphicFrameLocks noChangeAspect="1"/>
          </p:cNvGraphicFramePr>
          <p:nvPr/>
        </p:nvGraphicFramePr>
        <p:xfrm>
          <a:off x="2484438" y="4789488"/>
          <a:ext cx="160337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Формула" r:id="rId36" imgW="736600" imgH="241300" progId="Equation.3">
                  <p:embed/>
                </p:oleObj>
              </mc:Choice>
              <mc:Fallback>
                <p:oleObj name="Формула" r:id="rId36" imgW="736600" imgH="2413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789488"/>
                        <a:ext cx="160337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6" name="Object 36"/>
          <p:cNvGraphicFramePr>
            <a:graphicFrameLocks noChangeAspect="1"/>
          </p:cNvGraphicFramePr>
          <p:nvPr/>
        </p:nvGraphicFramePr>
        <p:xfrm>
          <a:off x="158750" y="5445125"/>
          <a:ext cx="470058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Формула" r:id="rId38" imgW="2159000" imgH="241300" progId="Equation.3">
                  <p:embed/>
                </p:oleObj>
              </mc:Choice>
              <mc:Fallback>
                <p:oleObj name="Формула" r:id="rId38" imgW="2159000" imgH="2413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5445125"/>
                        <a:ext cx="470058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7" name="Object 37"/>
          <p:cNvGraphicFramePr>
            <a:graphicFrameLocks noChangeAspect="1"/>
          </p:cNvGraphicFramePr>
          <p:nvPr/>
        </p:nvGraphicFramePr>
        <p:xfrm>
          <a:off x="4787900" y="5457825"/>
          <a:ext cx="38989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Формула" r:id="rId40" imgW="1790700" imgH="228600" progId="Equation.3">
                  <p:embed/>
                </p:oleObj>
              </mc:Choice>
              <mc:Fallback>
                <p:oleObj name="Формула" r:id="rId40" imgW="1790700" imgH="2286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457825"/>
                        <a:ext cx="38989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718" name="Object 38"/>
          <p:cNvGraphicFramePr>
            <a:graphicFrameLocks noChangeAspect="1"/>
          </p:cNvGraphicFramePr>
          <p:nvPr/>
        </p:nvGraphicFramePr>
        <p:xfrm>
          <a:off x="684213" y="5949950"/>
          <a:ext cx="16875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Формула" r:id="rId42" imgW="774364" imgH="228501" progId="Equation.3">
                  <p:embed/>
                </p:oleObj>
              </mc:Choice>
              <mc:Fallback>
                <p:oleObj name="Формула" r:id="rId42" imgW="774364" imgH="228501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949950"/>
                        <a:ext cx="168751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9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9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9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9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9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2286000"/>
            <a:ext cx="215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0"/>
            <a:ext cx="254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3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29 3.33333E-6 C 0.23975 3.33333E-6 0.41232 0.16157 0.41232 0.36088 C 0.41232 0.55972 0.23975 0.72152 0.02829 0.72152 C -0.18316 0.72152 -0.35521 0.55972 -0.35521 0.36088 C -0.35521 0.16157 -0.18316 3.33333E-6 0.02829 3.33333E-6 Z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8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C 0.2106 3.33333E-6 0.38195 0.15926 0.38195 0.35555 C 0.38195 0.55185 0.2106 0.71111 -4.72222E-6 0.71111 C -0.21093 0.71111 -0.38194 0.55185 -0.38194 0.35555 C -0.38194 0.15926 -0.21093 3.33333E-6 -4.72222E-6 3.33333E-6 Z " pathEditMode="relative" rAng="0" ptsTypes="fffff">
                                      <p:cBhvr>
                                        <p:cTn id="9" dur="5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088" y="4724400"/>
            <a:ext cx="1624012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03518 C 0.00104 0.14537 0.0217 0.12708 0.07865 0.12292 C 0.16059 0.12292 0.16667 -0.7206 0.26459 -0.72361 C 0.35261 -0.72361 0.30556 0.01412 0.39028 0.01088 C 0.47882 0.01088 0.43125 -0.52292 0.52587 -0.52292 C 0.61059 -0.52292 0.56354 -0.16296 0.63906 -0.16296 C 0.71181 -0.16296 0.67413 -0.43773 0.74028 -0.43773 C 0.77795 -0.43773 0.78073 -0.36296 0.78403 -0.30556 " pathEditMode="relative" rAng="0" ptsTypes="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" presetID="3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29398 C -2.22222E-6 -0.09352 0.0875 0.06204 0.19427 0.06204 C 0.30434 0.06204 0.39202 -0.09352 0.39202 -0.29398 C 0.39202 -0.49468 0.47952 -0.65 0.58959 -0.65 C 0.69636 -0.65 0.78403 -0.49468 0.78403 -0.29398 " pathEditMode="relative" rAng="0" ptsTypes="fffff">
                                      <p:cBhvr>
                                        <p:cTn id="9" dur="5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29931 C -2.22222E-6 -0.50301 0.0875 -0.66065 0.19427 -0.66065 C 0.30434 -0.66065 0.39202 -0.50301 0.39202 -0.29931 C 0.39202 -0.09583 0.47952 0.06204 0.58959 0.06204 C 0.69636 0.06204 0.78403 -0.09583 0.78403 -0.29931 " pathEditMode="relative" rAng="0" ptsTypes="fffff"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3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31505 C -2.22222E-6 -0.10278 0.08837 0.06204 0.19618 0.06204 C 0.30729 0.06204 0.39584 -0.10278 0.39584 -0.31505 C 0.39584 -0.52755 0.48438 -0.69213 0.59549 -0.69213 C 0.7033 -0.69213 0.79184 -0.52755 0.79184 -0.31505 " pathEditMode="relative" rAng="0" ptsTypes="fffff">
                                      <p:cBhvr>
                                        <p:cTn id="15" dur="5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" y="819150"/>
            <a:ext cx="912813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111125"/>
            <a:ext cx="1081087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1341438"/>
            <a:ext cx="1023937" cy="108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Рисунок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1200150"/>
            <a:ext cx="110331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5076825" y="3295650"/>
            <a:ext cx="38925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0" y="2924175"/>
            <a:ext cx="4927600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2495550" y="4186238"/>
            <a:ext cx="200660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78925" y="3192463"/>
            <a:ext cx="2665413" cy="282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08 0.05741 L 1.60625 0.0523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11 0.06065 L -1.62465 0.06273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201 -0.0088 L 1.37674 -0.01968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4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8 0.03865 L -1.61024 0.04143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9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287338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ru-RU" sz="2600" i="1" dirty="0">
                <a:solidFill>
                  <a:srgbClr val="FF0000"/>
                </a:solidFill>
              </a:rPr>
              <a:t>  </a:t>
            </a:r>
            <a:r>
              <a:rPr lang="ru-RU" sz="4000" i="1" dirty="0" err="1" smtClean="0">
                <a:solidFill>
                  <a:srgbClr val="FF0000"/>
                </a:solidFill>
              </a:rPr>
              <a:t>Шығармашылық  </a:t>
            </a:r>
            <a:r>
              <a:rPr lang="ru-RU" sz="2600" i="1" dirty="0" err="1" smtClean="0">
                <a:solidFill>
                  <a:srgbClr val="FF0000"/>
                </a:solidFill>
              </a:rPr>
              <a:t> </a:t>
            </a:r>
            <a:r>
              <a:rPr lang="ru-RU" sz="4000" i="1" dirty="0" err="1" smtClean="0">
                <a:solidFill>
                  <a:srgbClr val="FF0000"/>
                </a:solidFill>
              </a:rPr>
              <a:t>тапсырма</a:t>
            </a:r>
            <a:r>
              <a:rPr lang="ru-RU" sz="2600" i="1" dirty="0" smtClean="0">
                <a:solidFill>
                  <a:srgbClr val="FF0000"/>
                </a:solidFill>
              </a:rPr>
              <a:t>:</a:t>
            </a:r>
            <a:endParaRPr lang="ru-RU" sz="2600" i="1" dirty="0">
              <a:solidFill>
                <a:srgbClr val="00008E"/>
              </a:solidFill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85786" y="1785926"/>
            <a:ext cx="7632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/>
              <a:t>Сыртқы түбір белгісінен босату </a:t>
            </a:r>
            <a:r>
              <a:rPr lang="ru-RU" sz="3200" dirty="0" err="1" smtClean="0"/>
              <a:t>керек</a:t>
            </a:r>
            <a:r>
              <a:rPr lang="ru-RU" sz="3200" dirty="0" smtClean="0"/>
              <a:t> :</a:t>
            </a:r>
            <a:endParaRPr lang="ru-RU" sz="32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1523" y="2786058"/>
            <a:ext cx="3240953" cy="128588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287338"/>
            <a:ext cx="9144000" cy="69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ru-RU" sz="2600" i="1" dirty="0">
                <a:solidFill>
                  <a:srgbClr val="FF0000"/>
                </a:solidFill>
              </a:rPr>
              <a:t>  </a:t>
            </a:r>
            <a:r>
              <a:rPr lang="ru-RU" sz="4000" i="1" dirty="0" err="1" smtClean="0">
                <a:solidFill>
                  <a:srgbClr val="FF0000"/>
                </a:solidFill>
              </a:rPr>
              <a:t>Бағалар критерийі</a:t>
            </a:r>
            <a:r>
              <a:rPr lang="ru-RU" sz="4000" i="1" dirty="0" smtClean="0">
                <a:solidFill>
                  <a:srgbClr val="FF0000"/>
                </a:solidFill>
              </a:rPr>
              <a:t>:</a:t>
            </a:r>
            <a:endParaRPr lang="ru-RU" sz="4000" i="1" dirty="0">
              <a:solidFill>
                <a:srgbClr val="00008E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k-KZ" sz="4400" dirty="0" smtClean="0"/>
              <a:t>6-7 тапсырма дұрыс –“</a:t>
            </a:r>
            <a:r>
              <a:rPr lang="kk-KZ" sz="4400" dirty="0" smtClean="0">
                <a:solidFill>
                  <a:srgbClr val="17AD50"/>
                </a:solidFill>
              </a:rPr>
              <a:t>3</a:t>
            </a:r>
            <a:r>
              <a:rPr lang="kk-KZ" sz="4400" dirty="0" smtClean="0"/>
              <a:t>”</a:t>
            </a:r>
          </a:p>
          <a:p>
            <a:pPr algn="ctr">
              <a:buNone/>
            </a:pPr>
            <a:r>
              <a:rPr lang="kk-KZ" sz="4400" dirty="0" smtClean="0"/>
              <a:t>8-9 тапсырма дұрыс –“</a:t>
            </a:r>
            <a:r>
              <a:rPr lang="kk-KZ" sz="4400" dirty="0" smtClean="0">
                <a:solidFill>
                  <a:srgbClr val="0070C0"/>
                </a:solidFill>
              </a:rPr>
              <a:t>4</a:t>
            </a:r>
            <a:r>
              <a:rPr lang="kk-KZ" sz="4400" dirty="0" smtClean="0"/>
              <a:t>”</a:t>
            </a:r>
          </a:p>
          <a:p>
            <a:pPr algn="ctr">
              <a:buNone/>
            </a:pPr>
            <a:r>
              <a:rPr lang="kk-KZ" sz="4400" dirty="0" smtClean="0"/>
              <a:t>10 тапсырма </a:t>
            </a:r>
            <a:r>
              <a:rPr lang="kk-KZ" sz="4400" smtClean="0"/>
              <a:t>дұрыс –“</a:t>
            </a:r>
            <a:r>
              <a:rPr lang="kk-KZ" sz="4400" dirty="0" smtClean="0">
                <a:solidFill>
                  <a:srgbClr val="FF0000"/>
                </a:solidFill>
              </a:rPr>
              <a:t>5</a:t>
            </a:r>
            <a:r>
              <a:rPr lang="kk-KZ" sz="4400" dirty="0" smtClean="0"/>
              <a:t>”</a:t>
            </a:r>
            <a:endParaRPr lang="ru-RU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052513"/>
            <a:ext cx="7847012" cy="403225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Квадрат </a:t>
            </a:r>
            <a:r>
              <a:rPr lang="kk-KZ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түбірі бар өрнектерді түрлендіру</a:t>
            </a:r>
            <a:endParaRPr lang="ru-RU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287338"/>
            <a:ext cx="9144000" cy="69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ru-RU" sz="2600" i="1" dirty="0">
                <a:solidFill>
                  <a:srgbClr val="FF0000"/>
                </a:solidFill>
              </a:rPr>
              <a:t>  </a:t>
            </a:r>
            <a:r>
              <a:rPr lang="ru-RU" sz="4000" i="1" dirty="0" err="1" smtClean="0">
                <a:solidFill>
                  <a:srgbClr val="FF0000"/>
                </a:solidFill>
              </a:rPr>
              <a:t>Үй тапсырмасы</a:t>
            </a:r>
            <a:r>
              <a:rPr lang="ru-RU" sz="2600" i="1" dirty="0" smtClean="0">
                <a:solidFill>
                  <a:srgbClr val="FF0000"/>
                </a:solidFill>
              </a:rPr>
              <a:t>:</a:t>
            </a:r>
            <a:endParaRPr lang="ru-RU" sz="2600" i="1" dirty="0">
              <a:solidFill>
                <a:srgbClr val="00008E"/>
              </a:solidFill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92410" y="1714488"/>
            <a:ext cx="885159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Тест бойынша қатемен жұмыс.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Оқулықтағы немесе мұғалім берген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3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қосымша тапсырмаларды орындап келу.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Жіберген қателерді талдай отырып,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3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1-тарауды қайталап келу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3"/>
          <p:cNvSpPr>
            <a:spLocks noGrp="1"/>
          </p:cNvSpPr>
          <p:nvPr>
            <p:ph type="title"/>
          </p:nvPr>
        </p:nvSpPr>
        <p:spPr>
          <a:xfrm>
            <a:off x="571500" y="2428875"/>
            <a:ext cx="8229600" cy="1143000"/>
          </a:xfrm>
        </p:spPr>
        <p:txBody>
          <a:bodyPr/>
          <a:lstStyle/>
          <a:p>
            <a:r>
              <a:rPr lang="kk-KZ" sz="7200" b="1" smtClean="0">
                <a:solidFill>
                  <a:srgbClr val="FF0000"/>
                </a:solidFill>
              </a:rPr>
              <a:t>Квадрат түбір қасиеттерін еске түсірейік</a:t>
            </a:r>
            <a:endParaRPr lang="ru-RU" sz="72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89" name="Object 49"/>
          <p:cNvGraphicFramePr>
            <a:graphicFrameLocks noChangeAspect="1"/>
          </p:cNvGraphicFramePr>
          <p:nvPr/>
        </p:nvGraphicFramePr>
        <p:xfrm>
          <a:off x="3357563" y="3214688"/>
          <a:ext cx="2176462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685502" imgH="266584" progId="">
                  <p:embed/>
                </p:oleObj>
              </mc:Choice>
              <mc:Fallback>
                <p:oleObj name="Equation" r:id="rId4" imgW="685502" imgH="266584" progId="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3214688"/>
                        <a:ext cx="2176462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0" name="Object 50"/>
          <p:cNvGraphicFramePr>
            <a:graphicFrameLocks noChangeAspect="1"/>
          </p:cNvGraphicFramePr>
          <p:nvPr/>
        </p:nvGraphicFramePr>
        <p:xfrm>
          <a:off x="3071813" y="857250"/>
          <a:ext cx="28511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6" imgW="965200" imgH="241300" progId="">
                  <p:embed/>
                </p:oleObj>
              </mc:Choice>
              <mc:Fallback>
                <p:oleObj name="Equation" r:id="rId6" imgW="965200" imgH="241300" progId="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857250"/>
                        <a:ext cx="28511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4" name="Object 74"/>
          <p:cNvGraphicFramePr>
            <a:graphicFrameLocks noChangeAspect="1"/>
          </p:cNvGraphicFramePr>
          <p:nvPr/>
        </p:nvGraphicFramePr>
        <p:xfrm>
          <a:off x="3429000" y="1714500"/>
          <a:ext cx="2047875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8" imgW="685800" imgH="457200" progId="">
                  <p:embed/>
                </p:oleObj>
              </mc:Choice>
              <mc:Fallback>
                <p:oleObj name="Equation" r:id="rId8" imgW="685800" imgH="457200" progId="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714500"/>
                        <a:ext cx="2047875" cy="1374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5" name="Object 75"/>
          <p:cNvGraphicFramePr>
            <a:graphicFrameLocks noChangeAspect="1"/>
          </p:cNvGraphicFramePr>
          <p:nvPr/>
        </p:nvGraphicFramePr>
        <p:xfrm>
          <a:off x="3286125" y="4214813"/>
          <a:ext cx="226377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10" imgW="685800" imgH="254000" progId="">
                  <p:embed/>
                </p:oleObj>
              </mc:Choice>
              <mc:Fallback>
                <p:oleObj name="Equation" r:id="rId10" imgW="685800" imgH="254000" progId="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4214813"/>
                        <a:ext cx="2263775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57438" y="5286375"/>
            <a:ext cx="431958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i="1">
                <a:latin typeface="Times New Roman" pitchFamily="18" charset="0"/>
              </a:rPr>
              <a:t>а және </a:t>
            </a:r>
            <a:r>
              <a:rPr lang="en-US" sz="2400" i="1">
                <a:latin typeface="Times New Roman" pitchFamily="18" charset="0"/>
              </a:rPr>
              <a:t>b</a:t>
            </a:r>
            <a:r>
              <a:rPr lang="ru-RU" sz="2400" i="1">
                <a:latin typeface="Times New Roman" pitchFamily="18" charset="0"/>
              </a:rPr>
              <a:t> – теріс емес сандар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0"/>
            <a:ext cx="9144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ru-RU" sz="2600" i="1">
                <a:solidFill>
                  <a:srgbClr val="FF0000"/>
                </a:solidFill>
              </a:rPr>
              <a:t>1 мысал:</a:t>
            </a:r>
            <a:r>
              <a:rPr lang="ru-RU" sz="2600" i="1">
                <a:solidFill>
                  <a:srgbClr val="00008E"/>
                </a:solidFill>
              </a:rPr>
              <a:t> Өрнекті ықшамдаңдар:</a:t>
            </a:r>
          </a:p>
        </p:txBody>
      </p:sp>
      <p:graphicFrame>
        <p:nvGraphicFramePr>
          <p:cNvPr id="155689" name="Object 41"/>
          <p:cNvGraphicFramePr>
            <a:graphicFrameLocks noChangeAspect="1"/>
          </p:cNvGraphicFramePr>
          <p:nvPr/>
        </p:nvGraphicFramePr>
        <p:xfrm>
          <a:off x="468313" y="620713"/>
          <a:ext cx="16827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4" imgW="647419" imgH="266584" progId="">
                  <p:embed/>
                </p:oleObj>
              </mc:Choice>
              <mc:Fallback>
                <p:oleObj name="Equation" r:id="rId4" imgW="647419" imgH="266584" progId="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620713"/>
                        <a:ext cx="168275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03" name="Object 55"/>
          <p:cNvGraphicFramePr>
            <a:graphicFrameLocks noChangeAspect="1"/>
          </p:cNvGraphicFramePr>
          <p:nvPr/>
        </p:nvGraphicFramePr>
        <p:xfrm>
          <a:off x="2120900" y="604838"/>
          <a:ext cx="19462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6" imgW="748975" imgH="253890" progId="">
                  <p:embed/>
                </p:oleObj>
              </mc:Choice>
              <mc:Fallback>
                <p:oleObj name="Equation" r:id="rId6" imgW="748975" imgH="253890" progId="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604838"/>
                        <a:ext cx="19462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04" name="Object 56"/>
          <p:cNvGraphicFramePr>
            <a:graphicFrameLocks noChangeAspect="1"/>
          </p:cNvGraphicFramePr>
          <p:nvPr/>
        </p:nvGraphicFramePr>
        <p:xfrm>
          <a:off x="4059238" y="692150"/>
          <a:ext cx="10890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8" imgW="419100" imgH="228600" progId="">
                  <p:embed/>
                </p:oleObj>
              </mc:Choice>
              <mc:Fallback>
                <p:oleObj name="Equation" r:id="rId8" imgW="419100" imgH="228600" progId="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8" y="692150"/>
                        <a:ext cx="108902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05" name="Object 57"/>
          <p:cNvGraphicFramePr>
            <a:graphicFrameLocks noChangeAspect="1"/>
          </p:cNvGraphicFramePr>
          <p:nvPr/>
        </p:nvGraphicFramePr>
        <p:xfrm>
          <a:off x="485775" y="1373188"/>
          <a:ext cx="1782763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10" imgW="685800" imgH="457200" progId="">
                  <p:embed/>
                </p:oleObj>
              </mc:Choice>
              <mc:Fallback>
                <p:oleObj name="Equation" r:id="rId10" imgW="685800" imgH="457200" progId="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1373188"/>
                        <a:ext cx="1782763" cy="119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06" name="Object 58"/>
          <p:cNvGraphicFramePr>
            <a:graphicFrameLocks noChangeAspect="1"/>
          </p:cNvGraphicFramePr>
          <p:nvPr/>
        </p:nvGraphicFramePr>
        <p:xfrm>
          <a:off x="2195513" y="1341438"/>
          <a:ext cx="1519237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12" imgW="583947" imgH="482391" progId="">
                  <p:embed/>
                </p:oleObj>
              </mc:Choice>
              <mc:Fallback>
                <p:oleObj name="Equation" r:id="rId12" imgW="583947" imgH="482391" progId="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341438"/>
                        <a:ext cx="1519237" cy="1258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07" name="Object 59"/>
          <p:cNvGraphicFramePr>
            <a:graphicFrameLocks noChangeAspect="1"/>
          </p:cNvGraphicFramePr>
          <p:nvPr/>
        </p:nvGraphicFramePr>
        <p:xfrm>
          <a:off x="3708400" y="1412875"/>
          <a:ext cx="1189038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14" imgW="457200" imgH="419100" progId="">
                  <p:embed/>
                </p:oleObj>
              </mc:Choice>
              <mc:Fallback>
                <p:oleObj name="Equation" r:id="rId14" imgW="457200" imgH="419100" progId="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1412875"/>
                        <a:ext cx="1189038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8"/>
          <p:cNvSpPr txBox="1">
            <a:spLocks noChangeArrowheads="1"/>
          </p:cNvSpPr>
          <p:nvPr/>
        </p:nvSpPr>
        <p:spPr bwMode="auto">
          <a:xfrm>
            <a:off x="0" y="2636838"/>
            <a:ext cx="9144000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ru-RU" sz="2600" i="1">
                <a:solidFill>
                  <a:srgbClr val="FF0000"/>
                </a:solidFill>
              </a:rPr>
              <a:t> 2 мысал:</a:t>
            </a:r>
            <a:r>
              <a:rPr lang="ru-RU" sz="2600" i="1">
                <a:solidFill>
                  <a:srgbClr val="00008E"/>
                </a:solidFill>
              </a:rPr>
              <a:t> Көбейткішті түбір таңбасының алдына </a:t>
            </a:r>
          </a:p>
          <a:p>
            <a:pPr>
              <a:lnSpc>
                <a:spcPct val="105000"/>
              </a:lnSpc>
            </a:pPr>
            <a:r>
              <a:rPr lang="ru-RU" sz="2600" i="1">
                <a:solidFill>
                  <a:srgbClr val="00008E"/>
                </a:solidFill>
              </a:rPr>
              <a:t>                 шығару:</a:t>
            </a:r>
          </a:p>
        </p:txBody>
      </p:sp>
      <p:graphicFrame>
        <p:nvGraphicFramePr>
          <p:cNvPr id="155709" name="Object 61"/>
          <p:cNvGraphicFramePr>
            <a:graphicFrameLocks noChangeAspect="1"/>
          </p:cNvGraphicFramePr>
          <p:nvPr/>
        </p:nvGraphicFramePr>
        <p:xfrm>
          <a:off x="677863" y="3500438"/>
          <a:ext cx="15176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16" imgW="583947" imgH="241195" progId="">
                  <p:embed/>
                </p:oleObj>
              </mc:Choice>
              <mc:Fallback>
                <p:oleObj name="Equation" r:id="rId16" imgW="583947" imgH="241195" progId="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3500438"/>
                        <a:ext cx="15176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0" name="Object 62"/>
          <p:cNvGraphicFramePr>
            <a:graphicFrameLocks noChangeAspect="1"/>
          </p:cNvGraphicFramePr>
          <p:nvPr/>
        </p:nvGraphicFramePr>
        <p:xfrm>
          <a:off x="2124075" y="3500438"/>
          <a:ext cx="17811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18" imgW="685800" imgH="228600" progId="">
                  <p:embed/>
                </p:oleObj>
              </mc:Choice>
              <mc:Fallback>
                <p:oleObj name="Equation" r:id="rId18" imgW="685800" imgH="228600" progId="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500438"/>
                        <a:ext cx="178117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1" name="Object 63"/>
          <p:cNvGraphicFramePr>
            <a:graphicFrameLocks noChangeAspect="1"/>
          </p:cNvGraphicFramePr>
          <p:nvPr/>
        </p:nvGraphicFramePr>
        <p:xfrm>
          <a:off x="3851275" y="3500438"/>
          <a:ext cx="12192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20" imgW="469696" imgH="241195" progId="">
                  <p:embed/>
                </p:oleObj>
              </mc:Choice>
              <mc:Fallback>
                <p:oleObj name="Equation" r:id="rId20" imgW="469696" imgH="241195" progId="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500438"/>
                        <a:ext cx="1219200" cy="630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2" name="Object 64"/>
          <p:cNvGraphicFramePr>
            <a:graphicFrameLocks noChangeAspect="1"/>
          </p:cNvGraphicFramePr>
          <p:nvPr/>
        </p:nvGraphicFramePr>
        <p:xfrm>
          <a:off x="663575" y="4221163"/>
          <a:ext cx="17478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22" imgW="672808" imgH="266584" progId="">
                  <p:embed/>
                </p:oleObj>
              </mc:Choice>
              <mc:Fallback>
                <p:oleObj name="Equation" r:id="rId22" imgW="672808" imgH="266584" progId="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4221163"/>
                        <a:ext cx="1747838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3" name="Object 65"/>
          <p:cNvGraphicFramePr>
            <a:graphicFrameLocks noChangeAspect="1"/>
          </p:cNvGraphicFramePr>
          <p:nvPr/>
        </p:nvGraphicFramePr>
        <p:xfrm>
          <a:off x="2268538" y="4221163"/>
          <a:ext cx="20447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24" imgW="787058" imgH="253890" progId="">
                  <p:embed/>
                </p:oleObj>
              </mc:Choice>
              <mc:Fallback>
                <p:oleObj name="Equation" r:id="rId24" imgW="787058" imgH="253890" progId="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221163"/>
                        <a:ext cx="20447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4" name="Object 66"/>
          <p:cNvGraphicFramePr>
            <a:graphicFrameLocks noChangeAspect="1"/>
          </p:cNvGraphicFramePr>
          <p:nvPr/>
        </p:nvGraphicFramePr>
        <p:xfrm>
          <a:off x="4284663" y="4221163"/>
          <a:ext cx="26384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26" imgW="1015559" imgH="253890" progId="">
                  <p:embed/>
                </p:oleObj>
              </mc:Choice>
              <mc:Fallback>
                <p:oleObj name="Equation" r:id="rId26" imgW="1015559" imgH="253890" progId="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221163"/>
                        <a:ext cx="263842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5" name="Object 67"/>
          <p:cNvGraphicFramePr>
            <a:graphicFrameLocks noChangeAspect="1"/>
          </p:cNvGraphicFramePr>
          <p:nvPr/>
        </p:nvGraphicFramePr>
        <p:xfrm>
          <a:off x="6948488" y="4311650"/>
          <a:ext cx="145097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28" imgW="558558" imgH="241195" progId="">
                  <p:embed/>
                </p:oleObj>
              </mc:Choice>
              <mc:Fallback>
                <p:oleObj name="Equation" r:id="rId28" imgW="558558" imgH="241195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311650"/>
                        <a:ext cx="1450975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6" name="Object 68"/>
          <p:cNvGraphicFramePr>
            <a:graphicFrameLocks noChangeAspect="1"/>
          </p:cNvGraphicFramePr>
          <p:nvPr/>
        </p:nvGraphicFramePr>
        <p:xfrm>
          <a:off x="708025" y="4941888"/>
          <a:ext cx="18478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30" imgW="710891" imgH="266584" progId="">
                  <p:embed/>
                </p:oleObj>
              </mc:Choice>
              <mc:Fallback>
                <p:oleObj name="Equation" r:id="rId30" imgW="710891" imgH="266584" progId="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4941888"/>
                        <a:ext cx="184785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7" name="Object 69"/>
          <p:cNvGraphicFramePr>
            <a:graphicFrameLocks noChangeAspect="1"/>
          </p:cNvGraphicFramePr>
          <p:nvPr/>
        </p:nvGraphicFramePr>
        <p:xfrm>
          <a:off x="2336800" y="4941888"/>
          <a:ext cx="313531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2" imgW="1205977" imgH="253890" progId="">
                  <p:embed/>
                </p:oleObj>
              </mc:Choice>
              <mc:Fallback>
                <p:oleObj name="Equation" r:id="rId32" imgW="1205977" imgH="253890" progId="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4941888"/>
                        <a:ext cx="3135313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8" name="Object 70"/>
          <p:cNvGraphicFramePr>
            <a:graphicFrameLocks noChangeAspect="1"/>
          </p:cNvGraphicFramePr>
          <p:nvPr/>
        </p:nvGraphicFramePr>
        <p:xfrm>
          <a:off x="1258888" y="5589588"/>
          <a:ext cx="4027487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34" imgW="1548728" imgH="253890" progId="">
                  <p:embed/>
                </p:oleObj>
              </mc:Choice>
              <mc:Fallback>
                <p:oleObj name="Equation" r:id="rId34" imgW="1548728" imgH="253890" progId="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5589588"/>
                        <a:ext cx="4027487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719" name="Object 71"/>
          <p:cNvGraphicFramePr>
            <a:graphicFrameLocks noChangeAspect="1"/>
          </p:cNvGraphicFramePr>
          <p:nvPr/>
        </p:nvGraphicFramePr>
        <p:xfrm>
          <a:off x="5219700" y="5661025"/>
          <a:ext cx="20796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36" imgW="800100" imgH="228600" progId="">
                  <p:embed/>
                </p:oleObj>
              </mc:Choice>
              <mc:Fallback>
                <p:oleObj name="Equation" r:id="rId36" imgW="800100" imgH="228600" progId="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5661025"/>
                        <a:ext cx="2079625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5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5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287338"/>
            <a:ext cx="91440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ru-RU" sz="2600" i="1">
                <a:solidFill>
                  <a:srgbClr val="FF0000"/>
                </a:solidFill>
              </a:rPr>
              <a:t>  3 мысал:</a:t>
            </a:r>
            <a:r>
              <a:rPr lang="ru-RU" sz="2600" i="1">
                <a:solidFill>
                  <a:srgbClr val="00008E"/>
                </a:solidFill>
              </a:rPr>
              <a:t> Көбейткішті түбір таңбасының ішіне енгізу</a:t>
            </a:r>
          </a:p>
        </p:txBody>
      </p:sp>
      <p:graphicFrame>
        <p:nvGraphicFramePr>
          <p:cNvPr id="187404" name="Object 12"/>
          <p:cNvGraphicFramePr>
            <a:graphicFrameLocks noChangeAspect="1"/>
          </p:cNvGraphicFramePr>
          <p:nvPr/>
        </p:nvGraphicFramePr>
        <p:xfrm>
          <a:off x="539750" y="1628775"/>
          <a:ext cx="13525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4" imgW="520474" imgH="241195" progId="">
                  <p:embed/>
                </p:oleObj>
              </mc:Choice>
              <mc:Fallback>
                <p:oleObj name="Equation" r:id="rId4" imgW="520474" imgH="241195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628775"/>
                        <a:ext cx="13525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5" name="Object 23"/>
          <p:cNvGraphicFramePr>
            <a:graphicFrameLocks noChangeAspect="1"/>
          </p:cNvGraphicFramePr>
          <p:nvPr/>
        </p:nvGraphicFramePr>
        <p:xfrm>
          <a:off x="1847850" y="1662113"/>
          <a:ext cx="161766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6" imgW="622030" imgH="215806" progId="">
                  <p:embed/>
                </p:oleObj>
              </mc:Choice>
              <mc:Fallback>
                <p:oleObj name="Equation" r:id="rId6" imgW="622030" imgH="215806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662113"/>
                        <a:ext cx="161766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6" name="Object 24"/>
          <p:cNvGraphicFramePr>
            <a:graphicFrameLocks noChangeAspect="1"/>
          </p:cNvGraphicFramePr>
          <p:nvPr/>
        </p:nvGraphicFramePr>
        <p:xfrm>
          <a:off x="3492500" y="1643063"/>
          <a:ext cx="13208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8" imgW="507780" imgH="215806" progId="">
                  <p:embed/>
                </p:oleObj>
              </mc:Choice>
              <mc:Fallback>
                <p:oleObj name="Equation" r:id="rId8" imgW="507780" imgH="215806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1643063"/>
                        <a:ext cx="13208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8" name="Object 26"/>
          <p:cNvGraphicFramePr>
            <a:graphicFrameLocks noChangeAspect="1"/>
          </p:cNvGraphicFramePr>
          <p:nvPr/>
        </p:nvGraphicFramePr>
        <p:xfrm>
          <a:off x="506413" y="2365375"/>
          <a:ext cx="16176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0" imgW="622300" imgH="457200" progId="">
                  <p:embed/>
                </p:oleObj>
              </mc:Choice>
              <mc:Fallback>
                <p:oleObj name="Equation" r:id="rId10" imgW="622300" imgH="457200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65375"/>
                        <a:ext cx="1617662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19" name="Object 27"/>
          <p:cNvGraphicFramePr>
            <a:graphicFrameLocks noChangeAspect="1"/>
          </p:cNvGraphicFramePr>
          <p:nvPr/>
        </p:nvGraphicFramePr>
        <p:xfrm>
          <a:off x="2051050" y="2349500"/>
          <a:ext cx="204628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12" imgW="787400" imgH="469900" progId="">
                  <p:embed/>
                </p:oleObj>
              </mc:Choice>
              <mc:Fallback>
                <p:oleObj name="Equation" r:id="rId12" imgW="787400" imgH="469900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349500"/>
                        <a:ext cx="2046288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20" name="Object 28"/>
          <p:cNvGraphicFramePr>
            <a:graphicFrameLocks noChangeAspect="1"/>
          </p:cNvGraphicFramePr>
          <p:nvPr/>
        </p:nvGraphicFramePr>
        <p:xfrm>
          <a:off x="4067175" y="2381250"/>
          <a:ext cx="17494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14" imgW="672808" imgH="457002" progId="">
                  <p:embed/>
                </p:oleObj>
              </mc:Choice>
              <mc:Fallback>
                <p:oleObj name="Equation" r:id="rId14" imgW="672808" imgH="457002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381250"/>
                        <a:ext cx="174942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21" name="Object 29"/>
          <p:cNvGraphicFramePr>
            <a:graphicFrameLocks noChangeAspect="1"/>
          </p:cNvGraphicFramePr>
          <p:nvPr/>
        </p:nvGraphicFramePr>
        <p:xfrm>
          <a:off x="5795963" y="2662238"/>
          <a:ext cx="13874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16" imgW="533169" imgH="228501" progId="">
                  <p:embed/>
                </p:oleObj>
              </mc:Choice>
              <mc:Fallback>
                <p:oleObj name="Equation" r:id="rId16" imgW="533169" imgH="228501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662238"/>
                        <a:ext cx="1387475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Объект 1"/>
          <p:cNvGraphicFramePr>
            <a:graphicFrameLocks noChangeAspect="1"/>
          </p:cNvGraphicFramePr>
          <p:nvPr/>
        </p:nvGraphicFramePr>
        <p:xfrm>
          <a:off x="4760913" y="1628775"/>
          <a:ext cx="89058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18" imgW="342751" imgH="228501" progId="Equation.3">
                  <p:embed/>
                </p:oleObj>
              </mc:Choice>
              <mc:Fallback>
                <p:oleObj name="Формула" r:id="rId18" imgW="342751" imgH="228501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3" y="1628775"/>
                        <a:ext cx="890587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2285992"/>
          <a:ext cx="8572560" cy="192882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</a:tblGrid>
              <a:tr h="68074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0,4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0,6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0,12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48084"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785813"/>
            <a:ext cx="8572500" cy="751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latin typeface="+mj-lt"/>
              </a:rPr>
              <a:t>       </a:t>
            </a:r>
            <a:r>
              <a:rPr lang="ru-RU" sz="2800" dirty="0" err="1">
                <a:latin typeface="+mj-lt"/>
              </a:rPr>
              <a:t>таңбасы      көптеген иррационал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сандардың жазылуын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ықшамдау үшін қолданылады.</a:t>
            </a:r>
            <a:r>
              <a:rPr lang="ru-RU" sz="2800" dirty="0">
                <a:latin typeface="+mj-lt"/>
              </a:rPr>
              <a:t> </a:t>
            </a:r>
          </a:p>
          <a:p>
            <a:pPr>
              <a:defRPr/>
            </a:pPr>
            <a:r>
              <a:rPr lang="ru-RU" sz="2800" dirty="0">
                <a:latin typeface="+mj-lt"/>
              </a:rPr>
              <a:t>        </a:t>
            </a:r>
            <a:r>
              <a:rPr lang="ru-RU" sz="2800" dirty="0" err="1">
                <a:latin typeface="+mj-lt"/>
              </a:rPr>
              <a:t>таңбасын кейде</a:t>
            </a:r>
            <a:r>
              <a:rPr lang="ru-RU" sz="2800" dirty="0">
                <a:latin typeface="+mj-lt"/>
              </a:rPr>
              <a:t>  </a:t>
            </a:r>
            <a:r>
              <a:rPr lang="ru-RU" sz="2800" dirty="0">
                <a:solidFill>
                  <a:srgbClr val="FF0000"/>
                </a:solidFill>
                <a:latin typeface="+mj-lt"/>
              </a:rPr>
              <a:t>радикал</a:t>
            </a:r>
            <a:r>
              <a:rPr lang="ru-RU" sz="2800" i="1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деп</a:t>
            </a:r>
            <a:r>
              <a:rPr lang="ru-RU" sz="2800" dirty="0">
                <a:latin typeface="+mj-lt"/>
              </a:rPr>
              <a:t> те </a:t>
            </a:r>
            <a:r>
              <a:rPr lang="ru-RU" sz="2800" dirty="0" err="1">
                <a:latin typeface="+mj-lt"/>
              </a:rPr>
              <a:t>атайды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ол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латынның</a:t>
            </a:r>
            <a:r>
              <a:rPr lang="ru-RU" sz="2800" dirty="0">
                <a:latin typeface="+mj-lt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radix</a:t>
            </a:r>
            <a:r>
              <a:rPr lang="kk-KZ" sz="2800" i="1" dirty="0">
                <a:latin typeface="+mj-lt"/>
                <a:cs typeface="Times New Roman" pitchFamily="18" charset="0"/>
              </a:rPr>
              <a:t> </a:t>
            </a:r>
            <a:r>
              <a:rPr lang="kk-KZ" sz="2800" dirty="0">
                <a:latin typeface="+mj-lt"/>
                <a:cs typeface="Times New Roman" pitchFamily="18" charset="0"/>
              </a:rPr>
              <a:t>сөзінен шыққан</a:t>
            </a:r>
            <a:r>
              <a:rPr lang="ru-RU" sz="2800" dirty="0">
                <a:latin typeface="+mj-lt"/>
              </a:rPr>
              <a:t>. 1626 </a:t>
            </a:r>
            <a:r>
              <a:rPr lang="ru-RU" sz="2800" dirty="0" err="1">
                <a:latin typeface="+mj-lt"/>
              </a:rPr>
              <a:t>жылы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нидерланды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математигі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А.Ширар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қазіргі қолданылып жүрген түбір таңбасына жақын</a:t>
            </a:r>
            <a:r>
              <a:rPr lang="ru-RU" sz="2800" dirty="0">
                <a:latin typeface="+mj-lt"/>
              </a:rPr>
              <a:t> </a:t>
            </a:r>
          </a:p>
          <a:p>
            <a:pPr>
              <a:defRPr/>
            </a:pPr>
            <a:r>
              <a:rPr lang="ru-RU" sz="2800" dirty="0">
                <a:latin typeface="+mj-lt"/>
              </a:rPr>
              <a:t>V </a:t>
            </a:r>
            <a:r>
              <a:rPr lang="ru-RU" sz="2800" dirty="0" err="1">
                <a:latin typeface="+mj-lt"/>
              </a:rPr>
              <a:t>белгісін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енгізген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Егер</a:t>
            </a:r>
            <a:r>
              <a:rPr lang="ru-RU" sz="2800" dirty="0">
                <a:latin typeface="+mj-lt"/>
              </a:rPr>
              <a:t> осы </a:t>
            </a:r>
            <a:r>
              <a:rPr lang="ru-RU" sz="2800" dirty="0" err="1">
                <a:latin typeface="+mj-lt"/>
              </a:rPr>
              <a:t>белгінің үстінде  </a:t>
            </a:r>
            <a:r>
              <a:rPr lang="ru-RU" sz="2800" dirty="0">
                <a:latin typeface="+mj-lt"/>
              </a:rPr>
              <a:t>2 цифры </a:t>
            </a:r>
            <a:r>
              <a:rPr lang="ru-RU" sz="2800" dirty="0" err="1">
                <a:latin typeface="+mj-lt"/>
              </a:rPr>
              <a:t>тұрса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онда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ол</a:t>
            </a:r>
            <a:r>
              <a:rPr lang="ru-RU" sz="2800" dirty="0">
                <a:latin typeface="+mj-lt"/>
              </a:rPr>
              <a:t> квадрат </a:t>
            </a:r>
            <a:r>
              <a:rPr lang="ru-RU" sz="2800" dirty="0" err="1">
                <a:latin typeface="+mj-lt"/>
              </a:rPr>
              <a:t>түбірді анықтаған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егер</a:t>
            </a:r>
            <a:r>
              <a:rPr lang="ru-RU" sz="2800" dirty="0">
                <a:latin typeface="+mj-lt"/>
              </a:rPr>
              <a:t> 3 </a:t>
            </a:r>
            <a:r>
              <a:rPr lang="ru-RU" sz="2800" dirty="0" err="1">
                <a:latin typeface="+mj-lt"/>
              </a:rPr>
              <a:t>тұрса </a:t>
            </a:r>
            <a:r>
              <a:rPr lang="ru-RU" sz="2800" dirty="0">
                <a:latin typeface="+mj-lt"/>
              </a:rPr>
              <a:t>– куб </a:t>
            </a:r>
            <a:r>
              <a:rPr lang="ru-RU" sz="2800" dirty="0" err="1">
                <a:latin typeface="+mj-lt"/>
              </a:rPr>
              <a:t>түбірді анықтаған</a:t>
            </a:r>
            <a:r>
              <a:rPr lang="ru-RU" sz="2800" dirty="0">
                <a:latin typeface="+mj-lt"/>
              </a:rPr>
              <a:t>. Тек 1637 </a:t>
            </a:r>
            <a:r>
              <a:rPr lang="ru-RU" sz="2800" dirty="0" err="1">
                <a:latin typeface="+mj-lt"/>
              </a:rPr>
              <a:t>жылы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ғана </a:t>
            </a:r>
            <a:r>
              <a:rPr lang="ru-RU" sz="2800" dirty="0">
                <a:latin typeface="+mj-lt"/>
              </a:rPr>
              <a:t>Рене Декарт </a:t>
            </a:r>
            <a:r>
              <a:rPr lang="ru-RU" sz="2800" dirty="0" err="1">
                <a:latin typeface="+mj-lt"/>
              </a:rPr>
              <a:t>өзінің </a:t>
            </a:r>
            <a:r>
              <a:rPr lang="ru-RU" sz="2800" dirty="0">
                <a:latin typeface="+mj-lt"/>
              </a:rPr>
              <a:t>«</a:t>
            </a:r>
            <a:r>
              <a:rPr lang="ru-RU" sz="2800" dirty="0" err="1">
                <a:latin typeface="+mj-lt"/>
              </a:rPr>
              <a:t>Геометриясында</a:t>
            </a:r>
            <a:r>
              <a:rPr lang="ru-RU" sz="2800" dirty="0">
                <a:latin typeface="+mj-lt"/>
              </a:rPr>
              <a:t>» </a:t>
            </a:r>
            <a:r>
              <a:rPr lang="ru-RU" sz="2800" dirty="0" err="1">
                <a:latin typeface="+mj-lt"/>
              </a:rPr>
              <a:t>қазіргі түбір таңбасын қолданып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түбір таңбасын </a:t>
            </a:r>
            <a:r>
              <a:rPr lang="ru-RU" sz="2800" dirty="0">
                <a:latin typeface="+mj-lt"/>
              </a:rPr>
              <a:t>горизонталь </a:t>
            </a:r>
            <a:r>
              <a:rPr lang="ru-RU" sz="2800" dirty="0" err="1">
                <a:latin typeface="+mj-lt"/>
              </a:rPr>
              <a:t>сызықпен созған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Бұл таңба </a:t>
            </a:r>
            <a:r>
              <a:rPr lang="ru-RU" sz="2800" dirty="0">
                <a:latin typeface="+mj-lt"/>
              </a:rPr>
              <a:t>тек XVIII </a:t>
            </a:r>
            <a:r>
              <a:rPr lang="ru-RU" sz="2800" dirty="0" err="1">
                <a:latin typeface="+mj-lt"/>
              </a:rPr>
              <a:t>ғасырдың басында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ғана жаппай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қолданыла басталды</a:t>
            </a:r>
            <a:r>
              <a:rPr lang="ru-RU" sz="2800" dirty="0">
                <a:latin typeface="+mj-lt"/>
              </a:rPr>
              <a:t>.</a:t>
            </a:r>
          </a:p>
          <a:p>
            <a:pPr>
              <a:defRPr/>
            </a:pPr>
            <a:endParaRPr lang="ru-RU" dirty="0">
              <a:latin typeface="+mj-lt"/>
            </a:endParaRPr>
          </a:p>
          <a:p>
            <a:pPr>
              <a:defRPr/>
            </a:pPr>
            <a:endParaRPr lang="ru-RU" dirty="0">
              <a:latin typeface="+mj-lt"/>
            </a:endParaRPr>
          </a:p>
          <a:p>
            <a:pPr>
              <a:defRPr/>
            </a:pPr>
            <a:endParaRPr lang="ru-RU" dirty="0">
              <a:latin typeface="+mj-lt"/>
            </a:endParaRPr>
          </a:p>
          <a:p>
            <a:pPr>
              <a:defRPr/>
            </a:pPr>
            <a:endParaRPr lang="ru-RU" dirty="0">
              <a:latin typeface="+mj-lt"/>
            </a:endParaRPr>
          </a:p>
          <a:p>
            <a:pPr>
              <a:defRPr/>
            </a:pPr>
            <a:r>
              <a:rPr lang="ru-RU" dirty="0">
                <a:latin typeface="+mj-lt"/>
              </a:rPr>
              <a:t>           </a:t>
            </a: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714375" y="785813"/>
          <a:ext cx="4286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228600" imgH="253800" progId="Equation.3">
                  <p:embed/>
                </p:oleObj>
              </mc:Choice>
              <mc:Fallback>
                <p:oleObj name="Формула" r:id="rId3" imgW="22860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785813"/>
                        <a:ext cx="42862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785813" y="1643063"/>
          <a:ext cx="4286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5" imgW="228600" imgH="253800" progId="Equation.3">
                  <p:embed/>
                </p:oleObj>
              </mc:Choice>
              <mc:Fallback>
                <p:oleObj name="Формула" r:id="rId5" imgW="22860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643063"/>
                        <a:ext cx="42862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63" y="0"/>
            <a:ext cx="549592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8313" y="287338"/>
            <a:ext cx="91440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ru-RU" sz="2600" i="1">
                <a:solidFill>
                  <a:srgbClr val="FF0000"/>
                </a:solidFill>
              </a:rPr>
              <a:t>4 мысал:</a:t>
            </a:r>
            <a:r>
              <a:rPr lang="ru-RU" sz="2600" i="1">
                <a:solidFill>
                  <a:srgbClr val="00008E"/>
                </a:solidFill>
              </a:rPr>
              <a:t> Амалдарды орындау:</a:t>
            </a:r>
          </a:p>
        </p:txBody>
      </p:sp>
      <p:graphicFrame>
        <p:nvGraphicFramePr>
          <p:cNvPr id="189454" name="Object 14"/>
          <p:cNvGraphicFramePr>
            <a:graphicFrameLocks noGrp="1" noChangeAspect="1"/>
          </p:cNvGraphicFramePr>
          <p:nvPr>
            <p:ph/>
          </p:nvPr>
        </p:nvGraphicFramePr>
        <p:xfrm>
          <a:off x="1008063" y="792163"/>
          <a:ext cx="3671887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Формула" r:id="rId4" imgW="1511300" imgH="241300" progId="Equation.3">
                  <p:embed/>
                </p:oleObj>
              </mc:Choice>
              <mc:Fallback>
                <p:oleObj name="Формула" r:id="rId4" imgW="1511300" imgH="2413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792163"/>
                        <a:ext cx="3671887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5" name="Object 15"/>
          <p:cNvGraphicFramePr>
            <a:graphicFrameLocks noChangeAspect="1"/>
          </p:cNvGraphicFramePr>
          <p:nvPr/>
        </p:nvGraphicFramePr>
        <p:xfrm>
          <a:off x="1173163" y="1439863"/>
          <a:ext cx="12350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Формула" r:id="rId6" imgW="508000" imgH="241300" progId="Equation.3">
                  <p:embed/>
                </p:oleObj>
              </mc:Choice>
              <mc:Fallback>
                <p:oleObj name="Формула" r:id="rId6" imgW="508000" imgH="241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1439863"/>
                        <a:ext cx="123507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6" name="Object 16"/>
          <p:cNvGraphicFramePr>
            <a:graphicFrameLocks noChangeAspect="1"/>
          </p:cNvGraphicFramePr>
          <p:nvPr/>
        </p:nvGraphicFramePr>
        <p:xfrm>
          <a:off x="2914650" y="1439863"/>
          <a:ext cx="1204913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8" imgW="495085" imgH="241195" progId="">
                  <p:embed/>
                </p:oleObj>
              </mc:Choice>
              <mc:Fallback>
                <p:oleObj name="Equation" r:id="rId8" imgW="495085" imgH="241195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1439863"/>
                        <a:ext cx="1204913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7" name="Object 17"/>
          <p:cNvGraphicFramePr>
            <a:graphicFrameLocks noChangeAspect="1"/>
          </p:cNvGraphicFramePr>
          <p:nvPr/>
        </p:nvGraphicFramePr>
        <p:xfrm>
          <a:off x="627063" y="2128838"/>
          <a:ext cx="34258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10" imgW="1409088" imgH="241195" progId="">
                  <p:embed/>
                </p:oleObj>
              </mc:Choice>
              <mc:Fallback>
                <p:oleObj name="Equation" r:id="rId10" imgW="1409088" imgH="241195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2128838"/>
                        <a:ext cx="342582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8" name="Object 18"/>
          <p:cNvGraphicFramePr>
            <a:graphicFrameLocks noChangeAspect="1"/>
          </p:cNvGraphicFramePr>
          <p:nvPr/>
        </p:nvGraphicFramePr>
        <p:xfrm>
          <a:off x="4052888" y="2201863"/>
          <a:ext cx="2376487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12" imgW="977476" imgH="203112" progId="">
                  <p:embed/>
                </p:oleObj>
              </mc:Choice>
              <mc:Fallback>
                <p:oleObj name="Equation" r:id="rId12" imgW="977476" imgH="203112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2201863"/>
                        <a:ext cx="2376487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9" name="Object 19"/>
          <p:cNvGraphicFramePr>
            <a:graphicFrameLocks noChangeAspect="1"/>
          </p:cNvGraphicFramePr>
          <p:nvPr/>
        </p:nvGraphicFramePr>
        <p:xfrm>
          <a:off x="6429375" y="2128838"/>
          <a:ext cx="12033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14" imgW="495085" imgH="228501" progId="">
                  <p:embed/>
                </p:oleObj>
              </mc:Choice>
              <mc:Fallback>
                <p:oleObj name="Equation" r:id="rId14" imgW="495085" imgH="228501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2128838"/>
                        <a:ext cx="120332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0" name="Object 20"/>
          <p:cNvGraphicFramePr>
            <a:graphicFrameLocks noChangeAspect="1"/>
          </p:cNvGraphicFramePr>
          <p:nvPr/>
        </p:nvGraphicFramePr>
        <p:xfrm>
          <a:off x="1295400" y="2794000"/>
          <a:ext cx="11112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16" imgW="457200" imgH="228600" progId="">
                  <p:embed/>
                </p:oleObj>
              </mc:Choice>
              <mc:Fallback>
                <p:oleObj name="Equation" r:id="rId16" imgW="457200" imgH="228600" progId="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94000"/>
                        <a:ext cx="111125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1" name="Object 21"/>
          <p:cNvGraphicFramePr>
            <a:graphicFrameLocks noChangeAspect="1"/>
          </p:cNvGraphicFramePr>
          <p:nvPr/>
        </p:nvGraphicFramePr>
        <p:xfrm>
          <a:off x="2978150" y="2776538"/>
          <a:ext cx="10795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18" imgW="444307" imgH="228501" progId="">
                  <p:embed/>
                </p:oleObj>
              </mc:Choice>
              <mc:Fallback>
                <p:oleObj name="Equation" r:id="rId18" imgW="444307" imgH="228501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8150" y="2776538"/>
                        <a:ext cx="1079500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2" name="Object 22"/>
          <p:cNvGraphicFramePr>
            <a:graphicFrameLocks noChangeAspect="1"/>
          </p:cNvGraphicFramePr>
          <p:nvPr/>
        </p:nvGraphicFramePr>
        <p:xfrm>
          <a:off x="750888" y="3386138"/>
          <a:ext cx="37846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20" imgW="1409088" imgH="241195" progId="">
                  <p:embed/>
                </p:oleObj>
              </mc:Choice>
              <mc:Fallback>
                <p:oleObj name="Equation" r:id="rId20" imgW="1409088" imgH="241195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3386138"/>
                        <a:ext cx="37846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3" name="Object 23"/>
          <p:cNvGraphicFramePr>
            <a:graphicFrameLocks noChangeAspect="1"/>
          </p:cNvGraphicFramePr>
          <p:nvPr/>
        </p:nvGraphicFramePr>
        <p:xfrm>
          <a:off x="4537075" y="3500438"/>
          <a:ext cx="86360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22" imgW="355138" imgH="177569" progId="">
                  <p:embed/>
                </p:oleObj>
              </mc:Choice>
              <mc:Fallback>
                <p:oleObj name="Equation" r:id="rId22" imgW="355138" imgH="177569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075" y="3500438"/>
                        <a:ext cx="863600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5" name="Object 25"/>
          <p:cNvGraphicFramePr>
            <a:graphicFrameLocks noChangeAspect="1"/>
          </p:cNvGraphicFramePr>
          <p:nvPr/>
        </p:nvGraphicFramePr>
        <p:xfrm>
          <a:off x="750888" y="4075113"/>
          <a:ext cx="37846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24" imgW="1409088" imgH="241195" progId="">
                  <p:embed/>
                </p:oleObj>
              </mc:Choice>
              <mc:Fallback>
                <p:oleObj name="Equation" r:id="rId24" imgW="1409088" imgH="241195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4075113"/>
                        <a:ext cx="37846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6" name="Object 26"/>
          <p:cNvGraphicFramePr>
            <a:graphicFrameLocks noChangeAspect="1"/>
          </p:cNvGraphicFramePr>
          <p:nvPr/>
        </p:nvGraphicFramePr>
        <p:xfrm>
          <a:off x="4411663" y="4075113"/>
          <a:ext cx="2500312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25" imgW="1028254" imgH="241195" progId="">
                  <p:embed/>
                </p:oleObj>
              </mc:Choice>
              <mc:Fallback>
                <p:oleObj name="Equation" r:id="rId25" imgW="1028254" imgH="241195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663" y="4075113"/>
                        <a:ext cx="2500312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7" name="Object 27"/>
          <p:cNvGraphicFramePr>
            <a:graphicFrameLocks noChangeAspect="1"/>
          </p:cNvGraphicFramePr>
          <p:nvPr/>
        </p:nvGraphicFramePr>
        <p:xfrm>
          <a:off x="6985000" y="4219575"/>
          <a:ext cx="8636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27" imgW="355138" imgH="177569" progId="">
                  <p:embed/>
                </p:oleObj>
              </mc:Choice>
              <mc:Fallback>
                <p:oleObj name="Equation" r:id="rId27" imgW="355138" imgH="177569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0" y="4219575"/>
                        <a:ext cx="8636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8" name="Object 28"/>
          <p:cNvGraphicFramePr>
            <a:graphicFrameLocks noChangeAspect="1"/>
          </p:cNvGraphicFramePr>
          <p:nvPr/>
        </p:nvGraphicFramePr>
        <p:xfrm>
          <a:off x="1152525" y="4794250"/>
          <a:ext cx="259238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29" imgW="1066800" imgH="241300" progId="">
                  <p:embed/>
                </p:oleObj>
              </mc:Choice>
              <mc:Fallback>
                <p:oleObj name="Equation" r:id="rId29" imgW="1066800" imgH="241300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4794250"/>
                        <a:ext cx="2592388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9" name="Object 29"/>
          <p:cNvGraphicFramePr>
            <a:graphicFrameLocks noChangeAspect="1"/>
          </p:cNvGraphicFramePr>
          <p:nvPr/>
        </p:nvGraphicFramePr>
        <p:xfrm>
          <a:off x="3816350" y="4794250"/>
          <a:ext cx="41370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31" imgW="1701800" imgH="241300" progId="">
                  <p:embed/>
                </p:oleObj>
              </mc:Choice>
              <mc:Fallback>
                <p:oleObj name="Equation" r:id="rId31" imgW="1701800" imgH="241300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4794250"/>
                        <a:ext cx="413702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70" name="Object 30"/>
          <p:cNvGraphicFramePr>
            <a:graphicFrameLocks noChangeAspect="1"/>
          </p:cNvGraphicFramePr>
          <p:nvPr/>
        </p:nvGraphicFramePr>
        <p:xfrm>
          <a:off x="936625" y="5441950"/>
          <a:ext cx="23431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33" imgW="965200" imgH="228600" progId="">
                  <p:embed/>
                </p:oleObj>
              </mc:Choice>
              <mc:Fallback>
                <p:oleObj name="Equation" r:id="rId33" imgW="965200" imgH="228600" progId="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5441950"/>
                        <a:ext cx="234315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65188d205ad1eaec25823faed1ac57f4ba123"/>
</p:tagLst>
</file>

<file path=ppt/theme/theme1.xml><?xml version="1.0" encoding="utf-8"?>
<a:theme xmlns:a="http://schemas.openxmlformats.org/drawingml/2006/main" name="пробная презентация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пробная презентация</Template>
  <TotalTime>6071</TotalTime>
  <Words>338</Words>
  <Application>Microsoft Office PowerPoint</Application>
  <PresentationFormat>Экран (4:3)</PresentationFormat>
  <Paragraphs>66</Paragraphs>
  <Slides>20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пробная презентация</vt:lpstr>
      <vt:lpstr>Equation</vt:lpstr>
      <vt:lpstr>Формула</vt:lpstr>
      <vt:lpstr>Үй тапсырмасын тексерейік</vt:lpstr>
      <vt:lpstr>Квадрат түбірі бар өрнектерді түрлендіру</vt:lpstr>
      <vt:lpstr>Квадрат түбір қасиеттерін еске түсірейік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 түб бар өрн түрлендіру</dc:title>
  <dc:creator>АМИНА</dc:creator>
  <cp:lastModifiedBy>Huawei</cp:lastModifiedBy>
  <cp:revision>1001</cp:revision>
  <dcterms:created xsi:type="dcterms:W3CDTF">2011-10-10T07:18:51Z</dcterms:created>
  <dcterms:modified xsi:type="dcterms:W3CDTF">2024-09-19T19:54:23Z</dcterms:modified>
</cp:coreProperties>
</file>