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82" r:id="rId3"/>
    <p:sldId id="292" r:id="rId4"/>
    <p:sldId id="297" r:id="rId5"/>
    <p:sldId id="302" r:id="rId6"/>
    <p:sldId id="301" r:id="rId7"/>
    <p:sldId id="303" r:id="rId8"/>
    <p:sldId id="304" r:id="rId9"/>
    <p:sldId id="305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3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85920" y="4103731"/>
            <a:ext cx="3648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105347" y="921491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172487" y="1653481"/>
            <a:ext cx="95319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3600" dirty="0">
                <a:solidFill>
                  <a:srgbClr val="002060"/>
                </a:solidFill>
              </a:rPr>
              <a:t>алгебралық бөлшектерді қосу және азайтуды </a:t>
            </a:r>
            <a:r>
              <a:rPr lang="kk-KZ" sz="3600" dirty="0" smtClean="0">
                <a:solidFill>
                  <a:srgbClr val="002060"/>
                </a:solidFill>
              </a:rPr>
              <a:t>орындай алады</a:t>
            </a:r>
            <a:endParaRPr lang="en-US" sz="3600" dirty="0">
              <a:solidFill>
                <a:srgbClr val="002060"/>
              </a:solidFill>
            </a:endParaRPr>
          </a:p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ID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 және оның негізгі қасиеті</a:t>
            </a:r>
            <a:endParaRPr lang="en-AE" sz="5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E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961178" y="586438"/>
            <a:ext cx="4752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686261" y="1546434"/>
            <a:ext cx="95319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4400" dirty="0" smtClean="0">
                <a:solidFill>
                  <a:srgbClr val="002060"/>
                </a:solidFill>
              </a:rPr>
              <a:t>алгебралық бөлшектерді қосу және азайтуды орындау</a:t>
            </a:r>
            <a:endParaRPr lang="en-US" sz="4400" dirty="0">
              <a:solidFill>
                <a:srgbClr val="00206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936" y="2550160"/>
            <a:ext cx="3279211" cy="402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944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2800" dirty="0" smtClean="0">
                          <a:solidFill>
                            <a:srgbClr val="002060"/>
                          </a:solidFill>
                          <a:latin typeface="Cambria Math"/>
                        </a:rPr>
                        <m:t>Бөлімдері   бірдей  алгебралық  бөлшектердің   қосындысы   мен  айырмасы</m:t>
                      </m:r>
                    </m:oMath>
                  </m:oMathPara>
                </a14:m>
                <a:r>
                  <a:rPr lang="ru-RU" sz="2800" dirty="0">
                    <a:solidFill>
                      <a:srgbClr val="FF0000"/>
                    </a:solidFill>
                    <a:latin typeface="Cambria Math"/>
                  </a:rPr>
                  <a:t/>
                </a:r>
                <a:br>
                  <a:rPr lang="ru-RU" sz="2800" dirty="0">
                    <a:solidFill>
                      <a:srgbClr val="FF0000"/>
                    </a:solidFill>
                    <a:latin typeface="Cambria Math"/>
                  </a:rPr>
                </a:br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9442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574800" y="1815243"/>
                <a:ext cx="7985760" cy="9044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a</m:t>
                        </m:r>
                        <m: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  <m:r>
                      <a:rPr lang="ru-RU" sz="3600" b="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                      </m:t>
                    </m:r>
                  </m:oMath>
                </a14:m>
                <a:r>
                  <a:rPr lang="en-US" sz="3600" i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36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a</m:t>
                        </m:r>
                        <m: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4800" y="1815243"/>
                <a:ext cx="7985760" cy="904415"/>
              </a:xfrm>
              <a:prstGeom prst="rect">
                <a:avLst/>
              </a:prstGeom>
              <a:blipFill>
                <a:blip r:embed="rId3"/>
                <a:stretch>
                  <a:fillRect b="-10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994418" y="3190240"/>
            <a:ext cx="982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Бөлімдері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 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әртүрлі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бөлшектерді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қосу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және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азайту</a:t>
            </a:r>
            <a:r>
              <a:rPr lang="ru-RU" sz="3200" i="1" dirty="0">
                <a:solidFill>
                  <a:srgbClr val="002060"/>
                </a:solidFill>
                <a:latin typeface="Cambria Math"/>
              </a:rPr>
              <a:t/>
            </a:r>
            <a:br>
              <a:rPr lang="ru-RU" sz="3200" i="1" dirty="0">
                <a:solidFill>
                  <a:srgbClr val="002060"/>
                </a:solidFill>
                <a:latin typeface="Cambria Math"/>
              </a:rPr>
            </a:br>
            <a:endParaRPr lang="en-US" sz="32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45849" y="4224373"/>
                <a:ext cx="9723120" cy="10273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ru-RU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ru-RU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𝑎𝑑</m:t>
                          </m:r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𝑏𝑐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𝑏𝑑</m:t>
                          </m:r>
                        </m:den>
                      </m:f>
                      <m:r>
                        <a:rPr lang="ru-RU" sz="32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      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ru-RU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ru-RU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𝑎𝑑</m:t>
                          </m:r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𝑏𝑐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849" y="4224373"/>
                <a:ext cx="9723120" cy="1027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094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4800" y="623514"/>
                <a:ext cx="11887200" cy="801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𝑏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=−10      болғанда,   </m:t>
                    </m:r>
                    <m:f>
                      <m:fPr>
                        <m:ctrlPr>
                          <a:rPr lang="kk-KZ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9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−9</m:t>
                        </m:r>
                      </m:den>
                    </m:f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6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−10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−9</m:t>
                        </m:r>
                      </m:den>
                    </m:f>
                  </m:oMath>
                </a14:m>
                <a:r>
                  <a:rPr lang="kk-KZ" sz="3200" b="0" i="1" dirty="0" smtClean="0">
                    <a:solidFill>
                      <a:srgbClr val="00206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өрнегінің  мәнін табыңдар</m:t>
                    </m:r>
                    <m:r>
                      <a:rPr lang="kk-KZ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:</m:t>
                    </m:r>
                  </m:oMath>
                </a14:m>
                <a:endParaRPr lang="kk-KZ" sz="32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623514"/>
                <a:ext cx="11887200" cy="8016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94942" y="1766277"/>
                <a:ext cx="3137077" cy="978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9</m:t>
                        </m:r>
                        <m:r>
                          <a:rPr lang="en-US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</m:t>
                        </m:r>
                      </m:num>
                      <m:den>
                        <m:sSup>
                          <m:sSupPr>
                            <m:ctrlPr>
                              <a:rPr lang="en-US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−9</m:t>
                        </m:r>
                      </m:den>
                    </m:f>
                    <m:r>
                      <a:rPr lang="en-US" sz="40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6</m:t>
                        </m:r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−10</m:t>
                        </m:r>
                      </m:num>
                      <m:den>
                        <m:sSup>
                          <m:sSupPr>
                            <m:ctrlPr>
                              <a:rPr lang="en-US" sz="4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−9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942" y="1766277"/>
                <a:ext cx="3137077" cy="978922"/>
              </a:xfrm>
              <a:prstGeom prst="rect">
                <a:avLst/>
              </a:prstGeom>
              <a:blipFill>
                <a:blip r:embed="rId3"/>
                <a:stretch>
                  <a:fillRect r="-5825" b="-13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693257" y="1775393"/>
                <a:ext cx="1369734" cy="978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+9</m:t>
                        </m:r>
                      </m:num>
                      <m:den>
                        <m:sSup>
                          <m:sSupPr>
                            <m:ctrlPr>
                              <a:rPr lang="en-US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−9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3257" y="1775393"/>
                <a:ext cx="1369734" cy="978922"/>
              </a:xfrm>
              <a:prstGeom prst="rect">
                <a:avLst/>
              </a:prstGeom>
              <a:blipFill>
                <a:blip r:embed="rId4"/>
                <a:stretch>
                  <a:fillRect r="-14222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912040" y="1773089"/>
                <a:ext cx="2798458" cy="978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9</m:t>
                        </m:r>
                        <m:r>
                          <a:rPr lang="en-US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−1−6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+10</m:t>
                        </m:r>
                      </m:num>
                      <m:den>
                        <m:sSup>
                          <m:sSupPr>
                            <m:ctrlPr>
                              <a:rPr lang="en-US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000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−9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2040" y="1773089"/>
                <a:ext cx="2798458" cy="978922"/>
              </a:xfrm>
              <a:prstGeom prst="rect">
                <a:avLst/>
              </a:prstGeom>
              <a:blipFill>
                <a:blip r:embed="rId5"/>
                <a:stretch>
                  <a:fillRect r="-6536" b="-13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966549" y="1766277"/>
                <a:ext cx="2508315" cy="10728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3(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+3)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(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−3)(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+3)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6549" y="1766277"/>
                <a:ext cx="2508315" cy="1072858"/>
              </a:xfrm>
              <a:prstGeom prst="rect">
                <a:avLst/>
              </a:prstGeom>
              <a:blipFill>
                <a:blip r:embed="rId6"/>
                <a:stretch>
                  <a:fillRect r="-7543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826625" y="3132898"/>
                <a:ext cx="1944763" cy="10454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(−10</m:t>
                        </m:r>
                        <m:r>
                          <a:rPr lang="ru-RU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)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−3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625" y="3132898"/>
                <a:ext cx="1944763" cy="1045414"/>
              </a:xfrm>
              <a:prstGeom prst="rect">
                <a:avLst/>
              </a:prstGeom>
              <a:blipFill>
                <a:blip r:embed="rId7"/>
                <a:stretch>
                  <a:fillRect r="-10031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3501656" y="3093144"/>
                <a:ext cx="1113253" cy="966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−3</m:t>
                        </m:r>
                      </m:den>
                    </m:f>
                  </m:oMath>
                </a14:m>
                <a:r>
                  <a:rPr lang="en-US" sz="3200" dirty="0" smtClean="0"/>
                  <a:t>=</a:t>
                </a:r>
                <a:endParaRPr lang="en-US" sz="32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1656" y="3093144"/>
                <a:ext cx="1113253" cy="966162"/>
              </a:xfrm>
              <a:prstGeom prst="rect">
                <a:avLst/>
              </a:prstGeom>
              <a:blipFill>
                <a:blip r:embed="rId8"/>
                <a:stretch>
                  <a:fillRect r="-13115" b="-4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672120" y="3172653"/>
                <a:ext cx="1005403" cy="965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rgbClr val="002060"/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13</m:t>
                        </m:r>
                      </m:den>
                    </m:f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120" y="3172653"/>
                <a:ext cx="1005403" cy="965905"/>
              </a:xfrm>
              <a:prstGeom prst="rect">
                <a:avLst/>
              </a:prstGeom>
              <a:blipFill>
                <a:blip r:embed="rId9"/>
                <a:stretch>
                  <a:fillRect l="-10366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8735775" y="1878192"/>
            <a:ext cx="1173063" cy="2133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9134444" y="2382404"/>
            <a:ext cx="1173063" cy="2133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592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7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Өрнектерді ықшамдаңдар: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94942" y="1766277"/>
                <a:ext cx="3140283" cy="966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kk-KZ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12−2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−2</m:t>
                        </m:r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10−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2−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942" y="1766277"/>
                <a:ext cx="3140283" cy="966162"/>
              </a:xfrm>
              <a:prstGeom prst="rect">
                <a:avLst/>
              </a:prstGeom>
              <a:blipFill>
                <a:blip r:embed="rId3"/>
                <a:stretch>
                  <a:fillRect r="-5814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751502" y="1766277"/>
                <a:ext cx="3140283" cy="966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kk-KZ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12−2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−2</m:t>
                        </m:r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10−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1502" y="1766277"/>
                <a:ext cx="3140283" cy="966162"/>
              </a:xfrm>
              <a:prstGeom prst="rect">
                <a:avLst/>
              </a:prstGeom>
              <a:blipFill>
                <a:blip r:embed="rId4"/>
                <a:stretch>
                  <a:fillRect r="-5814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891785" y="1815514"/>
                <a:ext cx="2801664" cy="966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kk-KZ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12−2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−10+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1785" y="1815514"/>
                <a:ext cx="2801664" cy="966162"/>
              </a:xfrm>
              <a:prstGeom prst="rect">
                <a:avLst/>
              </a:prstGeom>
              <a:blipFill>
                <a:blip r:embed="rId5"/>
                <a:stretch>
                  <a:fillRect r="-6754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365083" y="3327990"/>
                <a:ext cx="1414618" cy="966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rgbClr val="002060"/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kk-KZ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2−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083" y="3327990"/>
                <a:ext cx="1414618" cy="966162"/>
              </a:xfrm>
              <a:prstGeom prst="rect">
                <a:avLst/>
              </a:prstGeom>
              <a:blipFill>
                <a:blip r:embed="rId6"/>
                <a:stretch>
                  <a:fillRect l="-15517" r="-13793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588027" y="3327990"/>
                <a:ext cx="1733616" cy="9661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rgbClr val="002060"/>
                    </a:solidFill>
                    <a:ea typeface="Tahoma" panose="020B0604030504040204" pitchFamily="34" charset="0"/>
                    <a:cs typeface="Tahoma" panose="020B0604030504040204" pitchFamily="34" charset="0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−2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en-US" sz="4000" dirty="0" smtClean="0"/>
                  <a:t>=-1</a:t>
                </a:r>
                <a:endParaRPr lang="en-US" sz="40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027" y="3327990"/>
                <a:ext cx="1733616" cy="966162"/>
              </a:xfrm>
              <a:prstGeom prst="rect">
                <a:avLst/>
              </a:prstGeom>
              <a:blipFill>
                <a:blip r:embed="rId7"/>
                <a:stretch>
                  <a:fillRect l="-12676" r="-10915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00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Өрнектерді ықшамдаңдар: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872733" y="1918676"/>
                <a:ext cx="2902205" cy="978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en-US" sz="40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</m:t>
                        </m:r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2733" y="1918676"/>
                <a:ext cx="2902205" cy="978922"/>
              </a:xfrm>
              <a:prstGeom prst="rect">
                <a:avLst/>
              </a:prstGeom>
              <a:blipFill>
                <a:blip r:embed="rId3"/>
                <a:stretch>
                  <a:fillRect r="-6513" b="-13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947342" y="1918677"/>
                <a:ext cx="3001591" cy="978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en-US" sz="40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</m:t>
                        </m:r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342" y="1918677"/>
                <a:ext cx="3001591" cy="978922"/>
              </a:xfrm>
              <a:prstGeom prst="rect">
                <a:avLst/>
              </a:prstGeom>
              <a:blipFill>
                <a:blip r:embed="rId4"/>
                <a:stretch>
                  <a:fillRect r="-2840" b="-13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698738" y="1927273"/>
                <a:ext cx="1424428" cy="1027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𝑏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8738" y="1927273"/>
                <a:ext cx="1424428" cy="10273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876222" y="3170131"/>
                <a:ext cx="3912418" cy="1047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𝑎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𝑦</m:t>
                        </m:r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𝑦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den>
                    </m:f>
                    <m:r>
                      <a:rPr lang="en-US" sz="4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222" y="3170131"/>
                <a:ext cx="3912418" cy="1047659"/>
              </a:xfrm>
              <a:prstGeom prst="rect">
                <a:avLst/>
              </a:prstGeom>
              <a:blipFill>
                <a:blip r:embed="rId6"/>
                <a:stretch>
                  <a:fillRect r="-4361" b="-58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8516542" y="3170129"/>
                <a:ext cx="1926360" cy="11114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𝑎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𝑏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𝑐</m:t>
                          </m:r>
                        </m:num>
                        <m:den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6542" y="3170129"/>
                <a:ext cx="1926360" cy="111145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701462" y="3170130"/>
                <a:ext cx="3912418" cy="1047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kk-KZ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𝑎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𝑦</m:t>
                        </m:r>
                      </m:den>
                    </m:f>
                    <m:r>
                      <a:rPr lang="en-US" sz="40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𝑏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𝑦</m:t>
                        </m:r>
                      </m:den>
                    </m:f>
                    <m:r>
                      <a:rPr lang="en-US" sz="4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4000" dirty="0" smtClean="0"/>
                  <a:t>=</a:t>
                </a:r>
                <a:endParaRPr lang="en-US" sz="40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1462" y="3170130"/>
                <a:ext cx="3912418" cy="1047659"/>
              </a:xfrm>
              <a:prstGeom prst="rect">
                <a:avLst/>
              </a:prstGeom>
              <a:blipFill>
                <a:blip r:embed="rId8"/>
                <a:stretch>
                  <a:fillRect r="-4517" b="-58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67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Қосуды орындаңдар: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788566" y="738474"/>
                <a:ext cx="2679708" cy="9177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kk-KZ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kk-KZ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kk-KZ" sz="36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kk-KZ" sz="36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e>
                        </m:d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566" y="738474"/>
                <a:ext cx="2679708" cy="9177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306882" y="1747194"/>
            <a:ext cx="1012790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Шешуі:</a:t>
            </a:r>
            <a:r>
              <a:rPr lang="kk-KZ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Бөлшектердің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 әр түрлі болғандықтан ортақ бөлімге келтіріп бөліміне жазамыз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ал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алымындағы өрнектерді толықтауыш өрнектеріне көбейтіп, 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оларды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қосамыз және жақшаларды ашып, ұқсас мүшелерін біріктіріп  ықшамдаймыз, сонда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/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141126" y="3065115"/>
                <a:ext cx="3122137" cy="9177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kk-KZ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kk-KZ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kk-KZ" sz="36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kk-KZ" sz="36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e>
                        </m:d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126" y="3065115"/>
                <a:ext cx="3122137" cy="9177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118006" y="3182707"/>
                <a:ext cx="5614999" cy="10049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kk-KZ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kk-KZ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e>
                          </m:d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</m:d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kk-KZ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8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х−</m:t>
                              </m:r>
                              <m:r>
                                <a:rPr lang="kk-KZ" sz="28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)(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ru-RU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8006" y="3182707"/>
                <a:ext cx="5614999" cy="100495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141126" y="4187662"/>
                <a:ext cx="6865469" cy="9751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𝟏𝟓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ru-RU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126" y="4187662"/>
                <a:ext cx="6865469" cy="9751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306882" y="5162801"/>
                <a:ext cx="2718308" cy="9679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𝟏𝟑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882" y="5162801"/>
                <a:ext cx="2718308" cy="96795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482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98178" y="695100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А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зайтуды  орындаңдар: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78" y="695100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719918" y="724284"/>
                <a:ext cx="1907510" cy="8038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х+</m:t>
                        </m:r>
                        <m:r>
                          <a:rPr lang="kk-KZ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kk-KZ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𝐱</m:t>
                        </m:r>
                        <m:r>
                          <a:rPr lang="kk-KZ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  <m:r>
                      <a:rPr lang="kk-KZ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х−</m:t>
                        </m:r>
                        <m:r>
                          <a:rPr lang="kk-KZ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kk-KZ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х+</m:t>
                        </m:r>
                        <m:r>
                          <a:rPr lang="kk-KZ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kk-KZ" sz="2400" b="1" dirty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18" y="724284"/>
                <a:ext cx="1907510" cy="8038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752809" y="1575679"/>
            <a:ext cx="94586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Бөлшектердің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 әр түрлі болғандықтан ортақ бөлімге келтіріп бөліміне жазамыз,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 алымындағы өрнектерді толықтауыш өрнектеріне көбейтіп, 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азайтамыз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жақшаларды ашып, ұқсас мүшелерін біріктіріп  ықшамдаймыз, сонда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920078" y="2553682"/>
                <a:ext cx="2436886" cy="8927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  <m:r>
                      <a:rPr lang="kk-KZ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solidFill>
                      <a:srgbClr val="002060"/>
                    </a:solidFill>
                  </a:rPr>
                  <a:t> =</a:t>
                </a:r>
                <a:r>
                  <a:rPr lang="kk-KZ" sz="3600" b="1" dirty="0" smtClean="0">
                    <a:solidFill>
                      <a:srgbClr val="002060"/>
                    </a:solidFill>
                  </a:rPr>
                  <a:t> </a:t>
                </a:r>
                <a:endParaRPr lang="ru-RU" sz="3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078" y="2553682"/>
                <a:ext cx="2436886" cy="892745"/>
              </a:xfrm>
              <a:prstGeom prst="rect">
                <a:avLst/>
              </a:prstGeom>
              <a:blipFill>
                <a:blip r:embed="rId4"/>
                <a:stretch>
                  <a:fillRect r="-3000" b="-130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356964" y="2597839"/>
                <a:ext cx="4852610" cy="90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  <m:r>
                      <a:rPr lang="kk-KZ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solidFill>
                      <a:srgbClr val="002060"/>
                    </a:solidFill>
                  </a:rPr>
                  <a:t> =</a:t>
                </a:r>
                <a:r>
                  <a:rPr lang="kk-KZ" sz="3600" b="1" dirty="0" smtClean="0">
                    <a:solidFill>
                      <a:srgbClr val="002060"/>
                    </a:solidFill>
                  </a:rPr>
                  <a:t> </a:t>
                </a:r>
                <a:endParaRPr lang="ru-RU" sz="3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6964" y="2597839"/>
                <a:ext cx="4852610" cy="903261"/>
              </a:xfrm>
              <a:prstGeom prst="rect">
                <a:avLst/>
              </a:prstGeom>
              <a:blipFill>
                <a:blip r:embed="rId5"/>
                <a:stretch>
                  <a:fillRect r="-628" b="-128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752809" y="3702506"/>
                <a:ext cx="5579476" cy="1047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kk-KZ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ru-RU" sz="3600" dirty="0">
                    <a:solidFill>
                      <a:srgbClr val="002060"/>
                    </a:solidFill>
                  </a:rPr>
                  <a:t> =</a:t>
                </a:r>
                <a:r>
                  <a:rPr lang="kk-KZ" sz="3600" b="1" dirty="0" smtClean="0">
                    <a:solidFill>
                      <a:srgbClr val="002060"/>
                    </a:solidFill>
                  </a:rPr>
                  <a:t> </a:t>
                </a:r>
                <a:endParaRPr lang="ru-RU" sz="3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809" y="3702506"/>
                <a:ext cx="5579476" cy="1047146"/>
              </a:xfrm>
              <a:prstGeom prst="rect">
                <a:avLst/>
              </a:prstGeom>
              <a:blipFill>
                <a:blip r:embed="rId6"/>
                <a:stretch>
                  <a:fillRect r="-437" b="-3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201055" y="5005732"/>
                <a:ext cx="2285754" cy="8927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𝟐𝟑</m:t>
                        </m:r>
                      </m:num>
                      <m:den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ru-RU" sz="3600" dirty="0">
                    <a:solidFill>
                      <a:srgbClr val="002060"/>
                    </a:solidFill>
                  </a:rPr>
                  <a:t> </a:t>
                </a:r>
                <a:r>
                  <a:rPr lang="kk-KZ" sz="3600" b="1" dirty="0" smtClean="0">
                    <a:solidFill>
                      <a:srgbClr val="002060"/>
                    </a:solidFill>
                  </a:rPr>
                  <a:t> </a:t>
                </a:r>
                <a:endParaRPr lang="ru-RU" sz="3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055" y="5005732"/>
                <a:ext cx="2285754" cy="892745"/>
              </a:xfrm>
              <a:prstGeom prst="rect">
                <a:avLst/>
              </a:prstGeom>
              <a:blipFill>
                <a:blip r:embed="rId7"/>
                <a:stretch>
                  <a:fillRect l="-8000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266071" y="3695636"/>
                <a:ext cx="5274906" cy="1047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)(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ru-RU" sz="3600" dirty="0">
                    <a:solidFill>
                      <a:srgbClr val="002060"/>
                    </a:solidFill>
                  </a:rPr>
                  <a:t> =</a:t>
                </a:r>
                <a:r>
                  <a:rPr lang="kk-KZ" sz="3600" b="1" dirty="0" smtClean="0">
                    <a:solidFill>
                      <a:srgbClr val="002060"/>
                    </a:solidFill>
                  </a:rPr>
                  <a:t> </a:t>
                </a:r>
                <a:endParaRPr lang="ru-RU" sz="36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6071" y="3695636"/>
                <a:ext cx="5274906" cy="1047146"/>
              </a:xfrm>
              <a:prstGeom prst="rect">
                <a:avLst/>
              </a:prstGeom>
              <a:blipFill>
                <a:blip r:embed="rId8"/>
                <a:stretch>
                  <a:fillRect r="-578" b="-3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270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1512</TotalTime>
  <Words>143</Words>
  <Application>Microsoft Office PowerPoint</Application>
  <PresentationFormat>Широкоэкранный</PresentationFormat>
  <Paragraphs>60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170</cp:revision>
  <dcterms:created xsi:type="dcterms:W3CDTF">2022-09-04T21:41:09Z</dcterms:created>
  <dcterms:modified xsi:type="dcterms:W3CDTF">2024-09-18T03:18:46Z</dcterms:modified>
</cp:coreProperties>
</file>