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8" r:id="rId2"/>
    <p:sldId id="282" r:id="rId3"/>
    <p:sldId id="292" r:id="rId4"/>
    <p:sldId id="286" r:id="rId5"/>
    <p:sldId id="284" r:id="rId6"/>
    <p:sldId id="293" r:id="rId7"/>
    <p:sldId id="287" r:id="rId8"/>
    <p:sldId id="288" r:id="rId9"/>
    <p:sldId id="285" r:id="rId10"/>
    <p:sldId id="289" r:id="rId11"/>
    <p:sldId id="294" r:id="rId12"/>
    <p:sldId id="28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3A6CA-C9ED-4906-BD92-ADD707FBDD1C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5C1EF-952E-48EA-8E88-FADF84220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F9C600F0-E9B4-4C11-BCCD-C017FE3112EE}"/>
              </a:ext>
            </a:extLst>
          </p:cNvPr>
          <p:cNvSpPr/>
          <p:nvPr userDrawn="1"/>
        </p:nvSpPr>
        <p:spPr>
          <a:xfrm>
            <a:off x="11242379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800" b="1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2A7A2521-5E3D-4CDC-95AF-3A7C1C87E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1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538B31A2-DB6C-4D55-9AFA-121C1E3BEC26}"/>
              </a:ext>
            </a:extLst>
          </p:cNvPr>
          <p:cNvSpPr/>
          <p:nvPr userDrawn="1"/>
        </p:nvSpPr>
        <p:spPr>
          <a:xfrm>
            <a:off x="353358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800" b="1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7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3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5281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000487D-9388-4757-9054-C71757BBA32F}"/>
              </a:ext>
            </a:extLst>
          </p:cNvPr>
          <p:cNvSpPr/>
          <p:nvPr userDrawn="1"/>
        </p:nvSpPr>
        <p:spPr>
          <a:xfrm>
            <a:off x="11242379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800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1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3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614675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B1F556B0-DB95-4287-8EEA-271C1177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1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032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9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800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1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8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800" b="1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7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3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07268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A59184B1-BBB6-4ADA-A748-20977C70C4F6}"/>
              </a:ext>
            </a:extLst>
          </p:cNvPr>
          <p:cNvSpPr/>
          <p:nvPr userDrawn="1"/>
        </p:nvSpPr>
        <p:spPr>
          <a:xfrm>
            <a:off x="11242379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800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331A58F2-814F-46E3-AA2C-BBDE9E431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1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629805F4-D703-41B1-86C7-034DE53A41C6}"/>
              </a:ext>
            </a:extLst>
          </p:cNvPr>
          <p:cNvSpPr/>
          <p:nvPr userDrawn="1"/>
        </p:nvSpPr>
        <p:spPr>
          <a:xfrm>
            <a:off x="353358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800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7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3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8534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50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15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0.png"/><Relationship Id="rId7" Type="http://schemas.openxmlformats.org/officeDocument/2006/relationships/image" Target="../media/image13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E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85920" y="4103731"/>
            <a:ext cx="36488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</a:t>
            </a:r>
            <a:r>
              <a:rPr lang="kk-KZ" sz="48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98">
                <a:extLst>
                  <a:ext uri="{FF2B5EF4-FFF2-40B4-BE49-F238E27FC236}">
                    <a16:creationId xmlns:a16="http://schemas.microsoft.com/office/drawing/2014/main" xmlns="" id="{80F858F9-161C-4384-B61F-317EF40882CC}"/>
                  </a:ext>
                </a:extLst>
              </p:cNvPr>
              <p:cNvSpPr/>
              <p:nvPr/>
            </p:nvSpPr>
            <p:spPr>
              <a:xfrm>
                <a:off x="782320" y="464943"/>
                <a:ext cx="10986771" cy="19802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kk-KZ" sz="24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𝒙</m:t>
                        </m:r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𝒙</m:t>
                        </m:r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kk-KZ" sz="40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4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бөлшегіндегі 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𝒙</m:t>
                    </m:r>
                  </m:oMath>
                </a14:m>
                <a:r>
                  <a:rPr lang="kk-KZ" sz="36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4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айнымалысының мүмкін мәндерін табаңыздар</a:t>
                </a:r>
              </a:p>
            </p:txBody>
          </p:sp>
        </mc:Choice>
        <mc:Fallback xmlns="">
          <p:sp>
            <p:nvSpPr>
              <p:cNvPr id="9" name="Rectangle 98">
                <a:extLst>
                  <a:ext uri="{FF2B5EF4-FFF2-40B4-BE49-F238E27FC236}">
                    <a16:creationId xmlns:a16="http://schemas.microsoft.com/office/drawing/2014/main" id="{80F858F9-161C-4384-B61F-317EF40882C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320" y="464943"/>
                <a:ext cx="10986771" cy="1980286"/>
              </a:xfrm>
              <a:prstGeom prst="rect">
                <a:avLst/>
              </a:prstGeom>
              <a:blipFill>
                <a:blip r:embed="rId2"/>
                <a:stretch>
                  <a:fillRect l="-832" b="-2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68101" y="2445229"/>
                <a:ext cx="202414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+3≠0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101" y="2445229"/>
                <a:ext cx="2024144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68101" y="2999227"/>
                <a:ext cx="156408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101" y="2999227"/>
                <a:ext cx="1564083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82320" y="3553225"/>
                <a:ext cx="5265480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d>
                        <m:d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−∞</m:t>
                          </m:r>
                          <m:r>
                            <a:rPr lang="kk-KZ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;−3</m:t>
                          </m:r>
                        </m:e>
                      </m:d>
                      <m:r>
                        <a:rPr lang="kk-KZ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∪(−3;+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∞</m:t>
                      </m:r>
                      <m:r>
                        <a:rPr lang="kk-KZ" sz="3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320" y="3553225"/>
                <a:ext cx="5265480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7325360" y="1723485"/>
                <a:ext cx="3210560" cy="1672292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k-KZ" sz="2800" b="1" dirty="0" smtClean="0">
                    <a:solidFill>
                      <a:srgbClr val="FF0000"/>
                    </a:solidFill>
                  </a:rPr>
                  <a:t>Есте сақта!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num>
                        <m:den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den>
                      </m:f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, 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5360" y="1723485"/>
                <a:ext cx="3210560" cy="167229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6208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98">
                <a:extLst>
                  <a:ext uri="{FF2B5EF4-FFF2-40B4-BE49-F238E27FC236}">
                    <a16:creationId xmlns:a16="http://schemas.microsoft.com/office/drawing/2014/main" xmlns="" id="{80F858F9-161C-4384-B61F-317EF40882CC}"/>
                  </a:ext>
                </a:extLst>
              </p:cNvPr>
              <p:cNvSpPr/>
              <p:nvPr/>
            </p:nvSpPr>
            <p:spPr>
              <a:xfrm>
                <a:off x="736022" y="309517"/>
                <a:ext cx="10986771" cy="25083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𝒂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𝒂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(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𝒂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</a:t>
                </a:r>
                <a:r>
                  <a:rPr lang="ru-RU" sz="24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</a:t>
                </a:r>
                <a:r>
                  <a:rPr lang="kk-KZ" sz="24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өлшегі үшін ,айнымалының мүмкін мәндер жиыннын табыңыздар</a:t>
                </a:r>
              </a:p>
              <a:p>
                <a:pPr>
                  <a:lnSpc>
                    <a:spcPct val="150000"/>
                  </a:lnSpc>
                </a:pPr>
                <a:endParaRPr lang="kk-KZ" sz="2400" b="1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9" name="Rectangle 98">
                <a:extLst>
                  <a:ext uri="{FF2B5EF4-FFF2-40B4-BE49-F238E27FC236}">
                    <a16:creationId xmlns:a16="http://schemas.microsoft.com/office/drawing/2014/main" id="{80F858F9-161C-4384-B61F-317EF40882C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022" y="309517"/>
                <a:ext cx="10986771" cy="2508315"/>
              </a:xfrm>
              <a:prstGeom prst="rect">
                <a:avLst/>
              </a:prstGeom>
              <a:blipFill>
                <a:blip r:embed="rId2"/>
                <a:stretch>
                  <a:fillRect l="-8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081502" y="2298021"/>
                <a:ext cx="233429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𝒂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(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𝒂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𝟑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)≠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𝟎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1502" y="2298021"/>
                <a:ext cx="2334293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868142" y="2964280"/>
                <a:ext cx="117128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𝒂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≠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𝟎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142" y="2964280"/>
                <a:ext cx="1171283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2346112" y="2991396"/>
                <a:ext cx="117128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𝒂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≠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𝟑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6112" y="2991396"/>
                <a:ext cx="1171283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03" y="3709289"/>
                <a:ext cx="7320857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d>
                        <m:dPr>
                          <m:ctrlP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−∞</m:t>
                          </m:r>
                          <m:r>
                            <a:rPr lang="kk-KZ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e>
                      </m:d>
                      <m:r>
                        <a:rPr lang="kk-KZ" sz="32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d>
                        <m:dPr>
                          <m:ctrlPr>
                            <a:rPr lang="kk-KZ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kk-KZ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r>
                        <a:rPr lang="kk-KZ" sz="32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∪(</m:t>
                      </m:r>
                      <m:r>
                        <a:rPr lang="en-US" sz="32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kk-KZ" sz="32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</m:t>
                      </m:r>
                      <m:r>
                        <a:rPr lang="en-US" sz="32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+∞</m:t>
                      </m:r>
                      <m:r>
                        <a:rPr lang="kk-KZ" sz="32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3" y="3709289"/>
                <a:ext cx="7320857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7325360" y="1723485"/>
                <a:ext cx="3210560" cy="1672292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k-KZ" sz="2800" b="1" dirty="0" smtClean="0">
                    <a:solidFill>
                      <a:srgbClr val="FF0000"/>
                    </a:solidFill>
                  </a:rPr>
                  <a:t>Есте сақта!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num>
                        <m:den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den>
                      </m:f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, 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5360" y="1723485"/>
                <a:ext cx="3210560" cy="167229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4178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3105347" y="921491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1172487" y="1653481"/>
            <a:ext cx="95319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189" indent="-457189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алгебралық бөлшектерді танып білдіңіздер.</a:t>
            </a:r>
          </a:p>
          <a:p>
            <a:pPr marL="457189" indent="-457189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алгебралық бөлшектегі айнымалылардың мүмкін мәндер жиынын </a:t>
            </a:r>
            <a:r>
              <a:rPr lang="kk-KZ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таба аласыздар. </a:t>
            </a:r>
            <a:endParaRPr lang="en-ID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22221" y="1233055"/>
            <a:ext cx="988874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5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Алгебралық бөлшек және оның негізгі қасиеті</a:t>
            </a:r>
            <a:endParaRPr lang="en-AE" sz="5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AE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kk-KZ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80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2961178" y="586438"/>
            <a:ext cx="4752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  <a:endParaRPr lang="ru-RU" sz="4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686261" y="1546434"/>
            <a:ext cx="95319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189" indent="-457189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алгебралық бөлшектерді танып білу</a:t>
            </a:r>
          </a:p>
          <a:p>
            <a:pPr marL="457189" indent="-457189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алгебралық бөлшектегі айнымалылардың мүмкін мәндер жиынын табу </a:t>
            </a:r>
            <a:endParaRPr lang="en-ID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1936" y="2550160"/>
            <a:ext cx="3279211" cy="4024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10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BC6C0BA-757B-4939-8253-73C6020A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Прямоугольник 1"/>
          <p:cNvSpPr/>
          <p:nvPr/>
        </p:nvSpPr>
        <p:spPr>
          <a:xfrm>
            <a:off x="3576320" y="477520"/>
            <a:ext cx="4064000" cy="5384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Рационал </a:t>
            </a:r>
            <a:r>
              <a:rPr lang="kk-KZ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өрнектер</a:t>
            </a:r>
            <a:endParaRPr lang="en-US" dirty="0"/>
          </a:p>
        </p:txBody>
      </p:sp>
      <p:cxnSp>
        <p:nvCxnSpPr>
          <p:cNvPr id="6" name="Прямая со стрелкой 5"/>
          <p:cNvCxnSpPr>
            <a:stCxn id="2" idx="2"/>
          </p:cNvCxnSpPr>
          <p:nvPr/>
        </p:nvCxnSpPr>
        <p:spPr>
          <a:xfrm flipH="1">
            <a:off x="3566160" y="1016000"/>
            <a:ext cx="2042160" cy="6705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618480" y="1016000"/>
            <a:ext cx="2113280" cy="6705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3" name="Группа 2"/>
          <p:cNvGrpSpPr/>
          <p:nvPr/>
        </p:nvGrpSpPr>
        <p:grpSpPr>
          <a:xfrm>
            <a:off x="1544320" y="1714306"/>
            <a:ext cx="4064000" cy="825694"/>
            <a:chOff x="1544320" y="1714306"/>
            <a:chExt cx="4064000" cy="825694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1544320" y="1714306"/>
              <a:ext cx="4064000" cy="53848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k-KZ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б</a:t>
              </a:r>
              <a:r>
                <a:rPr lang="kk-KZ" b="1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үтін өрнектер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cxnSp>
          <p:nvCxnSpPr>
            <p:cNvPr id="17" name="Прямая со стрелкой 16"/>
            <p:cNvCxnSpPr>
              <a:stCxn id="11" idx="2"/>
            </p:cNvCxnSpPr>
            <p:nvPr/>
          </p:nvCxnSpPr>
          <p:spPr>
            <a:xfrm>
              <a:off x="3576320" y="2252786"/>
              <a:ext cx="0" cy="287214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4"/>
          <p:cNvGrpSpPr/>
          <p:nvPr/>
        </p:nvGrpSpPr>
        <p:grpSpPr>
          <a:xfrm>
            <a:off x="5963920" y="1714306"/>
            <a:ext cx="4064000" cy="825694"/>
            <a:chOff x="5963920" y="1714306"/>
            <a:chExt cx="4064000" cy="825694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5963920" y="1714306"/>
              <a:ext cx="4064000" cy="53848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k-KZ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б</a:t>
              </a:r>
              <a:r>
                <a:rPr lang="kk-KZ" b="1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өлшекті өрнектер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cxnSp>
          <p:nvCxnSpPr>
            <p:cNvPr id="18" name="Прямая со стрелкой 17"/>
            <p:cNvCxnSpPr/>
            <p:nvPr/>
          </p:nvCxnSpPr>
          <p:spPr>
            <a:xfrm>
              <a:off x="7995920" y="2252786"/>
              <a:ext cx="0" cy="287214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Прямоугольник 13"/>
          <p:cNvSpPr/>
          <p:nvPr/>
        </p:nvSpPr>
        <p:spPr>
          <a:xfrm>
            <a:off x="1534160" y="4808414"/>
            <a:ext cx="4064000" cy="10492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Бөлімінде айнымалы жоқ,айнымалы алымында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ғана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045200" y="4808414"/>
            <a:ext cx="4064000" cy="10492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Бөлімінде айнымалы бар.</a:t>
            </a:r>
            <a:endParaRPr lang="en-US" dirty="0">
              <a:solidFill>
                <a:srgbClr val="002060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1554480" y="2540000"/>
            <a:ext cx="4064000" cy="2268414"/>
            <a:chOff x="1554480" y="2540000"/>
            <a:chExt cx="4064000" cy="226841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Прямоугольник 12"/>
                <p:cNvSpPr/>
                <p:nvPr/>
              </p:nvSpPr>
              <p:spPr>
                <a:xfrm>
                  <a:off x="1554480" y="2540000"/>
                  <a:ext cx="4064000" cy="198120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sSup>
                        <m:sSupPr>
                          <m:ctrlPr>
                            <a:rPr lang="kk-KZ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𝟑</m:t>
                          </m:r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𝒂𝒙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𝟐</m:t>
                          </m:r>
                        </m:sup>
                      </m:sSup>
                    </m:oMath>
                  </a14:m>
                  <a:r>
                    <a:rPr lang="en-US" sz="3600" b="1" dirty="0">
                      <a:solidFill>
                        <a:srgbClr val="002060"/>
                      </a:solidFill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36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,</m:t>
                      </m:r>
                    </m:oMath>
                  </a14:m>
                  <a:r>
                    <a:rPr lang="en-US" sz="3600" b="1" i="1" dirty="0" smtClean="0">
                      <a:solidFill>
                        <a:srgbClr val="002060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kk-KZ" sz="3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𝟓</m:t>
                          </m:r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𝒙</m:t>
                          </m:r>
                          <m:r>
                            <a:rPr lang="en-US" sz="3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 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𝟏𝟑</m:t>
                          </m:r>
                        </m:den>
                      </m:f>
                      <m:r>
                        <a:rPr lang="en-US" sz="36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,</m:t>
                      </m:r>
                      <m:f>
                        <m:fPr>
                          <m:ctrlPr>
                            <a:rPr lang="kk-KZ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𝒃</m:t>
                          </m:r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𝟑𝟔</m:t>
                          </m:r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 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𝟐</m:t>
                          </m:r>
                        </m:den>
                      </m:f>
                    </m:oMath>
                  </a14:m>
                  <a:endParaRPr lang="en-US" sz="3600" b="1" i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mc:Choice>
          <mc:Fallback xmlns="">
            <p:sp>
              <p:nvSpPr>
                <p:cNvPr id="13" name="Прямоугольник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54480" y="2540000"/>
                  <a:ext cx="4064000" cy="1981200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9" name="Прямая со стрелкой 18"/>
            <p:cNvCxnSpPr/>
            <p:nvPr/>
          </p:nvCxnSpPr>
          <p:spPr>
            <a:xfrm>
              <a:off x="3566160" y="4521200"/>
              <a:ext cx="0" cy="287214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5963920" y="2540000"/>
            <a:ext cx="4064000" cy="2268414"/>
            <a:chOff x="5963920" y="2540000"/>
            <a:chExt cx="4064000" cy="226841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Прямоугольник 14"/>
                <p:cNvSpPr/>
                <p:nvPr/>
              </p:nvSpPr>
              <p:spPr>
                <a:xfrm>
                  <a:off x="5963920" y="2540000"/>
                  <a:ext cx="4064000" cy="198120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kk-KZ" sz="32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fPr>
                          <m:num>
                            <m:r>
                              <a:rPr lang="en-US" sz="32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𝒂</m:t>
                            </m:r>
                            <m:r>
                              <a:rPr lang="en-US" sz="32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−</m:t>
                            </m:r>
                            <m:r>
                              <a:rPr lang="en-US" sz="32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𝒙</m:t>
                            </m:r>
                          </m:num>
                          <m:den>
                            <m:r>
                              <a:rPr lang="en-US" sz="32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𝒂</m:t>
                            </m:r>
                            <m:r>
                              <a:rPr lang="en-US" sz="32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+</m:t>
                            </m:r>
                            <m:r>
                              <a:rPr lang="en-US" sz="32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𝒙</m:t>
                            </m:r>
                          </m:den>
                        </m:f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f>
                          <m:fPr>
                            <m:ctrlPr>
                              <a:rPr lang="kk-KZ" sz="32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fPr>
                          <m:num>
                            <m:r>
                              <a:rPr lang="en-US" sz="3200" b="1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𝟐</m:t>
                            </m:r>
                            <m:r>
                              <a:rPr lang="en-US" sz="32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𝒙</m:t>
                            </m:r>
                          </m:num>
                          <m:den>
                            <m:r>
                              <a:rPr lang="en-US" sz="32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𝒂</m:t>
                            </m:r>
                            <m:r>
                              <a:rPr lang="en-US" sz="32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−</m:t>
                            </m:r>
                            <m:r>
                              <a:rPr lang="en-US" sz="32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𝒙</m:t>
                            </m:r>
                          </m:den>
                        </m:f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, </m:t>
                        </m:r>
                        <m:f>
                          <m:fPr>
                            <m:ctrlPr>
                              <a:rPr lang="en-US" sz="32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  <m:r>
                              <a:rPr lang="en-US" sz="32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32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num>
                          <m:den>
                            <m:r>
                              <a:rPr lang="en-US" sz="32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𝟏𝟑</m:t>
                            </m:r>
                            <m:r>
                              <a:rPr lang="en-US" sz="32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den>
                        </m:f>
                      </m:oMath>
                    </m:oMathPara>
                  </a14:m>
                  <a:endParaRPr lang="en-US" sz="3200" b="1" i="1" dirty="0"/>
                </a:p>
              </p:txBody>
            </p:sp>
          </mc:Choice>
          <mc:Fallback xmlns="">
            <p:sp>
              <p:nvSpPr>
                <p:cNvPr id="15" name="Прямоугольник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63920" y="2540000"/>
                  <a:ext cx="4064000" cy="198120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0" name="Прямая со стрелкой 19"/>
            <p:cNvCxnSpPr/>
            <p:nvPr/>
          </p:nvCxnSpPr>
          <p:spPr>
            <a:xfrm>
              <a:off x="8077200" y="4521200"/>
              <a:ext cx="0" cy="287214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6967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1FDAA25-22C4-492E-AB01-64B6894E6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xmlns="" id="{80F858F9-161C-4384-B61F-317EF40882CC}"/>
                  </a:ext>
                </a:extLst>
              </p:cNvPr>
              <p:cNvSpPr/>
              <p:nvPr/>
            </p:nvSpPr>
            <p:spPr>
              <a:xfrm>
                <a:off x="782321" y="464943"/>
                <a:ext cx="10688320" cy="60024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kk-KZ" sz="24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Құрамындағы  айнымалысы бөлімінде кездесетін бөлшектері бар өрнек  </a:t>
                </a:r>
                <a:r>
                  <a:rPr lang="kk-KZ" sz="2400" b="1" dirty="0" smtClean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алгебралық бөлшектер </a:t>
                </a:r>
                <a:r>
                  <a:rPr lang="kk-KZ" sz="24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деп аталады.</a:t>
                </a:r>
              </a:p>
              <a:p>
                <a:pPr>
                  <a:lnSpc>
                    <a:spcPct val="150000"/>
                  </a:lnSpc>
                </a:pPr>
                <a:r>
                  <a:rPr lang="kk-KZ" sz="4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44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𝒂</m:t>
                        </m:r>
                      </m:num>
                      <m:den>
                        <m: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𝒃</m:t>
                        </m:r>
                      </m:den>
                    </m:f>
                  </m:oMath>
                </a14:m>
                <a:r>
                  <a:rPr lang="kk-KZ" sz="24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түріндегі өрнек  алгебралық бөлшек  .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𝒂</m:t>
                    </m:r>
                    <m:r>
                      <a:rPr lang="en-US" sz="3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</m:oMath>
                </a14:m>
                <a:r>
                  <a:rPr lang="kk-KZ" sz="24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және 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4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бүтін өрнектер, 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b-</a:t>
                </a:r>
                <a:r>
                  <a:rPr lang="kk-KZ" sz="24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ның құрамында айнымалылар бар.</a:t>
                </a:r>
                <a:endParaRPr lang="en-US" sz="2400" b="1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kk-KZ" sz="24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Алгебралық бөлшектер  </a:t>
                </a:r>
                <a:r>
                  <a:rPr lang="kk-KZ" sz="2400" b="1" u="sng" dirty="0" smtClean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бөлшек-рационал өрнектер </a:t>
                </a:r>
                <a:r>
                  <a:rPr lang="kk-KZ" sz="24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деп те аталады.</a:t>
                </a:r>
              </a:p>
              <a:p>
                <a:pPr>
                  <a:lnSpc>
                    <a:spcPct val="150000"/>
                  </a:lnSpc>
                </a:pPr>
                <a:r>
                  <a:rPr lang="kk-KZ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4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Мысалы: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𝒎𝒏</m:t>
                        </m:r>
                      </m:num>
                      <m:den>
                        <m:sSup>
                          <m:sSupPr>
                            <m:ctrlPr>
                              <a:rPr lang="kk-KZ" sz="40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𝒎</m:t>
                            </m:r>
                          </m:e>
                          <m:sup>
                            <m:r>
                              <a:rPr lang="en-US" sz="40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40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𝒏</m:t>
                            </m:r>
                          </m:e>
                          <m:sup>
                            <m:r>
                              <a:rPr lang="en-US" sz="40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en-US" sz="4000" b="1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endParaRPr lang="kk-KZ" sz="2400" b="1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80F858F9-161C-4384-B61F-317EF40882C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321" y="464943"/>
                <a:ext cx="10688320" cy="6002477"/>
              </a:xfrm>
              <a:prstGeom prst="rect">
                <a:avLst/>
              </a:prstGeom>
              <a:blipFill>
                <a:blip r:embed="rId2"/>
                <a:stretch>
                  <a:fillRect l="-8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5688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4284C7-0D90-42C8-886C-9ADFA5A7781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05840" y="405114"/>
            <a:ext cx="102331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Берілген  өрнектер алгебралық бөлшек бола ала ма? (иә</a:t>
            </a:r>
            <a:r>
              <a:rPr lang="en-US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kk-KZ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жоқ)</a:t>
            </a:r>
            <a:endParaRPr lang="en-US" sz="3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51280" y="1705794"/>
                <a:ext cx="812800" cy="8079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1280" y="1705794"/>
                <a:ext cx="812800" cy="8079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51280" y="3884519"/>
                <a:ext cx="812800" cy="80945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1280" y="3884519"/>
                <a:ext cx="812800" cy="809452"/>
              </a:xfrm>
              <a:prstGeom prst="rect">
                <a:avLst/>
              </a:prstGeom>
              <a:blipFill>
                <a:blip r:embed="rId3"/>
                <a:stretch>
                  <a:fillRect l="-752" r="-25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351280" y="2734814"/>
                <a:ext cx="812800" cy="85997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1280" y="2734814"/>
                <a:ext cx="812800" cy="8599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422400" y="4983697"/>
                <a:ext cx="812800" cy="8628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−7)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81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2400" y="4983697"/>
                <a:ext cx="812800" cy="862800"/>
              </a:xfrm>
              <a:prstGeom prst="rect">
                <a:avLst/>
              </a:prstGeom>
              <a:blipFill>
                <a:blip r:embed="rId5"/>
                <a:stretch>
                  <a:fillRect r="-589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 стрелкой 8"/>
          <p:cNvCxnSpPr/>
          <p:nvPr/>
        </p:nvCxnSpPr>
        <p:spPr>
          <a:xfrm flipV="1">
            <a:off x="2418080" y="2137787"/>
            <a:ext cx="2316480" cy="1016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2499360" y="3166577"/>
            <a:ext cx="2316480" cy="1016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2933217" y="4291907"/>
            <a:ext cx="2316480" cy="1016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3068320" y="5528216"/>
            <a:ext cx="2316480" cy="1016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166360" y="1879893"/>
            <a:ext cx="4201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002060"/>
                </a:solidFill>
              </a:rPr>
              <a:t>Иә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608320" y="3941999"/>
            <a:ext cx="4201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002060"/>
                </a:solidFill>
              </a:rPr>
              <a:t>иә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151120" y="2879002"/>
            <a:ext cx="4201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002060"/>
                </a:solidFill>
              </a:rPr>
              <a:t>жоқ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31155" y="5252710"/>
            <a:ext cx="4201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002060"/>
                </a:solidFill>
              </a:rPr>
              <a:t>жоқ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66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3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Объект 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565484305"/>
                  </p:ext>
                </p:extLst>
              </p:nvPr>
            </p:nvGraphicFramePr>
            <p:xfrm>
              <a:off x="335663" y="1642467"/>
              <a:ext cx="11273742" cy="239803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52638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  <a:gridCol w="1166474">
                      <a:extLst>
                        <a:ext uri="{9D8B030D-6E8A-4147-A177-3AD203B41FA5}">
                          <a16:colId xmlns:a16="http://schemas.microsoft.com/office/drawing/2014/main" xmlns="" val="20001"/>
                        </a:ext>
                      </a:extLst>
                    </a:gridCol>
                    <a:gridCol w="1006997">
                      <a:extLst>
                        <a:ext uri="{9D8B030D-6E8A-4147-A177-3AD203B41FA5}">
                          <a16:colId xmlns:a16="http://schemas.microsoft.com/office/drawing/2014/main" xmlns="" val="20002"/>
                        </a:ext>
                      </a:extLst>
                    </a:gridCol>
                    <a:gridCol w="1584443">
                      <a:extLst>
                        <a:ext uri="{9D8B030D-6E8A-4147-A177-3AD203B41FA5}">
                          <a16:colId xmlns:a16="http://schemas.microsoft.com/office/drawing/2014/main" xmlns="" val="20003"/>
                        </a:ext>
                      </a:extLst>
                    </a:gridCol>
                    <a:gridCol w="1252638">
                      <a:extLst>
                        <a:ext uri="{9D8B030D-6E8A-4147-A177-3AD203B41FA5}">
                          <a16:colId xmlns:a16="http://schemas.microsoft.com/office/drawing/2014/main" xmlns="" val="20004"/>
                        </a:ext>
                      </a:extLst>
                    </a:gridCol>
                    <a:gridCol w="1252638">
                      <a:extLst>
                        <a:ext uri="{9D8B030D-6E8A-4147-A177-3AD203B41FA5}">
                          <a16:colId xmlns:a16="http://schemas.microsoft.com/office/drawing/2014/main" xmlns="" val="20005"/>
                        </a:ext>
                      </a:extLst>
                    </a:gridCol>
                    <a:gridCol w="1252638">
                      <a:extLst>
                        <a:ext uri="{9D8B030D-6E8A-4147-A177-3AD203B41FA5}">
                          <a16:colId xmlns:a16="http://schemas.microsoft.com/office/drawing/2014/main" xmlns="" val="20006"/>
                        </a:ext>
                      </a:extLst>
                    </a:gridCol>
                    <a:gridCol w="1382534">
                      <a:extLst>
                        <a:ext uri="{9D8B030D-6E8A-4147-A177-3AD203B41FA5}">
                          <a16:colId xmlns:a16="http://schemas.microsoft.com/office/drawing/2014/main" xmlns="" val="20007"/>
                        </a:ext>
                      </a:extLst>
                    </a:gridCol>
                    <a:gridCol w="1122742">
                      <a:extLst>
                        <a:ext uri="{9D8B030D-6E8A-4147-A177-3AD203B41FA5}">
                          <a16:colId xmlns:a16="http://schemas.microsoft.com/office/drawing/2014/main" xmlns="" val="20008"/>
                        </a:ext>
                      </a:extLst>
                    </a:gridCol>
                  </a:tblGrid>
                  <a:tr h="1191154">
                    <a:tc>
                      <a:txBody>
                        <a:bodyPr/>
                        <a:lstStyle/>
                        <a:p>
                          <a:pPr algn="ctr"/>
                          <a:endParaRPr lang="ru-RU" sz="4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4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4000" b="0" dirty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Б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4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4800" b="0" dirty="0"/>
                            <a:t>Ы</a:t>
                          </a:r>
                          <a:endParaRPr lang="ru-RU" sz="48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4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4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5400" b="0" dirty="0"/>
                            <a:t>Т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4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  <a:tr h="119115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4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400" b="0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  <a:p>
                          <a:pPr algn="ctr"/>
                          <a:endParaRPr lang="ru-RU" sz="2400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+1</m:t>
                                    </m:r>
                                  </m:num>
                                  <m:den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400" b="0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  <a:p>
                          <a:pPr algn="ctr"/>
                          <a:endParaRPr lang="ru-RU" sz="2400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400" b="0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  <a:p>
                          <a:pPr algn="ctr"/>
                          <a:endParaRPr lang="ru-RU" sz="2400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4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  <m:r>
                                      <a:rPr lang="ru-RU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𝑎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+4)</m:t>
                                    </m:r>
                                  </m:num>
                                  <m:den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𝑏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400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5+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400" b="0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num>
                                  <m:den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400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num>
                                  <m:den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400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den>
                                </m:f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num>
                                  <m:den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400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num>
                                  <m:den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14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400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Объект 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565484305"/>
                  </p:ext>
                </p:extLst>
              </p:nvPr>
            </p:nvGraphicFramePr>
            <p:xfrm>
              <a:off x="335663" y="1642467"/>
              <a:ext cx="11273742" cy="239803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5263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16647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00699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584443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252638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252638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1252638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  <a:gridCol w="1382534">
                      <a:extLst>
                        <a:ext uri="{9D8B030D-6E8A-4147-A177-3AD203B41FA5}">
                          <a16:colId xmlns:a16="http://schemas.microsoft.com/office/drawing/2014/main" val="20007"/>
                        </a:ext>
                      </a:extLst>
                    </a:gridCol>
                    <a:gridCol w="1122742">
                      <a:extLst>
                        <a:ext uri="{9D8B030D-6E8A-4147-A177-3AD203B41FA5}">
                          <a16:colId xmlns:a16="http://schemas.microsoft.com/office/drawing/2014/main" val="20008"/>
                        </a:ext>
                      </a:extLst>
                    </a:gridCol>
                  </a:tblGrid>
                  <a:tr h="1191154">
                    <a:tc>
                      <a:txBody>
                        <a:bodyPr/>
                        <a:lstStyle/>
                        <a:p>
                          <a:pPr algn="ctr"/>
                          <a:endParaRPr lang="ru-RU" sz="4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4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4000" b="0" dirty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Б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4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4800" b="0" dirty="0"/>
                            <a:t>Ы</a:t>
                          </a:r>
                          <a:endParaRPr lang="ru-RU" sz="48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4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4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5400" b="0" dirty="0"/>
                            <a:t>Т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4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20688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85" t="-101515" r="-800000" b="-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8377" t="-101515" r="-762827" b="-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41212" t="-101515" r="-783030" b="-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16538" t="-101515" r="-396923" b="-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99515" t="-101515" r="-400971" b="-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01951" t="-101515" r="-302927" b="-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99029" t="-101515" r="-201456" b="-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634361" t="-101515" r="-82819" b="-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905978" t="-101515" r="-2174" b="-101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TextBox 3"/>
          <p:cNvSpPr txBox="1"/>
          <p:nvPr/>
        </p:nvSpPr>
        <p:spPr>
          <a:xfrm>
            <a:off x="717630" y="1863524"/>
            <a:ext cx="5787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</a:t>
            </a:r>
            <a:endParaRPr lang="en-US" sz="4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11751" y="1863524"/>
            <a:ext cx="5787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</a:t>
            </a:r>
            <a:endParaRPr lang="en-US" sz="4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03539" y="1863523"/>
            <a:ext cx="5787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</a:t>
            </a:r>
            <a:endParaRPr lang="en-US" sz="4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42567" y="1863523"/>
            <a:ext cx="5787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</a:t>
            </a:r>
            <a:endParaRPr lang="en-US" sz="4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071415" y="1863523"/>
            <a:ext cx="5787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</a:t>
            </a:r>
            <a:endParaRPr lang="en-US" sz="4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696937" y="1863523"/>
            <a:ext cx="5787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</a:t>
            </a:r>
            <a:endParaRPr lang="en-US" sz="4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7630" y="455985"/>
            <a:ext cx="107760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Берілген өрнектердің ішінен алгебралық бөлшектерді табыңыздар.</a:t>
            </a:r>
            <a:endParaRPr lang="en-US" sz="3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289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21 -4.81481E-6 L -0.0582 0.4416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56" y="2208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4.81481E-6 L -0.06823 0.4474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11" y="2236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-0.00439 L -0.28334 0.4460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97" y="2252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9 -0.00439 L 0.18724 0.4474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31" y="2259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5 0.00139 L 0.16966 0.4460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51" y="22222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86 0.00602 L -0.43646 0.4474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536" y="22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5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4" grpId="0" build="allAtOnce"/>
      <p:bldP spid="13" grpId="0" build="allAtOnce"/>
      <p:bldP spid="14" grpId="0" build="allAtOnce"/>
      <p:bldP spid="15" grpId="0" build="allAtOnce"/>
      <p:bldP spid="16" grpId="0" build="allAtOnce"/>
      <p:bldP spid="17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4284C7-0D90-42C8-886C-9ADFA5A7781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98653" y="405114"/>
                <a:ext cx="10440365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3200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Алгебралық бөлшектің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3200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=4  </a:t>
                </a:r>
                <a:r>
                  <a:rPr lang="kk-KZ" sz="3200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болғандағы мәнін табыңыздар:</a:t>
                </a:r>
                <a:endParaRPr lang="en-US" sz="32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653" y="405114"/>
                <a:ext cx="10440365" cy="1077218"/>
              </a:xfrm>
              <a:prstGeom prst="rect">
                <a:avLst/>
              </a:prstGeom>
              <a:blipFill>
                <a:blip r:embed="rId2"/>
                <a:stretch>
                  <a:fillRect l="-1459" t="-7910" b="-17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013878" y="1327023"/>
                <a:ext cx="1647759" cy="11423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3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kk-KZ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kk-KZ" sz="3600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kk-KZ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kk-KZ" sz="3600" i="1">
                              <a:latin typeface="Cambria Math" panose="02040503050406030204" pitchFamily="18" charset="0"/>
                            </a:rPr>
                            <m:t>+4</m:t>
                          </m:r>
                        </m:den>
                      </m:f>
                    </m:oMath>
                  </m:oMathPara>
                </a14:m>
                <a:endParaRPr lang="en-US" sz="36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3878" y="1327023"/>
                <a:ext cx="1647759" cy="11423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1893233" y="2729048"/>
                <a:ext cx="2120645" cy="11423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3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kk-KZ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kk-KZ" sz="3600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kk-KZ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kk-KZ" sz="3600" i="1">
                              <a:latin typeface="Cambria Math" panose="02040503050406030204" pitchFamily="18" charset="0"/>
                            </a:rPr>
                            <m:t>+4</m:t>
                          </m:r>
                        </m:den>
                      </m:f>
                      <m:r>
                        <a:rPr lang="ru-RU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3233" y="2729048"/>
                <a:ext cx="2120645" cy="11423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6018835" y="2739942"/>
                <a:ext cx="1311576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6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ru-RU" sz="3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ru-RU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8835" y="2739942"/>
                <a:ext cx="1311576" cy="11330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1367133" y="4306418"/>
            <a:ext cx="21509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Жауабы</a:t>
            </a:r>
            <a:r>
              <a:rPr lang="kk-KZ" sz="3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3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3264060" y="4016414"/>
                <a:ext cx="949125" cy="12731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40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5400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5400" b="0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num>
                      <m:den>
                        <m:r>
                          <a:rPr lang="kk-KZ" sz="5400" b="0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8</m:t>
                        </m:r>
                      </m:den>
                    </m:f>
                  </m:oMath>
                </a14:m>
                <a:endParaRPr lang="en-US" sz="5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4060" y="4016414"/>
                <a:ext cx="949125" cy="1273169"/>
              </a:xfrm>
              <a:prstGeom prst="rect">
                <a:avLst/>
              </a:prstGeom>
              <a:blipFill>
                <a:blip r:embed="rId6"/>
                <a:stretch>
                  <a:fillRect l="-224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3670496" y="2730645"/>
                <a:ext cx="2637707" cy="11423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3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kk-KZ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kk-KZ" sz="3600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ru-RU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kk-KZ" sz="3600" i="1">
                              <a:latin typeface="Cambria Math" panose="02040503050406030204" pitchFamily="18" charset="0"/>
                            </a:rPr>
                            <m:t>+4</m:t>
                          </m:r>
                        </m:den>
                      </m:f>
                      <m:r>
                        <a:rPr lang="ru-RU" sz="360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0496" y="2730645"/>
                <a:ext cx="2637707" cy="114236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7031335" y="2715812"/>
                <a:ext cx="915635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0" i="1" smtClean="0"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ru-RU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ru-RU" sz="3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36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1335" y="2715812"/>
                <a:ext cx="915635" cy="113306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9546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20" grpId="0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92887A5-3153-412F-AC49-6248600F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C35EC48D-E2B6-43AC-A175-4C73F1EC9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5206" y="274867"/>
            <a:ext cx="5537605" cy="1144227"/>
          </a:xfrm>
        </p:spPr>
        <p:txBody>
          <a:bodyPr/>
          <a:lstStyle/>
          <a:p>
            <a:pPr algn="just"/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6" name="Rectangle 98">
            <a:extLst>
              <a:ext uri="{FF2B5EF4-FFF2-40B4-BE49-F238E27FC236}">
                <a16:creationId xmlns:a16="http://schemas.microsoft.com/office/drawing/2014/main" xmlns="" id="{80F858F9-161C-4384-B61F-317EF40882CC}"/>
              </a:ext>
            </a:extLst>
          </p:cNvPr>
          <p:cNvSpPr/>
          <p:nvPr/>
        </p:nvSpPr>
        <p:spPr>
          <a:xfrm>
            <a:off x="782320" y="464943"/>
            <a:ext cx="1098677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k-KZ" sz="2400" b="1" u="sng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Айнымалының мүмкін мәндері</a:t>
            </a:r>
            <a:r>
              <a:rPr lang="kk-KZ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</a:t>
            </a:r>
            <a:r>
              <a:rPr lang="kk-KZ" sz="2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өрнектің мағынасы болатындай айнымалының мәндері. Ал өрнектің  мағынасы болмайтын айнымалының мәндері </a:t>
            </a:r>
            <a:r>
              <a:rPr lang="kk-KZ" sz="2400" b="1" u="sng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айнымалының мүмкін болмайтын мәндері </a:t>
            </a:r>
            <a:r>
              <a:rPr lang="kk-KZ" sz="2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 аталады.</a:t>
            </a:r>
          </a:p>
          <a:p>
            <a:pPr>
              <a:lnSpc>
                <a:spcPct val="150000"/>
              </a:lnSpc>
            </a:pPr>
            <a:r>
              <a:rPr lang="kk-KZ" sz="2400" b="1" u="sng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Мүмкін мәндер жиыны  </a:t>
            </a:r>
            <a:r>
              <a:rPr lang="kk-KZ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(ММЖ)    </a:t>
            </a:r>
            <a:r>
              <a:rPr lang="kk-KZ" sz="2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 белгілі өрнек үшін айнымалының мүмкін </a:t>
            </a:r>
            <a:r>
              <a:rPr lang="kk-KZ" sz="2400" b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мәндерінің жиынын </a:t>
            </a:r>
            <a:r>
              <a:rPr lang="kk-KZ" sz="2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айтады.</a:t>
            </a:r>
          </a:p>
          <a:p>
            <a:pPr>
              <a:lnSpc>
                <a:spcPct val="150000"/>
              </a:lnSpc>
            </a:pPr>
            <a:endParaRPr lang="kk-KZ" sz="24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52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1205</TotalTime>
  <Words>197</Words>
  <Application>Microsoft Office PowerPoint</Application>
  <PresentationFormat>Широкоэкранный</PresentationFormat>
  <Paragraphs>80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Tahoma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126</cp:revision>
  <dcterms:created xsi:type="dcterms:W3CDTF">2022-09-04T21:41:09Z</dcterms:created>
  <dcterms:modified xsi:type="dcterms:W3CDTF">2024-09-18T03:14:47Z</dcterms:modified>
</cp:coreProperties>
</file>