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8" r:id="rId2"/>
    <p:sldId id="282" r:id="rId3"/>
    <p:sldId id="292" r:id="rId4"/>
    <p:sldId id="297" r:id="rId5"/>
    <p:sldId id="301" r:id="rId6"/>
    <p:sldId id="303" r:id="rId7"/>
    <p:sldId id="302" r:id="rId8"/>
    <p:sldId id="304" r:id="rId9"/>
    <p:sldId id="305" r:id="rId10"/>
    <p:sldId id="281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73A6CA-C9ED-4906-BD92-ADD707FBDD1C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25C1EF-952E-48EA-8E88-FADF84220C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54411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8196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6103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79865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4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>
            <a:extLst>
              <a:ext uri="{FF2B5EF4-FFF2-40B4-BE49-F238E27FC236}">
                <a16:creationId xmlns:a16="http://schemas.microsoft.com/office/drawing/2014/main" xmlns="" id="{A30FFE61-70DA-44E8-80B5-C704ACDD715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6262287" y="845015"/>
            <a:ext cx="6860276" cy="1926532"/>
          </a:xfrm>
          <a:prstGeom prst="rect">
            <a:avLst/>
          </a:prstGeom>
        </p:spPr>
        <p:txBody>
          <a:bodyPr anchor="ctr">
            <a:noAutofit/>
          </a:bodyPr>
          <a:lstStyle>
            <a:lvl1pPr algn="l"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title</a:t>
            </a:r>
          </a:p>
        </p:txBody>
      </p:sp>
    </p:spTree>
    <p:extLst>
      <p:ext uri="{BB962C8B-B14F-4D97-AF65-F5344CB8AC3E}">
        <p14:creationId xmlns:p14="http://schemas.microsoft.com/office/powerpoint/2010/main" val="29421924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5">
            <a:extLst>
              <a:ext uri="{FF2B5EF4-FFF2-40B4-BE49-F238E27FC236}">
                <a16:creationId xmlns:a16="http://schemas.microsoft.com/office/drawing/2014/main" xmlns="" id="{7685EDED-11D7-4A26-BF8F-53B82EFAF814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solidFill>
            <a:schemeClr val="bg2">
              <a:lumMod val="75000"/>
            </a:schemeClr>
          </a:solidFill>
        </p:spPr>
        <p:txBody>
          <a:bodyPr anchor="ctr">
            <a:normAutofit/>
          </a:bodyPr>
          <a:lstStyle>
            <a:lvl1pPr algn="ctr">
              <a:defRPr sz="1800"/>
            </a:lvl1pPr>
          </a:lstStyle>
          <a:p>
            <a:endParaRPr lang="en-ID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B1F556B0-DB95-4287-8EEA-271C1177BE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12863" y="282381"/>
            <a:ext cx="456228" cy="365125"/>
          </a:xfrm>
        </p:spPr>
        <p:txBody>
          <a:bodyPr/>
          <a:lstStyle>
            <a:lvl1pPr algn="ctr">
              <a:defRPr sz="1200" b="1">
                <a:solidFill>
                  <a:schemeClr val="bg2"/>
                </a:solidFill>
                <a:latin typeface="+mj-lt"/>
              </a:defRPr>
            </a:lvl1pPr>
          </a:lstStyle>
          <a:p>
            <a:fld id="{E3813BF9-5145-4417-B95D-FA862797388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03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46566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33395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612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2186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68337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94938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49506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2951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8259D0-34A0-4D03-BD3A-50F7F6034403}" type="datetimeFigureOut">
              <a:rPr lang="ru-RU" smtClean="0"/>
              <a:t>18.09.2024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442872-7659-4856-963F-78491DA69C4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2008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3" r:id="rId13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7" Type="http://schemas.openxmlformats.org/officeDocument/2006/relationships/image" Target="../media/image33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32.png"/><Relationship Id="rId5" Type="http://schemas.openxmlformats.org/officeDocument/2006/relationships/image" Target="../media/image31.png"/><Relationship Id="rId4" Type="http://schemas.openxmlformats.org/officeDocument/2006/relationships/image" Target="../media/image30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4627416" y="2105197"/>
            <a:ext cx="349134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000" b="1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</a:t>
            </a:r>
            <a:endParaRPr lang="ru-RU" sz="6000" dirty="0">
              <a:solidFill>
                <a:srgbClr val="FF00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911435" y="3196797"/>
            <a:ext cx="2923311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AE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7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сынып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185920" y="4103731"/>
            <a:ext cx="364882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IV</a:t>
            </a:r>
            <a:r>
              <a:rPr lang="kk-KZ" sz="4800" b="1" dirty="0" smtClean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kk-KZ" sz="4800" b="1" dirty="0">
                <a:solidFill>
                  <a:schemeClr val="accent5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тоқсан</a:t>
            </a:r>
            <a:endParaRPr lang="ru-RU" sz="4800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8168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Прямоугольник 47"/>
          <p:cNvSpPr/>
          <p:nvPr/>
        </p:nvSpPr>
        <p:spPr>
          <a:xfrm>
            <a:off x="3105347" y="921491"/>
            <a:ext cx="4477948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000" b="1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Қорытынды</a:t>
            </a:r>
            <a:r>
              <a:rPr lang="ru-RU" sz="5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sz="5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1172487" y="1653481"/>
            <a:ext cx="953192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3600" dirty="0">
                <a:solidFill>
                  <a:srgbClr val="002060"/>
                </a:solidFill>
              </a:rPr>
              <a:t>алгебралық бөлшектерді қосу және азайтуды </a:t>
            </a:r>
            <a:r>
              <a:rPr lang="kk-KZ" sz="3600" dirty="0" smtClean="0">
                <a:solidFill>
                  <a:srgbClr val="002060"/>
                </a:solidFill>
              </a:rPr>
              <a:t>орындай алады</a:t>
            </a:r>
            <a:endParaRPr lang="en-US" sz="36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7167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122221" y="1233055"/>
            <a:ext cx="988874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5400" b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Алгебралық бөлшек және оның негізгі қасиеті</a:t>
            </a:r>
            <a:endParaRPr lang="en-AE" sz="5400" b="1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AE" sz="36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kk-KZ" sz="36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2808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44">
            <a:extLst>
              <a:ext uri="{FF2B5EF4-FFF2-40B4-BE49-F238E27FC236}">
                <a16:creationId xmlns:a16="http://schemas.microsoft.com/office/drawing/2014/main" xmlns="" id="{CD91E988-7A18-4398-B6F1-77F363DEF83B}"/>
              </a:ext>
            </a:extLst>
          </p:cNvPr>
          <p:cNvSpPr/>
          <p:nvPr/>
        </p:nvSpPr>
        <p:spPr>
          <a:xfrm>
            <a:off x="2961178" y="586438"/>
            <a:ext cx="475211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40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Бүгінгі сабақта:</a:t>
            </a:r>
            <a:endParaRPr lang="ru-RU" sz="40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" name="Rectangle 151">
            <a:extLst>
              <a:ext uri="{FF2B5EF4-FFF2-40B4-BE49-F238E27FC236}">
                <a16:creationId xmlns:a16="http://schemas.microsoft.com/office/drawing/2014/main" xmlns="" id="{FE43F11A-34E8-4E0F-8AD4-F87DBB74D073}"/>
              </a:ext>
            </a:extLst>
          </p:cNvPr>
          <p:cNvSpPr/>
          <p:nvPr/>
        </p:nvSpPr>
        <p:spPr>
          <a:xfrm>
            <a:off x="686261" y="1546434"/>
            <a:ext cx="9531928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189" indent="-457189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kk-KZ" sz="4400" dirty="0" smtClean="0">
                <a:solidFill>
                  <a:srgbClr val="002060"/>
                </a:solidFill>
              </a:rPr>
              <a:t>алгебралық бөлшектерді қосу және азайтуды орындау</a:t>
            </a:r>
            <a:endParaRPr lang="en-US" sz="4400" dirty="0">
              <a:solidFill>
                <a:srgbClr val="002060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01936" y="2550160"/>
            <a:ext cx="3279211" cy="402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5107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9442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nor/>
                        </m:rPr>
                        <a:rPr lang="ru-RU" sz="2800" dirty="0" smtClean="0">
                          <a:solidFill>
                            <a:srgbClr val="002060"/>
                          </a:solidFill>
                          <a:latin typeface="Cambria Math"/>
                        </a:rPr>
                        <m:t>Бөлімдері   бірдей  алгебралық  бөлшектердің   қосындысы   мен  айырмасы</m:t>
                      </m:r>
                    </m:oMath>
                  </m:oMathPara>
                </a14:m>
                <a:r>
                  <a:rPr lang="ru-RU" sz="2800" dirty="0">
                    <a:solidFill>
                      <a:srgbClr val="FF0000"/>
                    </a:solidFill>
                    <a:latin typeface="Cambria Math"/>
                  </a:rPr>
                  <a:t/>
                </a:r>
                <a:br>
                  <a:rPr lang="ru-RU" sz="2800" dirty="0">
                    <a:solidFill>
                      <a:srgbClr val="FF0000"/>
                    </a:solidFill>
                    <a:latin typeface="Cambria Math"/>
                  </a:rPr>
                </a:br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944233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1574800" y="1815243"/>
                <a:ext cx="7985760" cy="90441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14:m>
                  <m:oMath xmlns:m="http://schemas.openxmlformats.org/officeDocument/2006/math">
                    <m:f>
                      <m:fPr>
                        <m:ctrlPr>
                          <a:rPr lang="ru-RU" sz="3600" i="1" smtClean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 +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a</m:t>
                        </m:r>
                        <m: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+</m:t>
                        </m:r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  <m:r>
                      <a:rPr lang="ru-RU" sz="3600" b="0" i="1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 panose="02040503050406030204" pitchFamily="18" charset="0"/>
                      </a:rPr>
                      <m:t>                       </m:t>
                    </m:r>
                  </m:oMath>
                </a14:m>
                <a:r>
                  <a:rPr lang="en-US" sz="3600" i="1" dirty="0" smtClean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 </m:t>
                        </m:r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a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en-US" sz="36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latin typeface="Cambria Math"/>
                      </a:rPr>
                      <m:t>−</m:t>
                    </m:r>
                    <m:f>
                      <m:fPr>
                        <m:ctrlPr>
                          <a:rPr lang="en-US" sz="3600" i="1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 dirty="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r>
                  <a:rPr lang="en-US" sz="3600" dirty="0">
                    <a:solidFill>
                      <a:schemeClr val="tx1">
                        <a:lumMod val="95000"/>
                        <a:lumOff val="5000"/>
                      </a:schemeClr>
                    </a:solidFill>
                    <a:latin typeface="Cambria Math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3600" i="1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a</m:t>
                        </m:r>
                        <m: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−</m:t>
                        </m:r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b</m:t>
                        </m:r>
                      </m:num>
                      <m:den>
                        <m:r>
                          <m:rPr>
                            <m:sty m:val="p"/>
                          </m:rPr>
                          <a:rPr lang="en-US" sz="3600">
                            <a:solidFill>
                              <a:schemeClr val="tx1">
                                <a:lumMod val="95000"/>
                                <a:lumOff val="5000"/>
                              </a:schemeClr>
                            </a:solidFill>
                            <a:latin typeface="Cambria Math"/>
                          </a:rPr>
                          <m:t>c</m:t>
                        </m:r>
                      </m:den>
                    </m:f>
                  </m:oMath>
                </a14:m>
                <a:endParaRPr lang="en-US" sz="36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4800" y="1815243"/>
                <a:ext cx="7985760" cy="904415"/>
              </a:xfrm>
              <a:prstGeom prst="rect">
                <a:avLst/>
              </a:prstGeom>
              <a:blipFill>
                <a:blip r:embed="rId3"/>
                <a:stretch>
                  <a:fillRect b="-1081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" name="TextBox 2"/>
          <p:cNvSpPr txBox="1"/>
          <p:nvPr/>
        </p:nvSpPr>
        <p:spPr>
          <a:xfrm>
            <a:off x="994418" y="3190240"/>
            <a:ext cx="982598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Бөлімдері</a:t>
            </a:r>
            <a:r>
              <a:rPr lang="ru-RU" sz="3200" dirty="0">
                <a:solidFill>
                  <a:srgbClr val="002060"/>
                </a:solidFill>
                <a:latin typeface="Cambria Math"/>
              </a:rPr>
              <a:t>   </a:t>
            </a:r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әртүрлі</a:t>
            </a:r>
            <a:r>
              <a:rPr lang="ru-RU" sz="3200" dirty="0">
                <a:solidFill>
                  <a:srgbClr val="002060"/>
                </a:solidFill>
                <a:latin typeface="Cambria Math"/>
              </a:rPr>
              <a:t>  </a:t>
            </a:r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бөлшектерді</a:t>
            </a:r>
            <a:r>
              <a:rPr lang="ru-RU" sz="3200" dirty="0">
                <a:solidFill>
                  <a:srgbClr val="002060"/>
                </a:solidFill>
                <a:latin typeface="Cambria Math"/>
              </a:rPr>
              <a:t>  </a:t>
            </a:r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қосу</a:t>
            </a:r>
            <a:r>
              <a:rPr lang="ru-RU" sz="3200" dirty="0">
                <a:solidFill>
                  <a:srgbClr val="002060"/>
                </a:solidFill>
                <a:latin typeface="Cambria Math"/>
              </a:rPr>
              <a:t>  </a:t>
            </a:r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және</a:t>
            </a:r>
            <a:r>
              <a:rPr lang="ru-RU" sz="3200" dirty="0">
                <a:solidFill>
                  <a:srgbClr val="002060"/>
                </a:solidFill>
                <a:latin typeface="Cambria Math"/>
              </a:rPr>
              <a:t> </a:t>
            </a:r>
            <a:r>
              <a:rPr lang="ru-RU" sz="3200" dirty="0" err="1">
                <a:solidFill>
                  <a:srgbClr val="002060"/>
                </a:solidFill>
                <a:latin typeface="Cambria Math"/>
              </a:rPr>
              <a:t>азайту</a:t>
            </a:r>
            <a:r>
              <a:rPr lang="ru-RU" sz="3200" i="1" dirty="0">
                <a:solidFill>
                  <a:srgbClr val="002060"/>
                </a:solidFill>
                <a:latin typeface="Cambria Math"/>
              </a:rPr>
              <a:t/>
            </a:r>
            <a:br>
              <a:rPr lang="ru-RU" sz="3200" i="1" dirty="0">
                <a:solidFill>
                  <a:srgbClr val="002060"/>
                </a:solidFill>
                <a:latin typeface="Cambria Math"/>
              </a:rPr>
            </a:br>
            <a:endParaRPr lang="en-US" sz="3200" dirty="0">
              <a:solidFill>
                <a:srgbClr val="00206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Прямоугольник 5"/>
              <p:cNvSpPr/>
              <p:nvPr/>
            </p:nvSpPr>
            <p:spPr>
              <a:xfrm>
                <a:off x="1045849" y="4224373"/>
                <a:ext cx="9723120" cy="1027333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f>
                        <m:fPr>
                          <m:ctrlPr>
                            <a:rPr lang="ru-RU" sz="3200" i="1" smtClean="0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ru-RU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+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ru-RU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𝑎𝑑</m:t>
                          </m:r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+</m:t>
                          </m:r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𝑏𝑐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𝑏𝑑</m:t>
                          </m:r>
                        </m:den>
                      </m:f>
                      <m:r>
                        <a:rPr lang="ru-RU" sz="3200" b="0" i="1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 panose="02040503050406030204" pitchFamily="18" charset="0"/>
                        </a:rPr>
                        <m:t>                                        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𝑎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</m:t>
                          </m:r>
                        </m:den>
                      </m:f>
                      <m:r>
                        <a:rPr lang="ru-RU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−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𝑐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𝑑</m:t>
                          </m:r>
                        </m:den>
                      </m:f>
                      <m:r>
                        <a:rPr lang="ru-RU" sz="3200" i="1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𝑎𝑑</m:t>
                          </m:r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−</m:t>
                          </m:r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𝑏𝑐</m:t>
                          </m:r>
                        </m:num>
                        <m:den>
                          <m:r>
                            <a:rPr lang="ru-RU" sz="3200" i="1">
                              <a:solidFill>
                                <a:schemeClr val="tx1">
                                  <a:lumMod val="95000"/>
                                  <a:lumOff val="5000"/>
                                </a:schemeClr>
                              </a:solidFill>
                              <a:latin typeface="Cambria Math"/>
                            </a:rPr>
                            <m:t>𝑏𝑑</m:t>
                          </m:r>
                        </m:den>
                      </m:f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6" name="Прямоугольник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5849" y="4224373"/>
                <a:ext cx="9723120" cy="102733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90942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5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Бөлшекті қосуды орындаңдар: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2872683" y="1569629"/>
                <a:ext cx="2095557" cy="109857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72683" y="1569629"/>
                <a:ext cx="2095557" cy="109857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26763" y="1569629"/>
                <a:ext cx="2095557" cy="10411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763" y="1569629"/>
                <a:ext cx="2095557" cy="104111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3116523" y="3067102"/>
                <a:ext cx="2095557" cy="1227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116523" y="3067102"/>
                <a:ext cx="2095557" cy="12277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226763" y="3067102"/>
                <a:ext cx="2095557" cy="12755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763" y="3067102"/>
                <a:ext cx="2095557" cy="127554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4572000" y="3090987"/>
                <a:ext cx="2062480" cy="122777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;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3090987"/>
                <a:ext cx="2062480" cy="122777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460004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6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Бөлшекті 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қосуды орындаңдар: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164301" y="1601800"/>
                <a:ext cx="2937539" cy="1133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64301" y="1601800"/>
                <a:ext cx="2937539" cy="11330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1226763" y="1569629"/>
                <a:ext cx="3416357" cy="1133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763" y="1569629"/>
                <a:ext cx="3416357" cy="11330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/>
              <p:cNvSpPr txBox="1"/>
              <p:nvPr/>
            </p:nvSpPr>
            <p:spPr>
              <a:xfrm>
                <a:off x="1226762" y="3067102"/>
                <a:ext cx="3162357" cy="1203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13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6762" y="3067102"/>
                <a:ext cx="3162357" cy="120391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409661" y="1569629"/>
                <a:ext cx="2937539" cy="1133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19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09661" y="1569629"/>
                <a:ext cx="2937539" cy="113306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051891" y="3034931"/>
                <a:ext cx="3162357" cy="1203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+13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1891" y="3034931"/>
                <a:ext cx="3162357" cy="1203919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6957651" y="2958141"/>
                <a:ext cx="3486829" cy="12039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18</m:t>
                          </m:r>
                          <m:sSup>
                            <m:sSupPr>
                              <m:ctrlP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ru-RU" sz="36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ru-RU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ru-RU" sz="3600" b="0" i="1" smtClean="0">
                              <a:latin typeface="Cambria Math" panose="02040503050406030204" pitchFamily="18" charset="0"/>
                            </a:rPr>
                            <m:t>6</m:t>
                          </m:r>
                          <m:sSup>
                            <m:sSupPr>
                              <m:ctrlPr>
                                <a:rPr lang="en-US" sz="3600" i="1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𝑏</m:t>
                              </m:r>
                            </m:e>
                            <m:sup>
                              <m:r>
                                <a:rPr lang="en-US" sz="36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57651" y="2958141"/>
                <a:ext cx="3486829" cy="120391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72848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7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Амалдарды орындаңдар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52322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403803" y="1823629"/>
                <a:ext cx="4450080" cy="1133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17−12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3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10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803" y="1823629"/>
                <a:ext cx="4450080" cy="113306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6621000" y="1823628"/>
                <a:ext cx="4450080" cy="1133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7−12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1000" y="1823628"/>
                <a:ext cx="4450080" cy="113306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4060680" y="1823629"/>
                <a:ext cx="4450080" cy="113306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36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kk-KZ" sz="3600" b="0" i="1" smtClean="0">
                              <a:latin typeface="Cambria Math" panose="02040503050406030204" pitchFamily="18" charset="0"/>
                            </a:rPr>
                            <m:t>17−12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−10</m:t>
                          </m:r>
                        </m:num>
                        <m:den>
                          <m:r>
                            <a:rPr lang="en-US" sz="36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  <m:r>
                        <a:rPr lang="en-US" sz="3600" b="0" i="1" smtClean="0">
                          <a:latin typeface="Cambria Math" panose="02040503050406030204" pitchFamily="18" charset="0"/>
                        </a:rPr>
                        <m:t>=</m:t>
                      </m:r>
                    </m:oMath>
                  </m:oMathPara>
                </a14:m>
                <a:endParaRPr lang="en-US" sz="36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0680" y="1823629"/>
                <a:ext cx="4450080" cy="113306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027462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8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994418" y="647506"/>
                <a:ext cx="10440365" cy="137787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𝑥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=57 болғанда ,   </m:t>
                      </m:r>
                      <m:f>
                        <m:fPr>
                          <m:ctrlPr>
                            <a:rPr lang="kk-KZ" sz="28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280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28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2800" b="0" i="1" dirty="0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+1</m:t>
                          </m:r>
                        </m:num>
                        <m:den>
                          <m:r>
                            <a:rPr lang="en-US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28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10</m:t>
                          </m:r>
                        </m:num>
                        <m:den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28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en-US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kk-KZ" sz="28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өрнегінің  мәнін табыңдар:</m:t>
                      </m:r>
                    </m:oMath>
                  </m:oMathPara>
                </a14:m>
                <a:endParaRPr lang="kk-KZ" sz="28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94418" y="647506"/>
                <a:ext cx="10440365" cy="137787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/>
              <p:cNvSpPr/>
              <p:nvPr/>
            </p:nvSpPr>
            <p:spPr>
              <a:xfrm>
                <a:off x="4725004" y="2119138"/>
                <a:ext cx="3545236" cy="10804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+1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−10</m:t>
                          </m:r>
                        </m:num>
                        <m:den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25004" y="2119138"/>
                <a:ext cx="3545236" cy="10804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Прямоугольник 7"/>
              <p:cNvSpPr/>
              <p:nvPr/>
            </p:nvSpPr>
            <p:spPr>
              <a:xfrm>
                <a:off x="1575404" y="2119138"/>
                <a:ext cx="3545236" cy="10804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+1</m:t>
                          </m:r>
                        </m:num>
                        <m:den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kk-KZ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 </m:t>
                      </m:r>
                      <m:r>
                        <a:rPr lang="en-US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−</m:t>
                      </m:r>
                      <m:f>
                        <m:fPr>
                          <m:ctrlP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10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8" name="Прямоугольник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75404" y="2119138"/>
                <a:ext cx="3545236" cy="10804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Прямоугольник 10"/>
              <p:cNvSpPr/>
              <p:nvPr/>
            </p:nvSpPr>
            <p:spPr>
              <a:xfrm>
                <a:off x="6878924" y="2241057"/>
                <a:ext cx="3545236" cy="10804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−9</m:t>
                          </m:r>
                        </m:num>
                        <m:den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1" name="Прямоугольник 1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78924" y="2241057"/>
                <a:ext cx="3545236" cy="108048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Прямоугольник 11"/>
              <p:cNvSpPr/>
              <p:nvPr/>
            </p:nvSpPr>
            <p:spPr>
              <a:xfrm>
                <a:off x="864204" y="3592337"/>
                <a:ext cx="8391556" cy="103034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(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−3)(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+3)</m:t>
                          </m:r>
                        </m:num>
                        <m:den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+3=57+3=60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2" name="Прямоугольник 1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64204" y="3592337"/>
                <a:ext cx="8391556" cy="1030347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единительная линия 12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1778604" y="3717152"/>
            <a:ext cx="1173063" cy="2133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2365135" y="4323222"/>
            <a:ext cx="1173063" cy="2133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6153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BBC6C0BA-757B-4939-8253-73C6020AD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813BF9-5145-4417-B95D-FA8627973885}" type="slidenum">
              <a:rPr lang="en-US" smtClean="0"/>
              <a:pPr/>
              <a:t>9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04800" y="623514"/>
                <a:ext cx="11887200" cy="8604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 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𝑥</m:t>
                    </m:r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=77        болғанда,   </m:t>
                    </m:r>
                    <m:f>
                      <m:fPr>
                        <m:ctrlPr>
                          <a:rPr lang="kk-KZ" sz="32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kk-KZ" sz="320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</m:ctrlPr>
                          </m:sSupPr>
                          <m:e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sz="32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  <a:ea typeface="Tahoma" panose="020B0604030504040204" pitchFamily="34" charset="0"/>
                                <a:cs typeface="Tahoma" panose="020B0604030504040204" pitchFamily="34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−19</m:t>
                        </m:r>
                      </m:num>
                      <m:den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32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−3</m:t>
                        </m:r>
                      </m:den>
                    </m:f>
                    <m:r>
                      <a:rPr lang="en-US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+</m:t>
                    </m:r>
                    <m:f>
                      <m:fPr>
                        <m:ctrlP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</m:ctrlPr>
                      </m:fPr>
                      <m:num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10</m:t>
                        </m:r>
                      </m:num>
                      <m:den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𝑥</m:t>
                        </m:r>
                        <m:r>
                          <a:rPr lang="en-US" sz="32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  <a:ea typeface="Tahoma" panose="020B0604030504040204" pitchFamily="34" charset="0"/>
                            <a:cs typeface="Tahoma" panose="020B0604030504040204" pitchFamily="34" charset="0"/>
                          </a:rPr>
                          <m:t>−3</m:t>
                        </m:r>
                      </m:den>
                    </m:f>
                  </m:oMath>
                </a14:m>
                <a:r>
                  <a:rPr lang="kk-KZ" sz="3200" b="0" i="1" dirty="0" smtClean="0">
                    <a:solidFill>
                      <a:srgbClr val="002060"/>
                    </a:solidFill>
                    <a:latin typeface="Cambria Math" panose="02040503050406030204" pitchFamily="18" charset="0"/>
                    <a:ea typeface="Tahoma" panose="020B0604030504040204" pitchFamily="34" charset="0"/>
                    <a:cs typeface="Tahoma" panose="020B0604030504040204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kk-KZ" sz="3200" i="1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өрнегінің  мәнін табыңдар</m:t>
                    </m:r>
                    <m:r>
                      <a:rPr lang="kk-KZ" sz="32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m:t>:</m:t>
                    </m:r>
                  </m:oMath>
                </a14:m>
                <a:endParaRPr lang="kk-KZ" sz="3200" b="0" i="1" dirty="0" smtClean="0">
                  <a:solidFill>
                    <a:srgbClr val="002060"/>
                  </a:solidFill>
                  <a:latin typeface="Cambria Math" panose="02040503050406030204" pitchFamily="18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4800" y="623514"/>
                <a:ext cx="11887200" cy="86042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5" name="Прямая соединительная линия 14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8279611" y="2303676"/>
            <a:ext cx="1173063" cy="2133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:a16="http://schemas.microsoft.com/office/drawing/2014/main" xmlns="" id="{EB5B5FC7-218A-40E9-8A1B-3F9CA6361F23}"/>
              </a:ext>
            </a:extLst>
          </p:cNvPr>
          <p:cNvCxnSpPr>
            <a:cxnSpLocks/>
          </p:cNvCxnSpPr>
          <p:nvPr/>
        </p:nvCxnSpPr>
        <p:spPr>
          <a:xfrm flipH="1">
            <a:off x="8953845" y="2839060"/>
            <a:ext cx="1173063" cy="21336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0" name="Прямоугольник 9"/>
              <p:cNvSpPr/>
              <p:nvPr/>
            </p:nvSpPr>
            <p:spPr>
              <a:xfrm>
                <a:off x="449812" y="2052319"/>
                <a:ext cx="3543068" cy="1080489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−19</m:t>
                          </m:r>
                        </m:num>
                        <m:den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en-US" sz="3200" i="1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</m:t>
                      </m:r>
                      <m:f>
                        <m:fPr>
                          <m:ctrlP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10</m:t>
                          </m:r>
                        </m:num>
                        <m:den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i="1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0" name="Прямоугольник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812" y="2052319"/>
                <a:ext cx="3543068" cy="1080489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Прямоугольник 17"/>
              <p:cNvSpPr/>
              <p:nvPr/>
            </p:nvSpPr>
            <p:spPr>
              <a:xfrm>
                <a:off x="3683923" y="2052319"/>
                <a:ext cx="3016018" cy="10804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−19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+10</m:t>
                          </m:r>
                        </m:num>
                        <m:den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8" name="Прямоугольник 1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83923" y="2052319"/>
                <a:ext cx="3016018" cy="10804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Прямоугольник 18"/>
              <p:cNvSpPr/>
              <p:nvPr/>
            </p:nvSpPr>
            <p:spPr>
              <a:xfrm>
                <a:off x="8042159" y="2099644"/>
                <a:ext cx="3270704" cy="10303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(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−3)(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+3)</m:t>
                          </m:r>
                        </m:num>
                        <m:den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19" name="Прямоугольник 18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2159" y="2099644"/>
                <a:ext cx="3270704" cy="1030347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Прямоугольник 19"/>
              <p:cNvSpPr/>
              <p:nvPr/>
            </p:nvSpPr>
            <p:spPr>
              <a:xfrm>
                <a:off x="6524359" y="2046686"/>
                <a:ext cx="1844608" cy="108048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kk-KZ" sz="320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</m:ctrlPr>
                        </m:fPr>
                        <m:num>
                          <m:sSup>
                            <m:sSupPr>
                              <m:ctrlPr>
                                <a:rPr lang="kk-KZ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</m:ctrlPr>
                            </m:sSupPr>
                            <m:e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𝑥</m:t>
                              </m:r>
                            </m:e>
                            <m:sup>
                              <m:r>
                                <a:rPr lang="en-US" sz="3200" i="1" dirty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Tahoma" panose="020B0604030504040204" pitchFamily="34" charset="0"/>
                                  <a:cs typeface="Tahoma" panose="020B0604030504040204" pitchFamily="34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</m:t>
                          </m:r>
                          <m:r>
                            <a:rPr lang="en-US" sz="3200" b="0" i="1" dirty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9</m:t>
                          </m:r>
                        </m:num>
                        <m:den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𝑥</m:t>
                          </m:r>
                          <m:r>
                            <a:rPr lang="en-US" sz="3200" i="1" dirty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  <a:ea typeface="Tahoma" panose="020B0604030504040204" pitchFamily="34" charset="0"/>
                              <a:cs typeface="Tahoma" panose="020B0604030504040204" pitchFamily="34" charset="0"/>
                            </a:rPr>
                            <m:t>−3</m:t>
                          </m:r>
                        </m:den>
                      </m:f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0" name="Прямоугольник 1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24359" y="2046686"/>
                <a:ext cx="1844608" cy="1080489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1" name="Прямоугольник 20"/>
              <p:cNvSpPr/>
              <p:nvPr/>
            </p:nvSpPr>
            <p:spPr>
              <a:xfrm>
                <a:off x="650078" y="3408797"/>
                <a:ext cx="4339458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=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𝑥</m:t>
                      </m:r>
                      <m:r>
                        <a:rPr lang="en-US" sz="32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m:t>+3=77+3=80</m:t>
                      </m:r>
                    </m:oMath>
                  </m:oMathPara>
                </a14:m>
                <a:endParaRPr lang="en-US" sz="3200" dirty="0"/>
              </a:p>
            </p:txBody>
          </p:sp>
        </mc:Choice>
        <mc:Fallback xmlns="">
          <p:sp>
            <p:nvSpPr>
              <p:cNvPr id="21" name="Прямоугольник 20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0078" y="3408797"/>
                <a:ext cx="4339458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35331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1416</TotalTime>
  <Words>77</Words>
  <Application>Microsoft Office PowerPoint</Application>
  <PresentationFormat>Широкоэкранный</PresentationFormat>
  <Paragraphs>47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Calibri</vt:lpstr>
      <vt:lpstr>Calibri Light</vt:lpstr>
      <vt:lpstr>Cambria Math</vt:lpstr>
      <vt:lpstr>Tahoma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Действительные числа</dc:title>
  <dc:creator>User</dc:creator>
  <cp:lastModifiedBy>Huawei</cp:lastModifiedBy>
  <cp:revision>163</cp:revision>
  <dcterms:created xsi:type="dcterms:W3CDTF">2022-09-04T21:41:09Z</dcterms:created>
  <dcterms:modified xsi:type="dcterms:W3CDTF">2024-09-18T03:18:16Z</dcterms:modified>
</cp:coreProperties>
</file>