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FDFF71-3EBB-4AA1-A606-2FDD078E72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55E279-F017-44CF-80C9-70B96DDA7F41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bilimland.kz/kk/courses/dunietanu/osimdikter-men-zhanuarlardyng-aluan-turliligi/lesson/osimdikterding-osui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twig-bilim.kz/kz/film/what-plants-need-to-grow" TargetMode="External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90440" y="2541600"/>
            <a:ext cx="853452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Элементтердің өсімдіктердің тіршілігіндегі маңызы. Тыңайтқыштар.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160D39-C93A-423B-923D-111C03419372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9385200" cy="5813640"/>
          </a:xfrm>
          <a:prstGeom prst="rect">
            <a:avLst/>
          </a:prstGeom>
          <a:ln w="0">
            <a:noFill/>
          </a:ln>
        </p:spPr>
      </p:pic>
      <p:cxnSp>
        <p:nvCxnSpPr>
          <p:cNvPr id="117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8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9" name="Прямоугольник 9"/>
          <p:cNvSpPr/>
          <p:nvPr/>
        </p:nvSpPr>
        <p:spPr>
          <a:xfrm>
            <a:off x="2683440" y="190440"/>
            <a:ext cx="303696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11"/>
          <p:cNvSpPr/>
          <p:nvPr/>
        </p:nvSpPr>
        <p:spPr>
          <a:xfrm>
            <a:off x="0" y="687240"/>
            <a:ext cx="867744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Биологиялық диктант.</a:t>
            </a:r>
            <a:r>
              <a:rPr b="0" lang="kk-KZ" sz="2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2"/>
          <p:cNvSpPr/>
          <p:nvPr/>
        </p:nvSpPr>
        <p:spPr>
          <a:xfrm>
            <a:off x="8763120" y="5143680"/>
            <a:ext cx="11826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FF0B5C-A7EA-4AD4-B75A-37288B436E02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Rectangle 10"/>
          <p:cNvSpPr/>
          <p:nvPr/>
        </p:nvSpPr>
        <p:spPr>
          <a:xfrm>
            <a:off x="474840" y="4080240"/>
            <a:ext cx="964404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Тиісті сөздерді орнына қойып дұрыс жаза алады.   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Rectangle 41"/>
          <p:cNvSpPr/>
          <p:nvPr/>
        </p:nvSpPr>
        <p:spPr>
          <a:xfrm>
            <a:off x="423720" y="1162080"/>
            <a:ext cx="7742520" cy="2815920"/>
          </a:xfrm>
          <a:prstGeom prst="rect">
            <a:avLst/>
          </a:prstGeom>
          <a:solidFill>
            <a:srgbClr val="ffffff"/>
          </a:solidFill>
          <a:ln w="25560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Органикалық тыңайтқыштарға .....,....,.......  жатады.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Магний,азот, темір жетіспесе өсімдік ...... бозғылт тартады.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Калий жетіспесе  өсімдіктің ........ тоқтайды.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.......... өсімдік тамырының  қалыпты дамуына, өсуінің тоқтауына әсер етеді.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Тыңайтқышты дұрыс қолданғанда мәдени өсімдіктердің өнімділігі ........................пайызға артады.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Ш.Берсиев  пен Ы.Жақаев жер өңдеуде органикалық тыңайтқыштар- ......мен .....қолданды.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D35709-CC00-4718-A30C-34BA28E94F9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6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8" name="Прямоугольник 34"/>
          <p:cNvSpPr/>
          <p:nvPr/>
        </p:nvSpPr>
        <p:spPr>
          <a:xfrm>
            <a:off x="3541680" y="287280"/>
            <a:ext cx="22816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Rectangle 41"/>
          <p:cNvSpPr/>
          <p:nvPr/>
        </p:nvSpPr>
        <p:spPr>
          <a:xfrm>
            <a:off x="220680" y="834840"/>
            <a:ext cx="8502480" cy="4110120"/>
          </a:xfrm>
          <a:prstGeom prst="rect">
            <a:avLst/>
          </a:prstGeom>
          <a:solidFill>
            <a:srgbClr val="ffffff"/>
          </a:solidFill>
          <a:ln w="25560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Органикалық тыңайтқыштарға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қи,қарашірік,шымтезек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жатады.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Магний,азот, темір жетіспесе өсімдік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жапырақтары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бозғылт тартады.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Калий жетіспесе  өсімдіктің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өсуі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тоқтайды.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Кальций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өсімдік тамырының  қалыпты дамуына, өсуінің тоқтауына әсер етеді.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Тыңайтқышты дұрыс қолданғанда мәдени өсімдіктердің өнімділігі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70-80 пайызға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артады.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 algn="just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Ш.Берсиев  пен Ы.Жақаев жер өңдеуде органикалық тыңайтқыштар-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қой қиы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мен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құс саңғырығы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қолданды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2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C94EB4-A6FC-42E9-875F-3B6CB17939BF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EAE1E0-5136-42C4-AFDB-9FBFC90D80C7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6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8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412920" y="1041480"/>
          <a:ext cx="7765920" cy="3389400"/>
        </p:xfrm>
        <a:graphic>
          <a:graphicData uri="http://schemas.openxmlformats.org/drawingml/2006/table">
            <a:tbl>
              <a:tblPr/>
              <a:tblGrid>
                <a:gridCol w="7765920"/>
              </a:tblGrid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5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Микро және макро элементерді білдім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349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Азот, фосфор, калий тыңайтқыштарының маңызын білдім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986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Тыңайтқыштар түрлерін білдім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064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 үшін элементтердің маңызын білдім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69E4E5-3CDC-4293-83FF-800F0DA8061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612880" y="286236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429560"/>
            <a:ext cx="853596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7.4.1.4 - минералды тыңайтқыштардағы азот, калий және фосфордың өсімдіктер үшін маңызын танып білу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12"/>
          <p:cNvSpPr/>
          <p:nvPr/>
        </p:nvSpPr>
        <p:spPr>
          <a:xfrm>
            <a:off x="165240" y="3421080"/>
            <a:ext cx="8978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минералды тыңайтқыштардағы азот, калий және фосфордың өсімдіктер үшін маңызын танып біледі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70240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088040" y="500688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0A7BC1-8B56-4AF5-BE23-DDA97D97080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290520" y="54241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589320" y="552060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9"/>
          <p:cNvSpPr/>
          <p:nvPr/>
        </p:nvSpPr>
        <p:spPr>
          <a:xfrm>
            <a:off x="316080" y="369720"/>
            <a:ext cx="83088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Өсімдіктерде элементтердің жетіспеушілігі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650880" y="3995640"/>
            <a:ext cx="11336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Азот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Прямоугольник 15"/>
          <p:cNvSpPr/>
          <p:nvPr/>
        </p:nvSpPr>
        <p:spPr>
          <a:xfrm>
            <a:off x="3687120" y="4125960"/>
            <a:ext cx="16059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Arial"/>
              </a:rPr>
              <a:t>Фосфор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16"/>
          <p:cNvSpPr/>
          <p:nvPr/>
        </p:nvSpPr>
        <p:spPr>
          <a:xfrm>
            <a:off x="6870600" y="3552840"/>
            <a:ext cx="11872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Калий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17"/>
          <p:cNvSpPr/>
          <p:nvPr/>
        </p:nvSpPr>
        <p:spPr>
          <a:xfrm>
            <a:off x="6797520" y="1922400"/>
            <a:ext cx="19526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Магний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Прямоугольник 18"/>
          <p:cNvSpPr/>
          <p:nvPr/>
        </p:nvSpPr>
        <p:spPr>
          <a:xfrm>
            <a:off x="2128680" y="804960"/>
            <a:ext cx="16178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Кальций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Прямая со стрелкой 21"/>
          <p:cNvCxnSpPr/>
          <p:nvPr/>
        </p:nvCxnSpPr>
        <p:spPr>
          <a:xfrm flipV="1">
            <a:off x="6257880" y="2361960"/>
            <a:ext cx="486720" cy="2894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29" name="Прямая со стрелкой 23"/>
          <p:cNvCxnSpPr/>
          <p:nvPr/>
        </p:nvCxnSpPr>
        <p:spPr>
          <a:xfrm>
            <a:off x="6210000" y="3657240"/>
            <a:ext cx="618120" cy="1292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0" name="Прямая со стрелкой 25"/>
          <p:cNvCxnSpPr/>
          <p:nvPr/>
        </p:nvCxnSpPr>
        <p:spPr>
          <a:xfrm flipH="1" flipV="1">
            <a:off x="3453840" y="1244520"/>
            <a:ext cx="369000" cy="3178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1" name="Прямая со стрелкой 27"/>
          <p:cNvCxnSpPr/>
          <p:nvPr/>
        </p:nvCxnSpPr>
        <p:spPr>
          <a:xfrm flipH="1">
            <a:off x="4660200" y="3949200"/>
            <a:ext cx="51480" cy="2804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2" name="Прямая со стрелкой 29"/>
          <p:cNvCxnSpPr/>
          <p:nvPr/>
        </p:nvCxnSpPr>
        <p:spPr>
          <a:xfrm>
            <a:off x="9534600" y="3800520"/>
            <a:ext cx="738720" cy="4500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33" name="Rectangle 17"/>
          <p:cNvSpPr/>
          <p:nvPr/>
        </p:nvSpPr>
        <p:spPr>
          <a:xfrm>
            <a:off x="0" y="4605480"/>
            <a:ext cx="1066320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9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2"/>
              </a:rPr>
              <a:t>https://bilimland.kz/kk/courses/dunietanu/osimdikter-men-zhanuarlardyng-aluan-turliligi/lesson/osimdikterding-osui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22" descr="http://ikaz.info/wp-content/uploads/2017/09/manizdi-himyalik-elementter.png"/>
          <p:cNvPicPr/>
          <p:nvPr/>
        </p:nvPicPr>
        <p:blipFill>
          <a:blip r:embed="rId3"/>
          <a:srcRect l="3620" t="5393" r="4957" b="6373"/>
          <a:stretch/>
        </p:blipFill>
        <p:spPr>
          <a:xfrm>
            <a:off x="2652840" y="1469880"/>
            <a:ext cx="3655800" cy="2479680"/>
          </a:xfrm>
          <a:prstGeom prst="rect">
            <a:avLst/>
          </a:prstGeom>
          <a:ln w="0">
            <a:noFill/>
          </a:ln>
        </p:spPr>
      </p:pic>
      <p:cxnSp>
        <p:nvCxnSpPr>
          <p:cNvPr id="35" name="Прямая со стрелкой 37"/>
          <p:cNvCxnSpPr/>
          <p:nvPr/>
        </p:nvCxnSpPr>
        <p:spPr>
          <a:xfrm flipH="1">
            <a:off x="1676160" y="3835440"/>
            <a:ext cx="902160" cy="34344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6" name="Прямая со стрелкой 36"/>
          <p:cNvCxnSpPr/>
          <p:nvPr/>
        </p:nvCxnSpPr>
        <p:spPr>
          <a:xfrm flipH="1" flipV="1">
            <a:off x="2018880" y="2590560"/>
            <a:ext cx="572400" cy="1404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37" name="Прямоугольник 38"/>
          <p:cNvSpPr/>
          <p:nvPr/>
        </p:nvSpPr>
        <p:spPr>
          <a:xfrm>
            <a:off x="701640" y="2014560"/>
            <a:ext cx="1406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80880" y="-495360"/>
            <a:ext cx="9880560" cy="563904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7316640" y="44388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0CA452-8DF2-4DCE-AE5A-8C6F6C81B97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" name="Google Shape;124;p4"/>
          <p:cNvCxnSpPr/>
          <p:nvPr/>
        </p:nvCxnSpPr>
        <p:spPr>
          <a:xfrm>
            <a:off x="366480" y="498132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1" name="Google Shape;125;p4"/>
          <p:cNvCxnSpPr/>
          <p:nvPr/>
        </p:nvCxnSpPr>
        <p:spPr>
          <a:xfrm flipV="1">
            <a:off x="368640" y="51429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2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Rectangle 31"/>
          <p:cNvSpPr/>
          <p:nvPr/>
        </p:nvSpPr>
        <p:spPr>
          <a:xfrm>
            <a:off x="0" y="0"/>
            <a:ext cx="1443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35640" bIns="3564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5" name="Скругленный прямоугольник 35"/>
          <p:cNvGrpSpPr/>
          <p:nvPr/>
        </p:nvGrpSpPr>
        <p:grpSpPr>
          <a:xfrm>
            <a:off x="1627200" y="237960"/>
            <a:ext cx="5797440" cy="762120"/>
            <a:chOff x="1627200" y="237960"/>
            <a:chExt cx="5797440" cy="762120"/>
          </a:xfrm>
        </p:grpSpPr>
        <p:pic>
          <p:nvPicPr>
            <p:cNvPr id="46" name="Скругленный прямоугольник 35" descr=""/>
            <p:cNvPicPr/>
            <p:nvPr/>
          </p:nvPicPr>
          <p:blipFill>
            <a:blip r:embed="rId2"/>
            <a:stretch/>
          </p:blipFill>
          <p:spPr>
            <a:xfrm>
              <a:off x="1627200" y="237960"/>
              <a:ext cx="5797440" cy="76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" name=""/>
            <p:cNvSpPr/>
            <p:nvPr/>
          </p:nvSpPr>
          <p:spPr>
            <a:xfrm>
              <a:off x="1959120" y="285840"/>
              <a:ext cx="5375160" cy="59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3200" strike="noStrike" u="none">
                  <a:solidFill>
                    <a:srgbClr val="ff0000"/>
                  </a:solidFill>
                  <a:uFillTx/>
                  <a:latin typeface="Times New Roman"/>
                  <a:ea typeface="Times New Roman"/>
                </a:rPr>
                <a:t>Тыңайтқыштар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8" name="Скругленный прямоугольник 36"/>
          <p:cNvGrpSpPr/>
          <p:nvPr/>
        </p:nvGrpSpPr>
        <p:grpSpPr>
          <a:xfrm>
            <a:off x="-109440" y="1023840"/>
            <a:ext cx="3206520" cy="1049400"/>
            <a:chOff x="-109440" y="1023840"/>
            <a:chExt cx="3206520" cy="1049400"/>
          </a:xfrm>
        </p:grpSpPr>
        <p:pic>
          <p:nvPicPr>
            <p:cNvPr id="49" name="Скругленный прямоугольник 36" descr=""/>
            <p:cNvPicPr/>
            <p:nvPr/>
          </p:nvPicPr>
          <p:blipFill>
            <a:blip r:embed="rId3"/>
            <a:stretch/>
          </p:blipFill>
          <p:spPr>
            <a:xfrm>
              <a:off x="-109440" y="1023840"/>
              <a:ext cx="3206520" cy="1049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" name=""/>
            <p:cNvSpPr/>
            <p:nvPr/>
          </p:nvSpPr>
          <p:spPr>
            <a:xfrm>
              <a:off x="39600" y="1155600"/>
              <a:ext cx="2906640" cy="73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Органикалық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1" name="Скругленный прямоугольник 37"/>
          <p:cNvGrpSpPr/>
          <p:nvPr/>
        </p:nvGrpSpPr>
        <p:grpSpPr>
          <a:xfrm>
            <a:off x="4857840" y="1000080"/>
            <a:ext cx="3305160" cy="1047960"/>
            <a:chOff x="4857840" y="1000080"/>
            <a:chExt cx="3305160" cy="1047960"/>
          </a:xfrm>
        </p:grpSpPr>
        <p:pic>
          <p:nvPicPr>
            <p:cNvPr id="52" name="Скругленный прямоугольник 37" descr=""/>
            <p:cNvPicPr/>
            <p:nvPr/>
          </p:nvPicPr>
          <p:blipFill>
            <a:blip r:embed="rId4"/>
            <a:stretch/>
          </p:blipFill>
          <p:spPr>
            <a:xfrm>
              <a:off x="4857840" y="1000080"/>
              <a:ext cx="3305160" cy="104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5006880" y="1130400"/>
              <a:ext cx="3005280" cy="74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4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Бейорганикалық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4" name="Скругленный прямоугольник 38"/>
          <p:cNvGrpSpPr/>
          <p:nvPr/>
        </p:nvGrpSpPr>
        <p:grpSpPr>
          <a:xfrm>
            <a:off x="3981600" y="1962000"/>
            <a:ext cx="2303280" cy="1731960"/>
            <a:chOff x="3981600" y="1962000"/>
            <a:chExt cx="2303280" cy="1731960"/>
          </a:xfrm>
        </p:grpSpPr>
        <p:pic>
          <p:nvPicPr>
            <p:cNvPr id="55" name="Скругленный прямоугольник 38" descr=""/>
            <p:cNvPicPr/>
            <p:nvPr/>
          </p:nvPicPr>
          <p:blipFill>
            <a:blip r:embed="rId5"/>
            <a:stretch/>
          </p:blipFill>
          <p:spPr>
            <a:xfrm>
              <a:off x="3981600" y="1962000"/>
              <a:ext cx="2303280" cy="173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6" name=""/>
            <p:cNvSpPr/>
            <p:nvPr/>
          </p:nvSpPr>
          <p:spPr>
            <a:xfrm>
              <a:off x="4157640" y="2190600"/>
              <a:ext cx="1944720" cy="130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Азот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Калий 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Фосфор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7" name="Скругленный прямоугольник 39"/>
          <p:cNvGrpSpPr/>
          <p:nvPr/>
        </p:nvGrpSpPr>
        <p:grpSpPr>
          <a:xfrm>
            <a:off x="6724800" y="2090880"/>
            <a:ext cx="2193840" cy="1554120"/>
            <a:chOff x="6724800" y="2090880"/>
            <a:chExt cx="2193840" cy="1554120"/>
          </a:xfrm>
        </p:grpSpPr>
        <p:pic>
          <p:nvPicPr>
            <p:cNvPr id="58" name="Скругленный прямоугольник 39" descr=""/>
            <p:cNvPicPr/>
            <p:nvPr/>
          </p:nvPicPr>
          <p:blipFill>
            <a:blip r:embed="rId6"/>
            <a:stretch/>
          </p:blipFill>
          <p:spPr>
            <a:xfrm>
              <a:off x="6724800" y="2090880"/>
              <a:ext cx="2193840" cy="1554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" name=""/>
            <p:cNvSpPr/>
            <p:nvPr/>
          </p:nvSpPr>
          <p:spPr>
            <a:xfrm>
              <a:off x="6899400" y="2249640"/>
              <a:ext cx="1847880" cy="119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8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Магний 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8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Калций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0" name="Скругленный прямоугольник 40"/>
          <p:cNvGrpSpPr/>
          <p:nvPr/>
        </p:nvGrpSpPr>
        <p:grpSpPr>
          <a:xfrm>
            <a:off x="-109440" y="2157480"/>
            <a:ext cx="3120840" cy="1896840"/>
            <a:chOff x="-109440" y="2157480"/>
            <a:chExt cx="3120840" cy="1896840"/>
          </a:xfrm>
        </p:grpSpPr>
        <p:pic>
          <p:nvPicPr>
            <p:cNvPr id="61" name="Скругленный прямоугольник 40" descr=""/>
            <p:cNvPicPr/>
            <p:nvPr/>
          </p:nvPicPr>
          <p:blipFill>
            <a:blip r:embed="rId7"/>
            <a:stretch/>
          </p:blipFill>
          <p:spPr>
            <a:xfrm>
              <a:off x="-109440" y="2157480"/>
              <a:ext cx="3120840" cy="1896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" name=""/>
            <p:cNvSpPr/>
            <p:nvPr/>
          </p:nvSpPr>
          <p:spPr>
            <a:xfrm>
              <a:off x="69840" y="2397240"/>
              <a:ext cx="2760840" cy="1285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1640" rIns="71640" tIns="35640" bIns="356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Қарашірік 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Қи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Шымтезек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500" strike="noStrike" u="none">
                  <a:solidFill>
                    <a:srgbClr val="002060"/>
                  </a:solidFill>
                  <a:uFillTx/>
                  <a:latin typeface="Times New Roman"/>
                  <a:ea typeface="Times New Roman"/>
                </a:rPr>
                <a:t>Құс саңғырығы</a:t>
              </a:r>
              <a:endParaRPr b="0" lang="ru-RU" sz="2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3" name="Скругленный прямоугольник 41"/>
          <p:cNvSpPr/>
          <p:nvPr/>
        </p:nvSpPr>
        <p:spPr>
          <a:xfrm>
            <a:off x="0" y="4025880"/>
            <a:ext cx="2649600" cy="66528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>
            <a:solidFill>
              <a:srgbClr val="357d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Табиғи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Скругленный прямоугольник 42"/>
          <p:cNvSpPr/>
          <p:nvPr/>
        </p:nvSpPr>
        <p:spPr>
          <a:xfrm>
            <a:off x="4211640" y="3867120"/>
            <a:ext cx="4332240" cy="69228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560">
            <a:solidFill>
              <a:srgbClr val="357d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Жасанды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5" name="Прямая со стрелкой 44"/>
          <p:cNvCxnSpPr/>
          <p:nvPr/>
        </p:nvCxnSpPr>
        <p:spPr>
          <a:xfrm flipH="1">
            <a:off x="1814040" y="884880"/>
            <a:ext cx="804240" cy="2070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66" name="Прямая со стрелкой 46"/>
          <p:cNvCxnSpPr/>
          <p:nvPr/>
        </p:nvCxnSpPr>
        <p:spPr>
          <a:xfrm>
            <a:off x="5761080" y="932040"/>
            <a:ext cx="729360" cy="110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67" name="Прямая со стрелкой 51"/>
          <p:cNvCxnSpPr/>
          <p:nvPr/>
        </p:nvCxnSpPr>
        <p:spPr>
          <a:xfrm flipH="1">
            <a:off x="1428120" y="1962000"/>
            <a:ext cx="3960" cy="2613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68" name="Прямая со стрелкой 54"/>
          <p:cNvCxnSpPr/>
          <p:nvPr/>
        </p:nvCxnSpPr>
        <p:spPr>
          <a:xfrm flipH="1">
            <a:off x="5130360" y="1906920"/>
            <a:ext cx="1023120" cy="213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69" name="Прямая со стрелкой 56"/>
          <p:cNvCxnSpPr/>
          <p:nvPr/>
        </p:nvCxnSpPr>
        <p:spPr>
          <a:xfrm>
            <a:off x="6507000" y="1873080"/>
            <a:ext cx="1216800" cy="2088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70" name="Прямая со стрелкой 58"/>
          <p:cNvCxnSpPr/>
          <p:nvPr/>
        </p:nvCxnSpPr>
        <p:spPr>
          <a:xfrm>
            <a:off x="5082840" y="3584520"/>
            <a:ext cx="989280" cy="224640"/>
          </a:xfrm>
          <a:prstGeom prst="straightConnector1">
            <a:avLst/>
          </a:prstGeom>
          <a:ln w="9360">
            <a:solidFill>
              <a:srgbClr val="4a7ebb"/>
            </a:solidFill>
            <a:miter/>
            <a:headEnd len="med" type="arrow" w="med"/>
            <a:tailEnd len="med" type="arrow" w="med"/>
          </a:ln>
        </p:spPr>
      </p:cxnSp>
      <p:cxnSp>
        <p:nvCxnSpPr>
          <p:cNvPr id="71" name="Прямая со стрелкой 61"/>
          <p:cNvCxnSpPr/>
          <p:nvPr/>
        </p:nvCxnSpPr>
        <p:spPr>
          <a:xfrm flipH="1">
            <a:off x="6755760" y="3539160"/>
            <a:ext cx="927720" cy="270360"/>
          </a:xfrm>
          <a:prstGeom prst="straightConnector1">
            <a:avLst/>
          </a:prstGeom>
          <a:ln w="9360">
            <a:solidFill>
              <a:srgbClr val="4a7ebb"/>
            </a:solidFill>
            <a:miter/>
            <a:headEnd len="med" type="arrow" w="med"/>
            <a:tailEnd len="med" type="arrow" w="med"/>
          </a:ln>
        </p:spPr>
      </p:cxnSp>
      <p:cxnSp>
        <p:nvCxnSpPr>
          <p:cNvPr id="72" name="Прямая со стрелкой 63"/>
          <p:cNvCxnSpPr/>
          <p:nvPr/>
        </p:nvCxnSpPr>
        <p:spPr>
          <a:xfrm flipH="1">
            <a:off x="1461240" y="3711600"/>
            <a:ext cx="34200" cy="319680"/>
          </a:xfrm>
          <a:prstGeom prst="straightConnector1">
            <a:avLst/>
          </a:prstGeom>
          <a:ln w="9360">
            <a:solidFill>
              <a:srgbClr val="4a7ebb"/>
            </a:solidFill>
            <a:miter/>
            <a:headEnd len="med" type="arrow" w="med"/>
            <a:tailEnd len="med" type="arrow" w="med"/>
          </a:ln>
        </p:spPr>
      </p:cxnSp>
      <p:sp>
        <p:nvSpPr>
          <p:cNvPr id="73" name="Rectangle 36"/>
          <p:cNvSpPr/>
          <p:nvPr/>
        </p:nvSpPr>
        <p:spPr>
          <a:xfrm>
            <a:off x="270000" y="4550040"/>
            <a:ext cx="628632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8"/>
              </a:rPr>
              <a:t>https://twig-bilim.kz/kz/film/what-plants-need-to-grow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334440" cy="609444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23;p4"/>
          <p:cNvSpPr/>
          <p:nvPr/>
        </p:nvSpPr>
        <p:spPr>
          <a:xfrm>
            <a:off x="7086600" y="533700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630D48-FBEA-499C-9725-334C1D320D1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6" name="Google Shape;124;p4"/>
          <p:cNvCxnSpPr/>
          <p:nvPr/>
        </p:nvCxnSpPr>
        <p:spPr>
          <a:xfrm>
            <a:off x="0" y="57988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 flipV="1">
            <a:off x="303840" y="596520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78" name="Picture 30" descr="https://opiqkz.blob.core.windows.net/kitcontent/794bb060-86fe-43d7-9948-53fe2f6b2c31/9be5a24a-b93d-4158-9a4c-00f73b1abcc1/4f12e39f-88c1-47c8-ae63-5f9086855fde_m.png"/>
          <p:cNvPicPr/>
          <p:nvPr/>
        </p:nvPicPr>
        <p:blipFill>
          <a:blip r:embed="rId2"/>
          <a:stretch/>
        </p:blipFill>
        <p:spPr>
          <a:xfrm>
            <a:off x="5321160" y="804960"/>
            <a:ext cx="3335400" cy="364464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32" descr="https://upload.wikimedia.org/wikipedia/commons/7/7f/%D0%A8%D1%8B%D2%93%D0%B0%D0%BD%D0%B0%D2%9B_%D0%91%D0%B5%D1%80%D1%81%D0%B8%D0%B5%D0%B2.png"/>
          <p:cNvPicPr/>
          <p:nvPr/>
        </p:nvPicPr>
        <p:blipFill>
          <a:blip r:embed="rId3"/>
          <a:stretch/>
        </p:blipFill>
        <p:spPr>
          <a:xfrm>
            <a:off x="1011240" y="738360"/>
            <a:ext cx="3255840" cy="3889080"/>
          </a:xfrm>
          <a:prstGeom prst="rect">
            <a:avLst/>
          </a:prstGeom>
          <a:ln w="0">
            <a:noFill/>
          </a:ln>
        </p:spPr>
      </p:pic>
      <p:sp>
        <p:nvSpPr>
          <p:cNvPr id="80" name="Прямоугольник 30"/>
          <p:cNvSpPr/>
          <p:nvPr/>
        </p:nvSpPr>
        <p:spPr>
          <a:xfrm>
            <a:off x="3265200" y="365040"/>
            <a:ext cx="296424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Әлемдік рекорд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3"/>
          <p:cNvSpPr/>
          <p:nvPr/>
        </p:nvSpPr>
        <p:spPr>
          <a:xfrm>
            <a:off x="776880" y="4559400"/>
            <a:ext cx="3400560" cy="58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Шығанақ Берсиев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4"/>
          <p:cNvSpPr/>
          <p:nvPr/>
        </p:nvSpPr>
        <p:spPr>
          <a:xfrm>
            <a:off x="5646960" y="4497480"/>
            <a:ext cx="3117600" cy="58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Ыбырай Жақаев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614520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23;p4"/>
          <p:cNvSpPr/>
          <p:nvPr/>
        </p:nvSpPr>
        <p:spPr>
          <a:xfrm>
            <a:off x="7088040" y="540864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AC88AB-B922-4F21-BF2F-7D8D58A5A7E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" name="Google Shape;124;p4"/>
          <p:cNvCxnSpPr/>
          <p:nvPr/>
        </p:nvCxnSpPr>
        <p:spPr>
          <a:xfrm>
            <a:off x="228600" y="58860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6" name="Google Shape;125;p4"/>
          <p:cNvCxnSpPr/>
          <p:nvPr/>
        </p:nvCxnSpPr>
        <p:spPr>
          <a:xfrm flipV="1">
            <a:off x="309600" y="599544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7" name="Google Shape;230;p65"/>
          <p:cNvSpPr/>
          <p:nvPr/>
        </p:nvSpPr>
        <p:spPr>
          <a:xfrm>
            <a:off x="266760" y="855720"/>
            <a:ext cx="9745560" cy="76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Rectangle 48"/>
          <p:cNvSpPr/>
          <p:nvPr/>
        </p:nvSpPr>
        <p:spPr>
          <a:xfrm>
            <a:off x="366840" y="4447080"/>
            <a:ext cx="7718400" cy="10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Азот, калий және фосфордың өсімдіктер үшін маңызын анықтайды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5702400" y="2220840"/>
          <a:ext cx="3022560" cy="1408320"/>
        </p:xfrm>
        <a:graphic>
          <a:graphicData uri="http://schemas.openxmlformats.org/drawingml/2006/table">
            <a:tbl>
              <a:tblPr/>
              <a:tblGrid>
                <a:gridCol w="1006200"/>
                <a:gridCol w="1008360"/>
                <a:gridCol w="1008000"/>
              </a:tblGrid>
              <a:tr h="408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Фосфор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Калий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000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1" name="Rectangle 55"/>
          <p:cNvSpPr/>
          <p:nvPr/>
        </p:nvSpPr>
        <p:spPr>
          <a:xfrm>
            <a:off x="514440" y="1182240"/>
            <a:ext cx="5060880" cy="3363480"/>
          </a:xfrm>
          <a:prstGeom prst="rect">
            <a:avLst/>
          </a:prstGeom>
          <a:solidFill>
            <a:srgbClr val="ffffff"/>
          </a:solidFill>
          <a:ln w="25560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Жапырақтары кішірейеді,жасыл түсінен ажырайды.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Өсімдіктің өсуі және өсімдік ағзасына судың таралу үшін қажет.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гүлденуі  мен пісіп-жетілуі созылып кетеді.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Жапырақтары мен сабақтары нашар дамып,тірек ұлпасы жетілмейді.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Өсімдік жасушасы көбейе алмайды,өйткені ол ДНҚ құрамында болады 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lpha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Егер өсімдікке бұл элемент жетіспесе,өте баяу өсіп,жапырақтары бозғылт тартады.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1"/>
          <p:cNvSpPr/>
          <p:nvPr/>
        </p:nvSpPr>
        <p:spPr>
          <a:xfrm>
            <a:off x="893880" y="833400"/>
            <a:ext cx="8084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Азот, калий және фосфордың өсімдіктер үшін маңызын анықтаңыз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597640"/>
          </a:xfrm>
          <a:prstGeom prst="rect">
            <a:avLst/>
          </a:prstGeom>
          <a:ln w="0">
            <a:noFill/>
          </a:ln>
        </p:spPr>
      </p:pic>
      <p:cxnSp>
        <p:nvCxnSpPr>
          <p:cNvPr id="94" name="Google Shape;124;p4"/>
          <p:cNvCxnSpPr/>
          <p:nvPr/>
        </p:nvCxnSpPr>
        <p:spPr>
          <a:xfrm>
            <a:off x="375840" y="51368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5" name="Google Shape;125;p4"/>
          <p:cNvCxnSpPr/>
          <p:nvPr/>
        </p:nvCxnSpPr>
        <p:spPr>
          <a:xfrm flipV="1">
            <a:off x="608400" y="52826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6" name="Прямоугольник 10"/>
          <p:cNvSpPr/>
          <p:nvPr/>
        </p:nvSpPr>
        <p:spPr>
          <a:xfrm>
            <a:off x="2247840" y="190440"/>
            <a:ext cx="481176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1"/>
          <p:cNvSpPr/>
          <p:nvPr/>
        </p:nvSpPr>
        <p:spPr>
          <a:xfrm>
            <a:off x="8755200" y="4870440"/>
            <a:ext cx="3888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00A9EA-5ACE-485C-A393-53672773A419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1395360" y="1467000"/>
          <a:ext cx="7075440" cy="2298600"/>
        </p:xfrm>
        <a:graphic>
          <a:graphicData uri="http://schemas.openxmlformats.org/drawingml/2006/table">
            <a:tbl>
              <a:tblPr/>
              <a:tblGrid>
                <a:gridCol w="2357640"/>
                <a:gridCol w="2358720"/>
                <a:gridCol w="2359080"/>
              </a:tblGrid>
              <a:tr h="9079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Фосфор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Калий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906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А, </a:t>
                      </a:r>
                      <a:r>
                        <a:rPr b="0" lang="en-US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F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</a:t>
                      </a:r>
                      <a:r>
                        <a:rPr b="0" lang="en-US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C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, </a:t>
                      </a:r>
                      <a:r>
                        <a:rPr b="0" lang="en-US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E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В, Д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920"/>
            <a:ext cx="9523440" cy="538308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7386480" y="47480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D05917-28DB-4A81-BD05-083ABDCF9A5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3538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641520" y="527760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9"/>
          <p:cNvSpPr/>
          <p:nvPr/>
        </p:nvSpPr>
        <p:spPr>
          <a:xfrm>
            <a:off x="2799000" y="264960"/>
            <a:ext cx="288072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ru-RU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0"/>
          <p:cNvSpPr/>
          <p:nvPr/>
        </p:nvSpPr>
        <p:spPr>
          <a:xfrm>
            <a:off x="0" y="874800"/>
            <a:ext cx="9144000" cy="14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«Орнына қой»  әдісі.  Берілген тыңайтқыштарды  кестеге сай жіктеңіз:  құс саңғырығы, калий, шымтезек, қарашірік, фосфор, азот,  қи, кальций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Rectangle 34"/>
          <p:cNvSpPr/>
          <p:nvPr/>
        </p:nvSpPr>
        <p:spPr>
          <a:xfrm>
            <a:off x="512640" y="4083840"/>
            <a:ext cx="76345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Органикалық және бейорганикалық тыңайтқыштарды жіктейді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1128600" y="1984320"/>
          <a:ext cx="7004160" cy="2001960"/>
        </p:xfrm>
        <a:graphic>
          <a:graphicData uri="http://schemas.openxmlformats.org/drawingml/2006/table">
            <a:tbl>
              <a:tblPr/>
              <a:tblGrid>
                <a:gridCol w="3432240"/>
                <a:gridCol w="3571920"/>
              </a:tblGrid>
              <a:tr h="6667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Бейорганикалық тыңайтқыштар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тыңайтқыштар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5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260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0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514CD9-6DE5-439D-9B42-C722DFF9AA9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2" name="Google Shape;230;p65"/>
          <p:cNvSpPr/>
          <p:nvPr/>
        </p:nvSpPr>
        <p:spPr>
          <a:xfrm>
            <a:off x="312840" y="1130400"/>
            <a:ext cx="8297640" cy="28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5440" indent="-5544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10"/>
          <p:cNvSpPr/>
          <p:nvPr/>
        </p:nvSpPr>
        <p:spPr>
          <a:xfrm>
            <a:off x="3019320" y="241200"/>
            <a:ext cx="2281680" cy="9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814320" y="1224000"/>
          <a:ext cx="7688160" cy="2930400"/>
        </p:xfrm>
        <a:graphic>
          <a:graphicData uri="http://schemas.openxmlformats.org/drawingml/2006/table">
            <a:tbl>
              <a:tblPr/>
              <a:tblGrid>
                <a:gridCol w="3767040"/>
                <a:gridCol w="3921120"/>
              </a:tblGrid>
              <a:tr h="9777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Бейорганикалық </a:t>
                      </a: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тыңайтқыштар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Органикалық тыңайтқыштар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Калий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Қи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88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Фосфор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Шымтезек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Құс саңғырығы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88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Кальций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Қарашірік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2024-10-31T17:25:10Z</dcterms:modified>
  <cp:revision>248</cp:revision>
  <dc:subject/>
  <dc:title>Презентация PowerPoint</dc:title>
</cp:coreProperties>
</file>