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52" r:id="rId3"/>
    <p:sldId id="310" r:id="rId4"/>
    <p:sldId id="354" r:id="rId5"/>
    <p:sldId id="355" r:id="rId6"/>
    <p:sldId id="356" r:id="rId7"/>
    <p:sldId id="357" r:id="rId8"/>
    <p:sldId id="318" r:id="rId9"/>
    <p:sldId id="311" r:id="rId10"/>
    <p:sldId id="277" r:id="rId11"/>
    <p:sldId id="34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м" initials="Д" lastIdx="1" clrIdx="0">
    <p:extLst>
      <p:ext uri="{19B8F6BF-5375-455C-9EA6-DF929625EA0E}">
        <p15:presenceInfo xmlns:p15="http://schemas.microsoft.com/office/powerpoint/2012/main" userId="До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A840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22EDB-9096-4C2B-9210-D165976B69F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D96BB-63E2-4C28-8A50-53B27734F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6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8219E-FD28-4E2E-8806-408F1C5191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082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imgres?q=%D1%80%D0%B0%D0%B7%D0%BC%D0%BD%D0%BE%D0%B6%D0%B5%D0%BD%D0%B8%D0%B5&amp;hl=ru&amp;newwindow=1&amp;biw=942&amp;bih=602&amp;gbv=2&amp;tbm=isch&amp;tbnid=1djyQ6JGCfWNKM:&amp;imgrefurl=http://schools.keldysh.ru/school1413/bio/mazol/razmn/index.htm&amp;docid=D1DZAjxtZCiPFM&amp;imgurl=http://schools.keldysh.ru/school1413/bio/mazol/razmn/zas.jpg&amp;w=500&amp;h=339&amp;ei=Axq6Tqoi0fGyBqCguM8G&amp;zoo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548680"/>
            <a:ext cx="6912768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7.4 С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Көбею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16098" y="1988840"/>
            <a:ext cx="7344816" cy="2376264"/>
          </a:xfrm>
        </p:spPr>
        <p:txBody>
          <a:bodyPr>
            <a:noAutofit/>
          </a:bodyPr>
          <a:lstStyle/>
          <a:p>
            <a:r>
              <a:rPr lang="ru-RU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Өсімдіктердің</a:t>
            </a:r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жынысты</a:t>
            </a:r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жыныссыз</a:t>
            </a:r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көбеюі</a:t>
            </a:r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Жынысты</a:t>
            </a:r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жыныссыз</a:t>
            </a:r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көбею</a:t>
            </a:r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тәсілдерінің</a:t>
            </a:r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мәні</a:t>
            </a:r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6"/>
    </mc:Choice>
    <mc:Fallback xmlns="">
      <p:transition spd="slow" advTm="165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4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тапсырмасы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kk-KZ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Парагр.55 оқу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endParaRPr lang="ru-RU" sz="4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терминдерді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қайталау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1"/>
    </mc:Choice>
    <mc:Fallback xmlns="">
      <p:transition spd="slow" advTm="749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268" y="2060848"/>
            <a:ext cx="8663664" cy="747488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Жынысты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көбею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Жыныссыз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көбею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Спорангий</a:t>
            </a:r>
          </a:p>
          <a:p>
            <a:pPr algn="just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Спорофит</a:t>
            </a:r>
          </a:p>
          <a:p>
            <a:pPr algn="just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Гаметофит</a:t>
            </a:r>
          </a:p>
          <a:p>
            <a:pPr algn="just">
              <a:buFontTx/>
              <a:buChar char="-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Гаметалар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Спермии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сперматозоидтар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Жұмыртқажасуша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Ұрықтану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195736" y="457049"/>
            <a:ext cx="7156086" cy="74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Сіздер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терминдермен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таныстыңыздар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025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20"/>
    </mc:Choice>
    <mc:Fallback xmlns="">
      <p:transition spd="slow" advTm="235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rg_hi" descr="http://t2.gstatic.com/images?q=tbn:ANd9GcSYAkCCoMrYl-a5zAzQcgJe7_0vrplgiHCTLewQdLQnPmUjgrq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33550"/>
            <a:ext cx="29876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Картинки по запросу размно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1387475"/>
            <a:ext cx="30988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r="3535" b="6038"/>
          <a:stretch>
            <a:fillRect/>
          </a:stretch>
        </p:blipFill>
        <p:spPr bwMode="auto">
          <a:xfrm>
            <a:off x="304800" y="1387475"/>
            <a:ext cx="3062288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0" y="4191000"/>
            <a:ext cx="8848725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 мақсаты: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Өсімдіктердегі жыныссыз және жынысты көбеюін сипаттау</a:t>
            </a:r>
          </a:p>
          <a:p>
            <a:pPr>
              <a:defRPr/>
            </a:pPr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Бағалау критерийі: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Көбею түрлері және жыныссыз көбею әдістері туралы алдыңғы  білімдерін қолданады. Жынысты көбею жыныссыз көбеюден қалай ажыратылатынын салыстырады, қорытынды жасайды. Жынысты және жыныссыз көбеюді сипаттайды. Жыныссыз көбею түрін  анықтайды, жыныссыз көбейетін 5 өсімдікті мысалға келтіреді.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48977"/>
      </p:ext>
    </p:extLst>
  </p:cSld>
  <p:clrMapOvr>
    <a:masterClrMapping/>
  </p:clrMapOvr>
  <p:transition advTm="916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68" y="2060848"/>
            <a:ext cx="8291264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Көбею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4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тірі</a:t>
            </a:r>
            <a:r>
              <a:rPr lang="ru-RU" sz="4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организмдердің</a:t>
            </a:r>
            <a:r>
              <a:rPr lang="ru-RU" sz="4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өсіп</a:t>
            </a:r>
            <a:r>
              <a:rPr lang="ru-RU" sz="4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өнуін</a:t>
            </a:r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4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4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түрдің</a:t>
            </a:r>
            <a:r>
              <a:rPr lang="ru-RU" sz="4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сақталуын</a:t>
            </a:r>
            <a:r>
              <a:rPr lang="ru-RU" sz="4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4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4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4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sz="4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25420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67"/>
    </mc:Choice>
    <mc:Fallback xmlns="">
      <p:transition spd="slow" advTm="2126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20" name="Group 392"/>
          <p:cNvGraphicFramePr>
            <a:graphicFrameLocks noGrp="1"/>
          </p:cNvGraphicFramePr>
          <p:nvPr>
            <p:ph/>
          </p:nvPr>
        </p:nvGraphicFramePr>
        <p:xfrm>
          <a:off x="1763713" y="285750"/>
          <a:ext cx="7200900" cy="6483350"/>
        </p:xfrm>
        <a:graphic>
          <a:graphicData uri="http://schemas.openxmlformats.org/drawingml/2006/table">
            <a:tbl>
              <a:tblPr/>
              <a:tblGrid>
                <a:gridCol w="3673475"/>
                <a:gridCol w="3527425"/>
              </a:tblGrid>
              <a:tr h="5001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46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5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2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E2E"/>
                    </a:solidFill>
                  </a:tcPr>
                </a:tc>
              </a:tr>
              <a:tr h="1559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868" name="Text Box 340"/>
          <p:cNvSpPr txBox="1">
            <a:spLocks noChangeArrowheads="1"/>
          </p:cNvSpPr>
          <p:nvPr/>
        </p:nvSpPr>
        <p:spPr bwMode="auto">
          <a:xfrm>
            <a:off x="3779838" y="260350"/>
            <a:ext cx="360045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Көбею</a:t>
            </a:r>
          </a:p>
        </p:txBody>
      </p:sp>
      <p:sp>
        <p:nvSpPr>
          <p:cNvPr id="22870" name="Text Box 342"/>
          <p:cNvSpPr txBox="1">
            <a:spLocks noChangeArrowheads="1"/>
          </p:cNvSpPr>
          <p:nvPr/>
        </p:nvSpPr>
        <p:spPr bwMode="auto">
          <a:xfrm>
            <a:off x="2411413" y="836613"/>
            <a:ext cx="23749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жыныссыз</a:t>
            </a:r>
            <a:endParaRPr lang="ru-RU" altLang="ru-RU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71" name="Text Box 343"/>
          <p:cNvSpPr txBox="1">
            <a:spLocks noChangeArrowheads="1"/>
          </p:cNvSpPr>
          <p:nvPr/>
        </p:nvSpPr>
        <p:spPr bwMode="auto">
          <a:xfrm>
            <a:off x="6227763" y="836613"/>
            <a:ext cx="23749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жынысты</a:t>
            </a:r>
          </a:p>
        </p:txBody>
      </p:sp>
      <p:pic>
        <p:nvPicPr>
          <p:cNvPr id="22873" name="Picture 3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557338"/>
            <a:ext cx="1008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74" name="Picture 3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582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75" name="Text Box 347"/>
          <p:cNvSpPr txBox="1">
            <a:spLocks noChangeArrowheads="1"/>
          </p:cNvSpPr>
          <p:nvPr/>
        </p:nvSpPr>
        <p:spPr bwMode="auto">
          <a:xfrm>
            <a:off x="3203575" y="1773238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22876" name="Picture 3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557338"/>
            <a:ext cx="10080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77" name="Picture 3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84313"/>
            <a:ext cx="450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78" name="Text Box 350"/>
          <p:cNvSpPr txBox="1">
            <a:spLocks noChangeArrowheads="1"/>
          </p:cNvSpPr>
          <p:nvPr/>
        </p:nvSpPr>
        <p:spPr bwMode="auto">
          <a:xfrm>
            <a:off x="6877050" y="1700213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2879" name="Line 351"/>
          <p:cNvSpPr>
            <a:spLocks noChangeShapeType="1"/>
          </p:cNvSpPr>
          <p:nvPr/>
        </p:nvSpPr>
        <p:spPr bwMode="auto">
          <a:xfrm>
            <a:off x="2268538" y="1700213"/>
            <a:ext cx="2592387" cy="8651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880" name="Line 352"/>
          <p:cNvSpPr>
            <a:spLocks noChangeShapeType="1"/>
          </p:cNvSpPr>
          <p:nvPr/>
        </p:nvSpPr>
        <p:spPr bwMode="auto">
          <a:xfrm flipH="1">
            <a:off x="2268538" y="1700213"/>
            <a:ext cx="2520950" cy="8651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886" name="Text Box 358"/>
          <p:cNvSpPr txBox="1">
            <a:spLocks noChangeArrowheads="1"/>
          </p:cNvSpPr>
          <p:nvPr/>
        </p:nvSpPr>
        <p:spPr bwMode="auto">
          <a:xfrm>
            <a:off x="3276600" y="2781300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887" name="Text Box 359"/>
          <p:cNvSpPr txBox="1">
            <a:spLocks noChangeArrowheads="1"/>
          </p:cNvSpPr>
          <p:nvPr/>
        </p:nvSpPr>
        <p:spPr bwMode="auto">
          <a:xfrm>
            <a:off x="6877050" y="2709863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2889" name="Picture 3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643313"/>
            <a:ext cx="10080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90" name="Picture 362"/>
          <p:cNvPicPr>
            <a:picLocks noChangeAspect="1" noChangeArrowheads="1"/>
          </p:cNvPicPr>
          <p:nvPr/>
        </p:nvPicPr>
        <p:blipFill>
          <a:blip r:embed="rId7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3716338"/>
            <a:ext cx="9366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91" name="Line 363"/>
          <p:cNvSpPr>
            <a:spLocks noChangeShapeType="1"/>
          </p:cNvSpPr>
          <p:nvPr/>
        </p:nvSpPr>
        <p:spPr bwMode="auto">
          <a:xfrm>
            <a:off x="6553200" y="4219575"/>
            <a:ext cx="5048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892" name="Text Box 364"/>
          <p:cNvSpPr txBox="1">
            <a:spLocks noChangeArrowheads="1"/>
          </p:cNvSpPr>
          <p:nvPr/>
        </p:nvSpPr>
        <p:spPr bwMode="auto">
          <a:xfrm>
            <a:off x="5219700" y="46529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жынысты</a:t>
            </a:r>
          </a:p>
        </p:txBody>
      </p:sp>
      <p:pic>
        <p:nvPicPr>
          <p:cNvPr id="22893" name="Picture 365"/>
          <p:cNvPicPr>
            <a:picLocks noChangeAspect="1" noChangeArrowheads="1"/>
          </p:cNvPicPr>
          <p:nvPr/>
        </p:nvPicPr>
        <p:blipFill>
          <a:blip r:embed="rId8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292600"/>
            <a:ext cx="865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94" name="Picture 366"/>
          <p:cNvPicPr>
            <a:picLocks noChangeAspect="1" noChangeArrowheads="1"/>
          </p:cNvPicPr>
          <p:nvPr/>
        </p:nvPicPr>
        <p:blipFill>
          <a:blip r:embed="rId9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427413"/>
            <a:ext cx="865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95" name="Picture 367"/>
          <p:cNvPicPr>
            <a:picLocks noChangeAspect="1" noChangeArrowheads="1"/>
          </p:cNvPicPr>
          <p:nvPr/>
        </p:nvPicPr>
        <p:blipFill>
          <a:blip r:embed="rId9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92600"/>
            <a:ext cx="8651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96" name="Picture 368"/>
          <p:cNvPicPr>
            <a:picLocks noChangeAspect="1" noChangeArrowheads="1"/>
          </p:cNvPicPr>
          <p:nvPr/>
        </p:nvPicPr>
        <p:blipFill>
          <a:blip r:embed="rId9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429000"/>
            <a:ext cx="8651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97" name="Picture 369"/>
          <p:cNvPicPr>
            <a:picLocks noChangeAspect="1" noChangeArrowheads="1"/>
          </p:cNvPicPr>
          <p:nvPr/>
        </p:nvPicPr>
        <p:blipFill>
          <a:blip r:embed="rId9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716338"/>
            <a:ext cx="865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98" name="Line 370"/>
          <p:cNvSpPr>
            <a:spLocks noChangeShapeType="1"/>
          </p:cNvSpPr>
          <p:nvPr/>
        </p:nvSpPr>
        <p:spPr bwMode="auto">
          <a:xfrm>
            <a:off x="3165475" y="4148138"/>
            <a:ext cx="542925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899" name="Text Box 371"/>
          <p:cNvSpPr txBox="1">
            <a:spLocks noChangeArrowheads="1"/>
          </p:cNvSpPr>
          <p:nvPr/>
        </p:nvSpPr>
        <p:spPr bwMode="auto">
          <a:xfrm>
            <a:off x="2555875" y="4652963"/>
            <a:ext cx="265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соматикалық</a:t>
            </a:r>
          </a:p>
        </p:txBody>
      </p:sp>
      <p:sp>
        <p:nvSpPr>
          <p:cNvPr id="22904" name="Text Box 376"/>
          <p:cNvSpPr txBox="1">
            <a:spLocks noChangeArrowheads="1"/>
          </p:cNvSpPr>
          <p:nvPr/>
        </p:nvSpPr>
        <p:spPr bwMode="auto">
          <a:xfrm>
            <a:off x="1692275" y="6246813"/>
            <a:ext cx="192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ата-анасы</a:t>
            </a:r>
          </a:p>
        </p:txBody>
      </p:sp>
      <p:sp>
        <p:nvSpPr>
          <p:cNvPr id="22905" name="Text Box 377"/>
          <p:cNvSpPr txBox="1">
            <a:spLocks noChangeArrowheads="1"/>
          </p:cNvSpPr>
          <p:nvPr/>
        </p:nvSpPr>
        <p:spPr bwMode="auto">
          <a:xfrm>
            <a:off x="5435600" y="6237288"/>
            <a:ext cx="1836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altLang="ru-RU" sz="2400" b="1">
                <a:solidFill>
                  <a:schemeClr val="bg1"/>
                </a:solidFill>
              </a:rPr>
              <a:t>ата-анасы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22906" name="Text Box 378"/>
          <p:cNvSpPr txBox="1">
            <a:spLocks noChangeArrowheads="1"/>
          </p:cNvSpPr>
          <p:nvPr/>
        </p:nvSpPr>
        <p:spPr bwMode="auto">
          <a:xfrm>
            <a:off x="3779838" y="6237288"/>
            <a:ext cx="164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ұрпақ</a:t>
            </a:r>
          </a:p>
        </p:txBody>
      </p:sp>
      <p:sp>
        <p:nvSpPr>
          <p:cNvPr id="22907" name="Text Box 379"/>
          <p:cNvSpPr txBox="1">
            <a:spLocks noChangeArrowheads="1"/>
          </p:cNvSpPr>
          <p:nvPr/>
        </p:nvSpPr>
        <p:spPr bwMode="auto">
          <a:xfrm>
            <a:off x="7596188" y="6237288"/>
            <a:ext cx="111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ұрпақ</a:t>
            </a:r>
          </a:p>
        </p:txBody>
      </p:sp>
      <p:sp>
        <p:nvSpPr>
          <p:cNvPr id="22908" name="Text Box 380"/>
          <p:cNvSpPr txBox="1">
            <a:spLocks noChangeArrowheads="1"/>
          </p:cNvSpPr>
          <p:nvPr/>
        </p:nvSpPr>
        <p:spPr bwMode="auto">
          <a:xfrm>
            <a:off x="7018338" y="5684838"/>
            <a:ext cx="576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2909" name="Text Box 381"/>
          <p:cNvSpPr txBox="1">
            <a:spLocks noChangeArrowheads="1"/>
          </p:cNvSpPr>
          <p:nvPr/>
        </p:nvSpPr>
        <p:spPr bwMode="auto">
          <a:xfrm>
            <a:off x="3492500" y="5530850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2910" name="Line 382"/>
          <p:cNvSpPr>
            <a:spLocks noChangeShapeType="1"/>
          </p:cNvSpPr>
          <p:nvPr/>
        </p:nvSpPr>
        <p:spPr bwMode="auto">
          <a:xfrm flipH="1">
            <a:off x="7091363" y="5683250"/>
            <a:ext cx="360362" cy="6080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911" name="Picture 38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29225"/>
            <a:ext cx="10636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12" name="Picture 38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229225"/>
            <a:ext cx="10636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13" name="Picture 38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229225"/>
            <a:ext cx="10541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14" name="Picture 38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73688"/>
            <a:ext cx="95091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22" name="Text Box 394"/>
          <p:cNvSpPr txBox="1">
            <a:spLocks noChangeArrowheads="1"/>
          </p:cNvSpPr>
          <p:nvPr/>
        </p:nvSpPr>
        <p:spPr bwMode="auto">
          <a:xfrm rot="-5400000">
            <a:off x="-1736725" y="3617913"/>
            <a:ext cx="5151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Ағзалардың көбею түрлері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4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2"/>
    </mc:Choice>
    <mc:Fallback xmlns="">
      <p:transition spd="slow" advTm="2511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Tcy;&amp;iecy;&amp;mcy;&amp;acy; &quot;&amp;Dcy;&amp;iecy;&amp;lcy;&amp;iecy;&amp;ncy;&amp;icy;&amp;iecy; &amp;kcy;&amp;lcy;&amp;iecy;&amp;tcy;&amp;kcy;&amp;icy;. &amp;Mcy;&amp;icy;&amp;tcy;&amp;ocy;&amp;zcy;. 1. &amp;TScy;&amp;iecy;&amp;lcy;&amp;icy; &amp;ucy;&amp;rcy;&amp;ocy;&amp;kcy;&amp;acy; - &amp;Pcy;&amp;lcy;&amp;acy;&amp;ncy; &amp;ucy;&amp;rcy;&amp;ocy;&amp;kcy;&amp;acy; 1 &amp;Tcy;&amp;iecy;&amp;mcy;&amp;acy; &quot;&amp;Bcy;&amp;icy;&amp;ocy;&amp;lcy;&amp;ocy;&amp;gcy;&amp;icy;&amp;yacy; &amp;ncy;&amp;acy;&amp;ucy;&amp;kcy;&amp;acy; &amp;ocy; &amp;zhcy;&amp;icy;&amp;zcy;&amp;ncy;&amp;i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7025"/>
            <a:ext cx="8893175" cy="6161088"/>
          </a:xfrm>
        </p:spPr>
      </p:pic>
      <p:sp>
        <p:nvSpPr>
          <p:cNvPr id="4" name="Прямоугольник 3"/>
          <p:cNvSpPr/>
          <p:nvPr/>
        </p:nvSpPr>
        <p:spPr>
          <a:xfrm>
            <a:off x="2555875" y="327025"/>
            <a:ext cx="3681413" cy="581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Көбею формалары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0075" y="1136650"/>
            <a:ext cx="1873250" cy="487363"/>
          </a:xfrm>
          <a:prstGeom prst="rect">
            <a:avLst/>
          </a:prstGeom>
          <a:solidFill>
            <a:srgbClr val="B0D7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Жыныссыз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6338" y="1179513"/>
            <a:ext cx="1928812" cy="444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Жынысты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06625"/>
            <a:ext cx="1541463" cy="1187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Жасушаның бөлінуі </a:t>
            </a:r>
            <a:r>
              <a:rPr lang="kk-K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(амеба, эвглена)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1463" y="2206625"/>
            <a:ext cx="1220787" cy="768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Өсімді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6700" y="2144713"/>
            <a:ext cx="1373188" cy="1050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Спора арқылы </a:t>
            </a:r>
            <a:r>
              <a:rPr lang="kk-K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(саңырау-құлақтар)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9888" y="2203450"/>
            <a:ext cx="2057400" cy="1265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Біржасушалы ағзалардың қосылуы </a:t>
            </a:r>
            <a:r>
              <a:rPr lang="kk-K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(кірпікшелі-кебісше)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19925" y="1581150"/>
            <a:ext cx="1906588" cy="2000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Партеногенез</a:t>
            </a:r>
          </a:p>
          <a:p>
            <a:pPr algn="ctr">
              <a:defRPr/>
            </a:pPr>
            <a:r>
              <a:rPr lang="kk-K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Ұрықтанбаған жұмыртқадан дамуы (аралар, құмырсқалар т.б.)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2988" y="3725863"/>
            <a:ext cx="2068512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Жануарларда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8038" y="4127500"/>
            <a:ext cx="1884362" cy="4016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Өсімдіктерде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4375" y="3768725"/>
            <a:ext cx="3098800" cy="777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Гаметалардың </a:t>
            </a:r>
          </a:p>
          <a:p>
            <a:pPr algn="ctr">
              <a:defRPr/>
            </a:pPr>
            <a:r>
              <a:rPr lang="kk-K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(жыныс жасушаларының) </a:t>
            </a: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қосылуы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460875"/>
            <a:ext cx="1541463" cy="1055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Бүршіктенуі</a:t>
            </a:r>
          </a:p>
          <a:p>
            <a:pPr algn="ctr">
              <a:defRPr/>
            </a:pPr>
            <a:r>
              <a:rPr lang="kk-K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(гидра)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1463" y="4468813"/>
            <a:ext cx="1695450" cy="1247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Дене бөліктерімен</a:t>
            </a:r>
          </a:p>
          <a:p>
            <a:pPr algn="ctr">
              <a:defRPr/>
            </a:pPr>
            <a:r>
              <a:rPr lang="kk-K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(жауынқұрт)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6913" y="4897438"/>
            <a:ext cx="1377950" cy="469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Тамырлармен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7900" y="4948238"/>
            <a:ext cx="1704975" cy="40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</a:rPr>
              <a:t>Өркендермен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59563" y="4948238"/>
            <a:ext cx="2284412" cy="419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Жапырақтармен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70075" y="5827713"/>
            <a:ext cx="2054225" cy="427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Мұртшалармен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44950" y="5776913"/>
            <a:ext cx="1198563" cy="45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саптар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43513" y="5759450"/>
            <a:ext cx="1416050" cy="565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Қалемше-лермен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04025" y="5802313"/>
            <a:ext cx="2139950" cy="666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Түрөзгерген өркендер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588"/>
    </mc:Choice>
    <mc:Fallback xmlns="">
      <p:transition spd="slow" advTm="2155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2590800" y="609600"/>
            <a:ext cx="5065713" cy="762000"/>
          </a:xfrm>
        </p:spPr>
        <p:txBody>
          <a:bodyPr/>
          <a:lstStyle/>
          <a:p>
            <a:pPr eaLnBrk="1" hangingPunct="1"/>
            <a:r>
              <a:rPr lang="kk-KZ" altLang="ru-RU" sz="2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Жыныссыз көбею</a:t>
            </a:r>
            <a:endParaRPr lang="ru-RU" altLang="ru-RU" sz="240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kk-KZ" altLang="ru-RU" sz="2400" dirty="0" smtClean="0">
                <a:latin typeface="Times New Roman" pitchFamily="18" charset="0"/>
                <a:cs typeface="Times New Roman" pitchFamily="18" charset="0"/>
              </a:rPr>
              <a:t>Бір ғана ата-анасы қатысады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kk-KZ" altLang="ru-RU" sz="2400" dirty="0" smtClean="0">
                <a:latin typeface="Times New Roman" pitchFamily="18" charset="0"/>
                <a:cs typeface="Times New Roman" pitchFamily="18" charset="0"/>
              </a:rPr>
              <a:t>Жаңа  ағза тек бір ғана ата-анасынан тұқым қуалайтын белгілер алады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kk-KZ" altLang="ru-RU" sz="2400" dirty="0" smtClean="0">
                <a:latin typeface="Times New Roman" pitchFamily="18" charset="0"/>
                <a:cs typeface="Times New Roman" pitchFamily="18" charset="0"/>
              </a:rPr>
              <a:t>Жыныс жасушалар түзілмейді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Тек 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қана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микроағзаларда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саңырауқұлақтарда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өсімдіктерде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Ұрпақ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санының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өсуіне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әкеледі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6655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8"/>
    </mc:Choice>
    <mc:Fallback xmlns="">
      <p:transition spd="slow" advTm="2400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2195513" y="476250"/>
            <a:ext cx="6543675" cy="7254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Жынысты</a:t>
            </a:r>
            <a:r>
              <a:rPr lang="ru-RU" alt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көбею</a:t>
            </a:r>
            <a:endParaRPr lang="ru-RU" altLang="ru-RU" sz="24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Содержимое 2"/>
          <p:cNvSpPr>
            <a:spLocks noGrp="1"/>
          </p:cNvSpPr>
          <p:nvPr>
            <p:ph idx="1"/>
          </p:nvPr>
        </p:nvSpPr>
        <p:spPr>
          <a:xfrm>
            <a:off x="357188" y="1752600"/>
            <a:ext cx="8258175" cy="41148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дара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қатысады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Генетикалық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ұрпағында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ата-анасына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ұқсас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бар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Гаметалары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жиынды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хромосомалы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гаплоидты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ядролары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байланысқан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ұрықтанғанда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зиготатүзіледі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ата-анасының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хромосомаларынан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өсімдіктер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жануарларға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қасиет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Баяу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ұрпақтары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ортаға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бейімделген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58"/>
    </mc:Choice>
    <mc:Fallback xmlns="">
      <p:transition spd="slow" advTm="4325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945424" y="2123901"/>
            <a:ext cx="857250" cy="8572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16986" y="3981276"/>
            <a:ext cx="857250" cy="8572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9986" y="2123901"/>
            <a:ext cx="857250" cy="8572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33088" y="743271"/>
            <a:ext cx="673571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200" b="1" dirty="0" err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Жынысты</a:t>
            </a:r>
            <a:r>
              <a:rPr lang="ru-RU" sz="32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көбеюдің</a:t>
            </a:r>
            <a:r>
              <a:rPr lang="ru-RU" sz="32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сызбасы</a:t>
            </a:r>
            <a:r>
              <a:rPr lang="ru-RU" sz="32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endCxn id="10" idx="1"/>
          </p:cNvCxnSpPr>
          <p:nvPr/>
        </p:nvCxnSpPr>
        <p:spPr>
          <a:xfrm rot="16200000" flipH="1">
            <a:off x="4266893" y="3231182"/>
            <a:ext cx="1125538" cy="6254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1" idx="3"/>
            <a:endCxn id="10" idx="7"/>
          </p:cNvCxnSpPr>
          <p:nvPr/>
        </p:nvCxnSpPr>
        <p:spPr>
          <a:xfrm rot="5400000">
            <a:off x="5391637" y="3212926"/>
            <a:ext cx="1250950" cy="536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3529" y="2266776"/>
            <a:ext cx="2891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</a:rPr>
              <a:t>Ата-аналық дарақтар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86507" y="5232227"/>
            <a:ext cx="242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sz="2400" b="1" dirty="0" smtClean="0">
                <a:solidFill>
                  <a:srgbClr val="FFC000"/>
                </a:solidFill>
              </a:rPr>
              <a:t>Ұрпақ </a:t>
            </a:r>
            <a:endParaRPr lang="ru-RU" sz="2400" b="1" dirty="0">
              <a:solidFill>
                <a:srgbClr val="FFC000"/>
              </a:solidFill>
            </a:endParaRPr>
          </a:p>
        </p:txBody>
      </p:sp>
      <p:grpSp>
        <p:nvGrpSpPr>
          <p:cNvPr id="13" name="Группа 22"/>
          <p:cNvGrpSpPr>
            <a:grpSpLocks/>
          </p:cNvGrpSpPr>
          <p:nvPr/>
        </p:nvGrpSpPr>
        <p:grpSpPr bwMode="auto">
          <a:xfrm>
            <a:off x="3231049" y="2266776"/>
            <a:ext cx="357187" cy="642938"/>
            <a:chOff x="4071934" y="3000372"/>
            <a:chExt cx="1500198" cy="2928958"/>
          </a:xfrm>
        </p:grpSpPr>
        <p:sp>
          <p:nvSpPr>
            <p:cNvPr id="24" name="Овал 23"/>
            <p:cNvSpPr/>
            <p:nvPr/>
          </p:nvSpPr>
          <p:spPr>
            <a:xfrm>
              <a:off x="4071934" y="3000372"/>
              <a:ext cx="1426857" cy="1431934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5" name="Крест 24"/>
            <p:cNvSpPr/>
            <p:nvPr/>
          </p:nvSpPr>
          <p:spPr>
            <a:xfrm>
              <a:off x="4071934" y="4432306"/>
              <a:ext cx="1500198" cy="1497024"/>
            </a:xfrm>
            <a:prstGeom prst="plus">
              <a:avLst>
                <a:gd name="adj" fmla="val 44781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14" name="Группа 25"/>
          <p:cNvGrpSpPr/>
          <p:nvPr/>
        </p:nvGrpSpPr>
        <p:grpSpPr>
          <a:xfrm>
            <a:off x="7231559" y="2338216"/>
            <a:ext cx="428627" cy="428628"/>
            <a:chOff x="3714744" y="2857496"/>
            <a:chExt cx="1500199" cy="1500198"/>
          </a:xfrm>
          <a:noFill/>
        </p:grpSpPr>
        <p:sp>
          <p:nvSpPr>
            <p:cNvPr id="27" name="Овал 26"/>
            <p:cNvSpPr/>
            <p:nvPr/>
          </p:nvSpPr>
          <p:spPr>
            <a:xfrm>
              <a:off x="3714744" y="3143248"/>
              <a:ext cx="1214446" cy="1214446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8" name="Прямая со стрелкой 27"/>
            <p:cNvCxnSpPr>
              <a:stCxn id="27" idx="7"/>
            </p:cNvCxnSpPr>
            <p:nvPr/>
          </p:nvCxnSpPr>
          <p:spPr>
            <a:xfrm rot="5400000" flipH="1" flipV="1">
              <a:off x="4751339" y="2857496"/>
              <a:ext cx="463603" cy="463604"/>
            </a:xfrm>
            <a:prstGeom prst="straightConnector1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98726345"/>
      </p:ext>
    </p:extLst>
  </p:cSld>
  <p:clrMapOvr>
    <a:masterClrMapping/>
  </p:clrMapOvr>
  <p:transition advTm="1461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Жынысты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жыныссыз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көбею</a:t>
            </a: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тәсілдерін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салыстыру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30380"/>
              </p:ext>
            </p:extLst>
          </p:nvPr>
        </p:nvGraphicFramePr>
        <p:xfrm>
          <a:off x="539552" y="1666557"/>
          <a:ext cx="8064897" cy="46391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3825"/>
                <a:gridCol w="2426808"/>
                <a:gridCol w="2427624"/>
                <a:gridCol w="2776640"/>
              </a:tblGrid>
              <a:tr h="57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Нышаны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Жыныссыз көбею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Жынысты </a:t>
                      </a: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көбею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</a:tr>
              <a:tr h="87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Көбеюге қатысатын дарақтар саны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</a:tr>
              <a:tr h="291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Гаметаның түзілуі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</a:tr>
              <a:tr h="533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Дарақтардың көбею жылдамдығы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</a:tr>
              <a:tr h="855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Кемшіліктер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</a:tr>
              <a:tr h="492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Артықшылықтар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</a:tr>
              <a:tr h="87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3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40"/>
    </mc:Choice>
    <mc:Fallback xmlns="">
      <p:transition spd="slow" advTm="2884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7|2.3|1.6|0.5|0.5|0.5|0.5|0.5|0.5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309</Words>
  <Application>Microsoft Office PowerPoint</Application>
  <PresentationFormat>Экран (4:3)</PresentationFormat>
  <Paragraphs>120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Тема Office</vt:lpstr>
      <vt:lpstr>7.4 С Көбею</vt:lpstr>
      <vt:lpstr>Презентация PowerPoint</vt:lpstr>
      <vt:lpstr>Презентация PowerPoint</vt:lpstr>
      <vt:lpstr>Презентация PowerPoint</vt:lpstr>
      <vt:lpstr>Презентация PowerPoint</vt:lpstr>
      <vt:lpstr>Жыныссыз көбею</vt:lpstr>
      <vt:lpstr>    Жынысты көбею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140</cp:revision>
  <dcterms:modified xsi:type="dcterms:W3CDTF">2020-10-23T09:37:44Z</dcterms:modified>
</cp:coreProperties>
</file>