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1.png" ContentType="image/png"/>
  <Override PartName="/ppt/media/image3.png" ContentType="image/png"/>
  <Override PartName="/ppt/media/image4.png" ContentType="image/png"/>
  <Override PartName="/ppt/media/image12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D3AA5C-69B9-4DC1-82C3-4AB7F8EA11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89080" indent="-2890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0360" indent="-24156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1640" indent="-19224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0440" indent="-1918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9357C03-362A-471C-B4C8-7753D49A2260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541600"/>
            <a:ext cx="771228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just">
              <a:lnSpc>
                <a:spcPct val="100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1" lang="kk-KZ" sz="2000" strike="noStrike" u="none">
                <a:solidFill>
                  <a:srgbClr val="050571"/>
                </a:solidFill>
                <a:uFillTx/>
                <a:latin typeface="Times New Roman"/>
                <a:ea typeface="SimSun"/>
              </a:rPr>
              <a:t>Бөліп шығарудың тірі ағзалар үшін маңызы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50571"/>
                </a:solidFill>
                <a:uFillTx/>
                <a:latin typeface="Times New Roman"/>
                <a:ea typeface="SimSun"/>
              </a:rPr>
              <a:t>                         </a:t>
            </a:r>
            <a:r>
              <a:rPr b="1" lang="kk-KZ" sz="2000" strike="noStrike" u="none">
                <a:solidFill>
                  <a:srgbClr val="050571"/>
                </a:solidFill>
                <a:uFillTx/>
                <a:latin typeface="Times New Roman"/>
                <a:ea typeface="SimSun"/>
              </a:rPr>
              <a:t>Өсімдіктердегі бөліп шығару өнімдері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221840" y="4357440"/>
            <a:ext cx="69397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78000" y="4562280"/>
            <a:ext cx="6712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1A20FC9-B399-4850-B1BA-1E7ABDF1EBE3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5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6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7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Прямоугольник 13"/>
          <p:cNvSpPr/>
          <p:nvPr/>
        </p:nvSpPr>
        <p:spPr>
          <a:xfrm>
            <a:off x="684360" y="204840"/>
            <a:ext cx="59529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 тапсырмасының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Прямоугольник 15"/>
          <p:cNvSpPr/>
          <p:nvPr/>
        </p:nvSpPr>
        <p:spPr>
          <a:xfrm>
            <a:off x="204840" y="754200"/>
            <a:ext cx="8939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</a:t>
            </a: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2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0" name=""/>
          <p:cNvGraphicFramePr/>
          <p:nvPr/>
        </p:nvGraphicFramePr>
        <p:xfrm>
          <a:off x="299880" y="1677960"/>
          <a:ext cx="8371080" cy="2208240"/>
        </p:xfrm>
        <a:graphic>
          <a:graphicData uri="http://schemas.openxmlformats.org/drawingml/2006/table">
            <a:tbl>
              <a:tblPr/>
              <a:tblGrid>
                <a:gridCol w="2857680"/>
                <a:gridCol w="2859120"/>
                <a:gridCol w="2654280"/>
              </a:tblGrid>
              <a:tr h="6238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Фотосинтез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5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Ұқсастығы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Тыныс алу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3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5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Жарық энергиясы қажет. Хлоропластта жүзеге асады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5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Нәтижесінде органикалық заттар түзіледі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Тіршілік үшін қажет энергия.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Негізгі органоидтарда жүреді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92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E41BF5-D209-42E1-A3F1-D04AB2AE604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3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4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5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"/>
          <p:cNvSpPr/>
          <p:nvPr/>
        </p:nvSpPr>
        <p:spPr>
          <a:xfrm>
            <a:off x="0" y="638280"/>
            <a:ext cx="851364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</a:t>
            </a:r>
            <a:r>
              <a:rPr b="1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Кестеде берілген тұжырымдардың шындық не жалған екенін «+» белгісімен белгілеп, толтырыңыз: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Прямоугольник 1"/>
          <p:cNvSpPr/>
          <p:nvPr/>
        </p:nvSpPr>
        <p:spPr>
          <a:xfrm>
            <a:off x="1035000" y="3905280"/>
            <a:ext cx="703260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Кестеде берілген тұжырымдардың шындық не жалған екенін «+» белгісімен белгілеп, толтырады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9" name=""/>
          <p:cNvGraphicFramePr/>
          <p:nvPr/>
        </p:nvGraphicFramePr>
        <p:xfrm>
          <a:off x="268200" y="1459080"/>
          <a:ext cx="8245440" cy="2128680"/>
        </p:xfrm>
        <a:graphic>
          <a:graphicData uri="http://schemas.openxmlformats.org/drawingml/2006/table">
            <a:tbl>
              <a:tblPr/>
              <a:tblGrid>
                <a:gridCol w="5060880"/>
                <a:gridCol w="1584360"/>
                <a:gridCol w="1600200"/>
              </a:tblGrid>
              <a:tr h="354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Тұжырымдар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Шындық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Жалған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Өсімдіктерде бөліп шығару мүшесі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бүйрек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Сүтті өзектер бөліп шығару ұлпасының соңғы өнімі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87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Шайыр бөлу қылқанжапырақты ағаштарға тән қасиет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Цитрусты өсімдіктерде сүтті өзектер болады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87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Эфир майлары өсімдіктерге пайдалы жануарларды еліктіруге көмектеседі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01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625ED7-3DDE-4245-A7D6-41377CB9958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2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4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Прямоугольник 1"/>
          <p:cNvSpPr/>
          <p:nvPr/>
        </p:nvSpPr>
        <p:spPr>
          <a:xfrm>
            <a:off x="0" y="776160"/>
            <a:ext cx="9144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</a:t>
            </a: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Тұжырымдар кестесі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Прямоугольник 1"/>
          <p:cNvSpPr/>
          <p:nvPr/>
        </p:nvSpPr>
        <p:spPr>
          <a:xfrm>
            <a:off x="814320" y="3468600"/>
            <a:ext cx="78249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8" name=""/>
          <p:cNvGraphicFramePr/>
          <p:nvPr/>
        </p:nvGraphicFramePr>
        <p:xfrm>
          <a:off x="268200" y="1459080"/>
          <a:ext cx="8245440" cy="2128680"/>
        </p:xfrm>
        <a:graphic>
          <a:graphicData uri="http://schemas.openxmlformats.org/drawingml/2006/table">
            <a:tbl>
              <a:tblPr/>
              <a:tblGrid>
                <a:gridCol w="5060880"/>
                <a:gridCol w="1584360"/>
                <a:gridCol w="1600200"/>
              </a:tblGrid>
              <a:tr h="354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Тұжырымдар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Шындық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Жалған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Өсімдіктерде бөліп шығару мүшесі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бүйрек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Сүтті өзектер бөліп шығару ұлпасының соңғы өнімі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87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Шайыр бөлу қылқанжапырақты ағаштарға тән қасиет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5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Цитрусты өсімдіктерде сүтті өзектер болады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87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Эфир майлары өсімдіктерге пайдалы жануарларды еліктіруге көмектеседі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2840" y="1116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1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19C3B2F-C061-4D54-8F33-830F1B174F8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1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3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7"/>
          <p:cNvSpPr/>
          <p:nvPr/>
        </p:nvSpPr>
        <p:spPr>
          <a:xfrm>
            <a:off x="728280" y="270000"/>
            <a:ext cx="1919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11"/>
          <p:cNvSpPr/>
          <p:nvPr/>
        </p:nvSpPr>
        <p:spPr>
          <a:xfrm>
            <a:off x="378000" y="906480"/>
            <a:ext cx="545436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Рефлексия.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«Мен бүгінгі сабақта....................,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Прямоугольник 14"/>
          <p:cNvSpPr/>
          <p:nvPr/>
        </p:nvSpPr>
        <p:spPr>
          <a:xfrm>
            <a:off x="5622120" y="3129120"/>
            <a:ext cx="3423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(.............толықтырғым келеді)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Rectangle 32"/>
          <p:cNvSpPr/>
          <p:nvPr/>
        </p:nvSpPr>
        <p:spPr>
          <a:xfrm>
            <a:off x="5614920" y="2635560"/>
            <a:ext cx="2111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(.........білдім)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Прямоугольник 15"/>
          <p:cNvSpPr/>
          <p:nvPr/>
        </p:nvSpPr>
        <p:spPr>
          <a:xfrm>
            <a:off x="5627160" y="3770280"/>
            <a:ext cx="257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(................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сұрағым бар)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9" name="Рисунок 2" descr=""/>
          <p:cNvPicPr/>
          <p:nvPr/>
        </p:nvPicPr>
        <p:blipFill>
          <a:blip r:embed="rId2"/>
          <a:srcRect l="0" t="16579" r="0" b="0"/>
          <a:stretch/>
        </p:blipFill>
        <p:spPr>
          <a:xfrm>
            <a:off x="638280" y="2077920"/>
            <a:ext cx="4327560" cy="259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21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0F06CC0-9174-47BD-80F6-920CA67E2E6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2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4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Прямоугольник 7"/>
          <p:cNvSpPr/>
          <p:nvPr/>
        </p:nvSpPr>
        <p:spPr>
          <a:xfrm>
            <a:off x="728640" y="270000"/>
            <a:ext cx="1847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Үй жұмысы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Прямоугольник 11"/>
          <p:cNvSpPr/>
          <p:nvPr/>
        </p:nvSpPr>
        <p:spPr>
          <a:xfrm>
            <a:off x="361800" y="1127160"/>
            <a:ext cx="69692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§29-30 Біліміңді тексер: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Синтез сұрағы -1 және 2, 112-бетте.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2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2F4863-AFDD-44F1-8C8F-611AB9227473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9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1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Прямоугольник 7"/>
          <p:cNvSpPr/>
          <p:nvPr/>
        </p:nvSpPr>
        <p:spPr>
          <a:xfrm>
            <a:off x="734400" y="270000"/>
            <a:ext cx="3654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Қолданылған әдебиеттер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Прямоугольник 11"/>
          <p:cNvSpPr/>
          <p:nvPr/>
        </p:nvSpPr>
        <p:spPr>
          <a:xfrm>
            <a:off x="361800" y="1127160"/>
            <a:ext cx="8388360" cy="22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Сабақ төмендегі оқулық негізінде құрастырылды.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Биология 7 сынып, Қоғамдық-гуманитарлық бағыт.  Оқулық авторлары: А.Р.Соловьева, Б.Т. Ибраимова, Ж. Алина;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8D53E54-E2C1-4320-8EBC-88E833DF412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676440"/>
            <a:ext cx="8588520" cy="32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rmAutofit fontScale="85000" lnSpcReduction="9999"/>
          </a:bodyPr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терийлері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7.1.5.1. – ағзалардың тіршілік әрекетінде бөліп шығарудың маңыздылығын түсіндіру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7.1.5.2. - Өсімдіктердегі бөліп шығару ерекшеліктерін зерттеу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ағзалардың тіршілік әрекетінде бөліп шығарудың маңыздылығын түсіндіреді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өсімдіктердегі бөліп шығару ерекшеліктерін зерттейді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3274920" y="23328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" name="Picture 2" descr="C:\Users\Типография\Desktop\Безымянный.png"/>
          <p:cNvPicPr/>
          <p:nvPr/>
        </p:nvPicPr>
        <p:blipFill>
          <a:blip r:embed="rId2"/>
          <a:srcRect l="11758" t="5761" r="11484" b="86798"/>
          <a:stretch/>
        </p:blipFill>
        <p:spPr>
          <a:xfrm>
            <a:off x="0" y="2395440"/>
            <a:ext cx="9144000" cy="38592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9"/>
          <p:cNvSpPr/>
          <p:nvPr/>
        </p:nvSpPr>
        <p:spPr>
          <a:xfrm>
            <a:off x="2730600" y="236700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ғалау критерийі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DE6241A-568F-4CA1-AD66-7FF5C4FB46E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1" name="Прямоугольник 1"/>
          <p:cNvGrpSpPr/>
          <p:nvPr/>
        </p:nvGrpSpPr>
        <p:grpSpPr>
          <a:xfrm>
            <a:off x="146160" y="853920"/>
            <a:ext cx="4876560" cy="3426120"/>
            <a:chOff x="146160" y="853920"/>
            <a:chExt cx="4876560" cy="3426120"/>
          </a:xfrm>
        </p:grpSpPr>
        <p:pic>
          <p:nvPicPr>
            <p:cNvPr id="22" name="Прямоугольник 1" descr=""/>
            <p:cNvPicPr/>
            <p:nvPr/>
          </p:nvPicPr>
          <p:blipFill>
            <a:blip r:embed="rId2"/>
            <a:stretch/>
          </p:blipFill>
          <p:spPr>
            <a:xfrm>
              <a:off x="146160" y="853920"/>
              <a:ext cx="4876560" cy="342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" name=""/>
            <p:cNvSpPr/>
            <p:nvPr/>
          </p:nvSpPr>
          <p:spPr>
            <a:xfrm>
              <a:off x="268200" y="884160"/>
              <a:ext cx="4630680" cy="3201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4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i="1" lang="kk-KZ" sz="20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Бөліп шығару</a:t>
              </a:r>
              <a:r>
                <a:rPr b="0" lang="kk-KZ" sz="20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 дегеніміз − </a:t>
              </a:r>
              <a:r>
                <a:rPr b="0" lang="kk-KZ" sz="2000" strike="noStrike" u="none">
                  <a:solidFill>
                    <a:srgbClr val="003300"/>
                  </a:solidFill>
                  <a:uFillTx/>
                  <a:latin typeface="Times New Roman"/>
                  <a:ea typeface="Calibri"/>
                </a:rPr>
                <a:t>зат алмасу процесінің соңғы өнімдерін ағзадан шығару және  ағзаның ішкі ортасының тұрақтылығын сақтау.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000" strike="noStrike" u="none">
                  <a:solidFill>
                    <a:srgbClr val="003300"/>
                  </a:solidFill>
                  <a:uFillTx/>
                  <a:latin typeface="Times New Roman"/>
                  <a:ea typeface="Calibri"/>
                </a:rPr>
                <a:t>Қанның зиянды заттардан тазаруына жауапты басты бөлу мүшесі </a:t>
              </a:r>
              <a:r>
                <a:rPr b="0" lang="ru-RU" sz="2000" strike="noStrike" u="none">
                  <a:solidFill>
                    <a:srgbClr val="003300"/>
                  </a:solidFill>
                  <a:uFillTx/>
                  <a:latin typeface="Times New Roman"/>
                  <a:ea typeface="Calibri"/>
                </a:rPr>
                <a:t>– </a:t>
              </a:r>
              <a:r>
                <a:rPr b="0" lang="kk-KZ" sz="2000" strike="noStrike" u="none">
                  <a:solidFill>
                    <a:srgbClr val="003300"/>
                  </a:solidFill>
                  <a:uFillTx/>
                  <a:latin typeface="Times New Roman"/>
                  <a:ea typeface="Calibri"/>
                </a:rPr>
                <a:t>бүйрек. Тері қосымша қызмет атқарады. Зиянды заттардың бір бөлігі бүйрек арқылы шығарылу алдында бауырда өзгеріске ұшырайды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4" name="Прямоугольник 9"/>
          <p:cNvSpPr/>
          <p:nvPr/>
        </p:nvSpPr>
        <p:spPr>
          <a:xfrm>
            <a:off x="1876320" y="257040"/>
            <a:ext cx="48564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Бөліп шығару 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" name="Рисунок 3" descr="Изображение выглядит как беспозвоночное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5992920" y="762120"/>
            <a:ext cx="2060640" cy="1908000"/>
          </a:xfrm>
          <a:prstGeom prst="rect">
            <a:avLst/>
          </a:prstGeom>
          <a:ln w="0">
            <a:noFill/>
          </a:ln>
        </p:spPr>
      </p:pic>
      <p:pic>
        <p:nvPicPr>
          <p:cNvPr id="26" name="Рисунок 7" descr="Изображение выглядит как одежда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5857920" y="2786040"/>
            <a:ext cx="2450880" cy="170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2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D3473FA-8F31-4276-9995-FD2480225D9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9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1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Прямоугольник 9"/>
          <p:cNvSpPr/>
          <p:nvPr/>
        </p:nvSpPr>
        <p:spPr>
          <a:xfrm>
            <a:off x="0" y="241200"/>
            <a:ext cx="82771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Бөліп шығарудың маңызы</a:t>
            </a: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TextBox 1"/>
          <p:cNvSpPr/>
          <p:nvPr/>
        </p:nvSpPr>
        <p:spPr>
          <a:xfrm>
            <a:off x="336600" y="1098720"/>
            <a:ext cx="8277120" cy="38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Өсімдіктерде арнайы бөліп мүшелері жоқ. Бұл қызметті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жапырақтар мен қылқандар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атқарады, кейін олар түсіп қалады.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Жануарларда зат алмасудың сұйық өнімдері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бүйрек және тері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арқылы шығады.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Адам және басқа сүтқоректілер үшін азот бар негізгі шлак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несепнәр (мочевина)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болып табылады.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Өсімдіктер мен жануарларда зиянды заттар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қалдықтар не шлактар түзіледі. Барлық шлак ағза үшін зиян. Егер ол жасушада, ұлпада, мүшеде жиналатын болса, </a:t>
            </a:r>
            <a:r>
              <a:rPr b="1" i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ағзаның өздігінен улану үдерісі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жүреді.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3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7C8CC9F-2818-4EF9-9F10-3AB065BDA9B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6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8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9" name="Прямоугольник 1"/>
          <p:cNvGrpSpPr/>
          <p:nvPr/>
        </p:nvGrpSpPr>
        <p:grpSpPr>
          <a:xfrm>
            <a:off x="128520" y="804960"/>
            <a:ext cx="5954760" cy="4157640"/>
            <a:chOff x="128520" y="804960"/>
            <a:chExt cx="5954760" cy="4157640"/>
          </a:xfrm>
        </p:grpSpPr>
        <p:pic>
          <p:nvPicPr>
            <p:cNvPr id="40" name="Прямоугольник 1" descr=""/>
            <p:cNvPicPr/>
            <p:nvPr/>
          </p:nvPicPr>
          <p:blipFill>
            <a:blip r:embed="rId2"/>
            <a:stretch/>
          </p:blipFill>
          <p:spPr>
            <a:xfrm>
              <a:off x="128520" y="804960"/>
              <a:ext cx="5954760" cy="4157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" name=""/>
            <p:cNvSpPr/>
            <p:nvPr/>
          </p:nvSpPr>
          <p:spPr>
            <a:xfrm>
              <a:off x="236520" y="847800"/>
              <a:ext cx="5722920" cy="3948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marL="343080" indent="-343080" algn="just">
                <a:lnSpc>
                  <a:spcPct val="115000"/>
                </a:lnSpc>
                <a:buClr>
                  <a:srgbClr val="204d84"/>
                </a:buClr>
                <a:buFont typeface="Wingdings" charset="2"/>
                <a:buChar char=""/>
                <a:tabLst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Фотосинтездің соңғы өнімі бірінші реттік көмірсу </a:t>
              </a:r>
              <a:r>
                <a:rPr b="0" lang="en-US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– </a:t>
              </a: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глюкоза болып табыл</a:t>
              </a:r>
              <a:r>
                <a:rPr b="1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Барлық ағзаларда тыныс алудың міндетті түрде су мен көмірқышқыл газы болып табылады. </a:t>
              </a: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ады.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343080" indent="-343080" algn="just">
                <a:lnSpc>
                  <a:spcPct val="115000"/>
                </a:lnSpc>
                <a:buClr>
                  <a:srgbClr val="204d84"/>
                </a:buClr>
                <a:buFont typeface="Wingdings" charset="2"/>
                <a:buChar char=""/>
                <a:tabLst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Тыныс алудың бастапқы өніміне оттексіз ыдырау үдерістерінің нәтижесі жатады. Өсімдік жасушаларында оттексіз тыныс алудың аралық өнімі </a:t>
              </a:r>
              <a:r>
                <a:rPr b="0" lang="en-US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– </a:t>
              </a: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пирожүзім қышқылы (пируват). Олар ағзадан бауыр және бүйрек арқылы шығарылады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2" name="Прямоугольник 9"/>
          <p:cNvSpPr/>
          <p:nvPr/>
        </p:nvSpPr>
        <p:spPr>
          <a:xfrm>
            <a:off x="0" y="241200"/>
            <a:ext cx="8277120" cy="38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2305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Өсімдіктердегі зат алмасудың соңғы өнімдері: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3" name="Рисунок 3" descr=""/>
          <p:cNvPicPr/>
          <p:nvPr/>
        </p:nvPicPr>
        <p:blipFill>
          <a:blip r:embed="rId3"/>
          <a:stretch/>
        </p:blipFill>
        <p:spPr>
          <a:xfrm>
            <a:off x="6162840" y="907920"/>
            <a:ext cx="2152440" cy="1957680"/>
          </a:xfrm>
          <a:prstGeom prst="rect">
            <a:avLst/>
          </a:prstGeom>
          <a:ln w="0">
            <a:noFill/>
          </a:ln>
        </p:spPr>
      </p:pic>
      <p:pic>
        <p:nvPicPr>
          <p:cNvPr id="44" name="Рисунок 8" descr="Изображение выглядит как трава, внешний, спортивная игра, спорт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6181560" y="2882880"/>
            <a:ext cx="2706840" cy="174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9702720" cy="5167440"/>
          </a:xfrm>
          <a:prstGeom prst="rect">
            <a:avLst/>
          </a:prstGeom>
          <a:ln w="0">
            <a:noFill/>
          </a:ln>
        </p:spPr>
      </p:pic>
      <p:sp>
        <p:nvSpPr>
          <p:cNvPr id="46" name="Google Shape;123;p4"/>
          <p:cNvSpPr/>
          <p:nvPr/>
        </p:nvSpPr>
        <p:spPr>
          <a:xfrm>
            <a:off x="756432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34EE4B5-5D03-4362-A772-91362AAC60A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7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9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Прямоугольник 9"/>
          <p:cNvSpPr/>
          <p:nvPr/>
        </p:nvSpPr>
        <p:spPr>
          <a:xfrm>
            <a:off x="0" y="241200"/>
            <a:ext cx="82771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Өсімдіктердің бөліп шығару ұлпалары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1" name="Прямоугольник 1"/>
          <p:cNvGrpSpPr/>
          <p:nvPr/>
        </p:nvGrpSpPr>
        <p:grpSpPr>
          <a:xfrm>
            <a:off x="128520" y="804960"/>
            <a:ext cx="5400720" cy="3316320"/>
            <a:chOff x="128520" y="804960"/>
            <a:chExt cx="5400720" cy="3316320"/>
          </a:xfrm>
        </p:grpSpPr>
        <p:pic>
          <p:nvPicPr>
            <p:cNvPr id="52" name="Прямоугольник 1" descr=""/>
            <p:cNvPicPr/>
            <p:nvPr/>
          </p:nvPicPr>
          <p:blipFill>
            <a:blip r:embed="rId2"/>
            <a:stretch/>
          </p:blipFill>
          <p:spPr>
            <a:xfrm>
              <a:off x="128520" y="804960"/>
              <a:ext cx="5400720" cy="3316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" name=""/>
            <p:cNvSpPr/>
            <p:nvPr/>
          </p:nvSpPr>
          <p:spPr>
            <a:xfrm>
              <a:off x="216000" y="880920"/>
              <a:ext cx="5092560" cy="301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marL="60480">
                <a:lnSpc>
                  <a:spcPct val="100000"/>
                </a:lnSpc>
                <a:tabLst>
                  <a:tab algn="l" pos="0"/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4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Өсімдіктердің бүйрек сияқты бөліп шығару мүшелері болмаса да, оларда бөліп шығару ұлпалары бар. Бөліп шығару ұлпаларының соңғы өнімдері: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60480">
                <a:lnSpc>
                  <a:spcPct val="100000"/>
                </a:lnSpc>
                <a:buClr>
                  <a:srgbClr val="204d84"/>
                </a:buClr>
                <a:buFont typeface="Wingdings" charset="2"/>
                <a:buChar char=""/>
                <a:tabLst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4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Сүтті өзектер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60480">
                <a:lnSpc>
                  <a:spcPct val="100000"/>
                </a:lnSpc>
                <a:buClr>
                  <a:srgbClr val="204d84"/>
                </a:buClr>
                <a:buFont typeface="Wingdings" charset="2"/>
                <a:buChar char=""/>
                <a:tabLst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4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Шайыр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60480">
                <a:lnSpc>
                  <a:spcPct val="100000"/>
                </a:lnSpc>
                <a:buClr>
                  <a:srgbClr val="204d84"/>
                </a:buClr>
                <a:buFont typeface="Wingdings" charset="2"/>
                <a:buChar char=""/>
                <a:tabLst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4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Эфир майлары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54" name="Рисунок 3" descr="Изображение выглядит как текст, растение, цветок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5315040" y="768240"/>
            <a:ext cx="2286000" cy="1766880"/>
          </a:xfrm>
          <a:prstGeom prst="rect">
            <a:avLst/>
          </a:prstGeom>
          <a:ln w="0">
            <a:noFill/>
          </a:ln>
        </p:spPr>
      </p:pic>
      <p:pic>
        <p:nvPicPr>
          <p:cNvPr id="55" name="Рисунок 5" descr="Изображение выглядит как дерево, внешний, небо, ветвь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7149960" y="2023920"/>
            <a:ext cx="2548080" cy="1773360"/>
          </a:xfrm>
          <a:prstGeom prst="rect">
            <a:avLst/>
          </a:prstGeom>
          <a:ln w="0">
            <a:noFill/>
          </a:ln>
        </p:spPr>
      </p:pic>
      <p:pic>
        <p:nvPicPr>
          <p:cNvPr id="56" name="Рисунок 8" descr="Изображение выглядит как стол, внутренний&#10;&#10;Автоматически созданное описание"/>
          <p:cNvPicPr/>
          <p:nvPr/>
        </p:nvPicPr>
        <p:blipFill>
          <a:blip r:embed="rId5"/>
          <a:stretch/>
        </p:blipFill>
        <p:spPr>
          <a:xfrm>
            <a:off x="5315040" y="3164040"/>
            <a:ext cx="2414520" cy="168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5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0667A2E-C60B-4E64-8D26-1DCA0C8FBF2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9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1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Прямоугольник 1"/>
          <p:cNvSpPr/>
          <p:nvPr/>
        </p:nvSpPr>
        <p:spPr>
          <a:xfrm>
            <a:off x="0" y="808200"/>
            <a:ext cx="862344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№1. Ағза үшін бөліп шығарудың маңызын анықтаңыз: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Прямоугольник 1"/>
          <p:cNvSpPr/>
          <p:nvPr/>
        </p:nvSpPr>
        <p:spPr>
          <a:xfrm>
            <a:off x="488880" y="3616200"/>
            <a:ext cx="756756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Ағза үшін бөліп шығарудың маңызын анықтайды.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65" name=""/>
          <p:cNvGraphicFramePr/>
          <p:nvPr/>
        </p:nvGraphicFramePr>
        <p:xfrm>
          <a:off x="749160" y="1558800"/>
          <a:ext cx="7047000" cy="2011320"/>
        </p:xfrm>
        <a:graphic>
          <a:graphicData uri="http://schemas.openxmlformats.org/drawingml/2006/table">
            <a:tbl>
              <a:tblPr/>
              <a:tblGrid>
                <a:gridCol w="7047000"/>
              </a:tblGrid>
              <a:tr h="53820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1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Бөліп шығарудың маңызы қандай?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731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1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_________________________________________________________________________________________________________________________________________________________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6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0FDBC8F-66D2-401A-BB94-BC4755C51E0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0" name="Прямоугольник 9"/>
          <p:cNvSpPr/>
          <p:nvPr/>
        </p:nvSpPr>
        <p:spPr>
          <a:xfrm>
            <a:off x="630360" y="241200"/>
            <a:ext cx="323208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Прямоугольник 1"/>
          <p:cNvSpPr/>
          <p:nvPr/>
        </p:nvSpPr>
        <p:spPr>
          <a:xfrm>
            <a:off x="409680" y="808200"/>
            <a:ext cx="7772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3" name=""/>
          <p:cNvGraphicFramePr/>
          <p:nvPr/>
        </p:nvGraphicFramePr>
        <p:xfrm>
          <a:off x="749160" y="1558800"/>
          <a:ext cx="7047000" cy="1541520"/>
        </p:xfrm>
        <a:graphic>
          <a:graphicData uri="http://schemas.openxmlformats.org/drawingml/2006/table">
            <a:tbl>
              <a:tblPr/>
              <a:tblGrid>
                <a:gridCol w="7047000"/>
              </a:tblGrid>
              <a:tr h="54612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1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Бөліп шығарудың маңызы қандай?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954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1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Ағзадағы зиянды заттарды шығарады. Ағзаның өздігінен улану үдерісіне жол бермейді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7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0E5CD13-3284-4202-AC05-CD158838499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6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8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Прямоугольник 13"/>
          <p:cNvSpPr/>
          <p:nvPr/>
        </p:nvSpPr>
        <p:spPr>
          <a:xfrm>
            <a:off x="659880" y="236520"/>
            <a:ext cx="23504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12"/>
          <p:cNvSpPr/>
          <p:nvPr/>
        </p:nvSpPr>
        <p:spPr>
          <a:xfrm>
            <a:off x="299880" y="770040"/>
            <a:ext cx="859644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№2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Тыныс алу мен фотосинтез үдерістерінің айырмашылығы мен ұқсастығын анықтаңыз: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Rectangle 17"/>
          <p:cNvSpPr/>
          <p:nvPr/>
        </p:nvSpPr>
        <p:spPr>
          <a:xfrm>
            <a:off x="473040" y="3645360"/>
            <a:ext cx="8008920" cy="11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88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76160" indent="-60120">
              <a:lnSpc>
                <a:spcPct val="100000"/>
              </a:lnSpc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Тыныс алу мен фотосинтез үдерістерінің айырмашылығы мен ұқсастығын анықтайды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2" name=""/>
          <p:cNvGraphicFramePr/>
          <p:nvPr/>
        </p:nvGraphicFramePr>
        <p:xfrm>
          <a:off x="299880" y="1677960"/>
          <a:ext cx="8371080" cy="2208240"/>
        </p:xfrm>
        <a:graphic>
          <a:graphicData uri="http://schemas.openxmlformats.org/drawingml/2006/table">
            <a:tbl>
              <a:tblPr/>
              <a:tblGrid>
                <a:gridCol w="2857680"/>
                <a:gridCol w="2859120"/>
                <a:gridCol w="2654280"/>
              </a:tblGrid>
              <a:tr h="6238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Фотосинтез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5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Ұқсастығы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Тыныс алу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3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2024-10-31T17:32:38Z</dcterms:modified>
  <cp:revision>474</cp:revision>
  <dc:subject/>
  <dc:title>Презентация PowerPoint</dc:title>
</cp:coreProperties>
</file>