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8.png" ContentType="image/png"/>
  <Override PartName="/ppt/media/image16.png" ContentType="image/png"/>
  <Override PartName="/ppt/media/image17.png" ContentType="image/png"/>
  <Override PartName="/ppt/media/image9.png" ContentType="image/png"/>
  <Override PartName="/ppt/media/image3.png" ContentType="image/png"/>
  <Override PartName="/ppt/media/image11.png" ContentType="image/png"/>
  <Override PartName="/ppt/media/image18.png" ContentType="image/png"/>
  <Override PartName="/ppt/media/image20.png" ContentType="image/png"/>
  <Override PartName="/ppt/media/image10.png" ContentType="image/png"/>
  <Override PartName="/ppt/media/image2.png" ContentType="image/png"/>
  <Override PartName="/ppt/media/image21.png" ContentType="image/png"/>
  <Override PartName="/ppt/media/image19.png" ContentType="image/png"/>
  <Override PartName="/ppt/media/image22.png" ContentType="image/png"/>
  <Override PartName="/ppt/media/image23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notesSlides/_rels/notesSlide22.xml.rels" ContentType="application/vnd.openxmlformats-package.relationships+xml"/>
  <Override PartName="/ppt/notesSlides/_rels/notesSlide20.xml.rels" ContentType="application/vnd.openxmlformats-package.relationships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  <p:sldMasterId id="2147483654" r:id="rId6"/>
    <p:sldMasterId id="2147483655" r:id="rId7"/>
    <p:sldMasterId id="214748365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dt" idx="22"/>
          </p:nvPr>
        </p:nvSpPr>
        <p:spPr>
          <a:xfrm>
            <a:off x="384984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Img"/>
          </p:nvPr>
        </p:nvSpPr>
        <p:spPr>
          <a:xfrm>
            <a:off x="1029960" y="1240920"/>
            <a:ext cx="4737600" cy="33501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move the slide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23"/>
          </p:nvPr>
        </p:nvSpPr>
        <p:spPr>
          <a:xfrm>
            <a:off x="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24"/>
          </p:nvPr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5150AF-44E4-4538-958A-309B02A0384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0CA4E54-E0AC-4DA2-899A-FFE53573CEBB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4FFD447-7341-40DC-9F87-3A3287F4A9A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879219-A63F-4AF5-8CBD-6AE0ED76F9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696835B-2318-488B-A54A-0FA623941B6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2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/>
          <p:cNvSpPr/>
          <p:nvPr/>
        </p:nvSpPr>
        <p:spPr>
          <a:xfrm>
            <a:off x="266760" y="252360"/>
            <a:ext cx="10169640" cy="2720880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" name="Group 15"/>
          <p:cNvGrpSpPr/>
          <p:nvPr/>
        </p:nvGrpSpPr>
        <p:grpSpPr>
          <a:xfrm>
            <a:off x="247680" y="1851120"/>
            <a:ext cx="10201320" cy="1466640"/>
            <a:chOff x="247680" y="1851120"/>
            <a:chExt cx="10201320" cy="1466640"/>
          </a:xfrm>
        </p:grpSpPr>
        <p:sp>
          <p:nvSpPr>
            <p:cNvPr id="2" name="Freeform 14"/>
            <p:cNvSpPr/>
            <p:nvPr/>
          </p:nvSpPr>
          <p:spPr>
            <a:xfrm>
              <a:off x="7072200" y="2010960"/>
              <a:ext cx="3363840" cy="7873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3063240" y="1869480"/>
              <a:ext cx="6483960" cy="9374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3308040" y="1882800"/>
              <a:ext cx="6394320" cy="8539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6559920" y="18680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47680" y="1851120"/>
              <a:ext cx="10201320" cy="14666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3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6F3FBCE-8EEA-46AA-B67C-5AF3EDFC795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5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14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18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4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5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6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D0C9F78-39B4-409D-8E40-32985FD3032A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3"/>
          <p:cNvSpPr/>
          <p:nvPr/>
        </p:nvSpPr>
        <p:spPr>
          <a:xfrm>
            <a:off x="266760" y="252360"/>
            <a:ext cx="10169640" cy="522144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7072200" y="4633920"/>
            <a:ext cx="3364200" cy="7873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Freeform 18"/>
          <p:cNvSpPr/>
          <p:nvPr/>
        </p:nvSpPr>
        <p:spPr>
          <a:xfrm>
            <a:off x="3063960" y="4492800"/>
            <a:ext cx="6483240" cy="93816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Freeform 22"/>
          <p:cNvSpPr/>
          <p:nvPr/>
        </p:nvSpPr>
        <p:spPr>
          <a:xfrm>
            <a:off x="3308400" y="4506840"/>
            <a:ext cx="6394320" cy="85428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Freeform 26"/>
          <p:cNvSpPr/>
          <p:nvPr/>
        </p:nvSpPr>
        <p:spPr>
          <a:xfrm>
            <a:off x="6559560" y="4492800"/>
            <a:ext cx="3868560" cy="7174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29" name="Freeform 10"/>
          <p:cNvSpPr/>
          <p:nvPr/>
        </p:nvSpPr>
        <p:spPr>
          <a:xfrm>
            <a:off x="247680" y="4475160"/>
            <a:ext cx="10201320" cy="14652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7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8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9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8808AE7-8FAA-4DD4-9B1F-CD399F5EDF7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1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6" name="Group 5"/>
          <p:cNvGrpSpPr/>
          <p:nvPr/>
        </p:nvGrpSpPr>
        <p:grpSpPr>
          <a:xfrm>
            <a:off x="247680" y="787320"/>
            <a:ext cx="10201320" cy="1467000"/>
            <a:chOff x="247680" y="787320"/>
            <a:chExt cx="10201320" cy="1467000"/>
          </a:xfrm>
        </p:grpSpPr>
        <p:sp>
          <p:nvSpPr>
            <p:cNvPr id="37" name="Freeform 14"/>
            <p:cNvSpPr/>
            <p:nvPr/>
          </p:nvSpPr>
          <p:spPr>
            <a:xfrm>
              <a:off x="7072200" y="947160"/>
              <a:ext cx="3363840" cy="78768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" name="Freeform 18"/>
            <p:cNvSpPr/>
            <p:nvPr/>
          </p:nvSpPr>
          <p:spPr>
            <a:xfrm>
              <a:off x="3063240" y="805680"/>
              <a:ext cx="6483960" cy="9378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Freeform 22"/>
            <p:cNvSpPr/>
            <p:nvPr/>
          </p:nvSpPr>
          <p:spPr>
            <a:xfrm>
              <a:off x="3308040" y="819000"/>
              <a:ext cx="6394320" cy="8542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" name="Freeform 26"/>
            <p:cNvSpPr/>
            <p:nvPr/>
          </p:nvSpPr>
          <p:spPr>
            <a:xfrm>
              <a:off x="6559920" y="8042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41" name="Freeform 10"/>
            <p:cNvSpPr/>
            <p:nvPr/>
          </p:nvSpPr>
          <p:spPr>
            <a:xfrm>
              <a:off x="247680" y="787320"/>
              <a:ext cx="10201320" cy="14670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10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11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12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073E6D-DE6A-4475-A19C-9BD6A591B18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4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8" name="Group 23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49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53" name="Freeform 28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13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14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15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A29C64A-B0D4-4674-B343-4FDD90A17A37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14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0" name="Group 8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61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5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dt" idx="16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17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18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5C2585-F5DE-4FDF-823E-8D760C92FFB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20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2" name="Group 14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73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6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77" name="Freeform 19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19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20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21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705DE7C-7261-4718-B13C-F4AC8AB01E4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15840" y="-12384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832D3B-6ED0-4E22-84F4-29C4C0CE685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4" name="Прямоугольник 12"/>
          <p:cNvSpPr/>
          <p:nvPr/>
        </p:nvSpPr>
        <p:spPr>
          <a:xfrm>
            <a:off x="463680" y="2757600"/>
            <a:ext cx="9797760" cy="167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Тақырыбы: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Жүйке жүйесінің типтері.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Нейронның құрылысы мен қызметі.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13"/>
          <p:cNvSpPr/>
          <p:nvPr/>
        </p:nvSpPr>
        <p:spPr>
          <a:xfrm>
            <a:off x="3144960" y="4927680"/>
            <a:ext cx="469728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Биология -7сынып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B98F51C-8DE6-4CF8-934F-02F85442AE9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Рисунок 2" descr=""/>
          <p:cNvPicPr/>
          <p:nvPr/>
        </p:nvPicPr>
        <p:blipFill>
          <a:blip r:embed="rId1"/>
          <a:stretch/>
        </p:blipFill>
        <p:spPr>
          <a:xfrm>
            <a:off x="235080" y="127080"/>
            <a:ext cx="10225080" cy="730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Жүйке жүйесінің даму тарихы</a:t>
            </a:r>
            <a:r>
              <a:rPr b="0" lang="kk-KZ" sz="5000" strike="noStrike" u="none">
                <a:solidFill>
                  <a:srgbClr val="ffffff"/>
                </a:solidFill>
                <a:uFillTx/>
                <a:latin typeface="Candara"/>
              </a:rPr>
              <a:t>.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18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FA6E251-1C41-4DDD-B351-1D2A38B232D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9" name="Рисунок 8" descr=""/>
          <p:cNvPicPr/>
          <p:nvPr/>
        </p:nvPicPr>
        <p:blipFill>
          <a:blip r:embed="rId1"/>
          <a:stretch/>
        </p:blipFill>
        <p:spPr>
          <a:xfrm>
            <a:off x="3341520" y="2365200"/>
            <a:ext cx="2710080" cy="239256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9" descr=""/>
          <p:cNvPicPr/>
          <p:nvPr/>
        </p:nvPicPr>
        <p:blipFill>
          <a:blip r:embed="rId2"/>
          <a:stretch/>
        </p:blipFill>
        <p:spPr>
          <a:xfrm>
            <a:off x="357120" y="2365200"/>
            <a:ext cx="2971800" cy="239256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10" descr=""/>
          <p:cNvPicPr/>
          <p:nvPr/>
        </p:nvPicPr>
        <p:blipFill>
          <a:blip r:embed="rId3"/>
          <a:stretch/>
        </p:blipFill>
        <p:spPr>
          <a:xfrm>
            <a:off x="6064200" y="2360520"/>
            <a:ext cx="2181240" cy="230688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11" descr=""/>
          <p:cNvPicPr/>
          <p:nvPr/>
        </p:nvPicPr>
        <p:blipFill>
          <a:blip r:embed="rId4"/>
          <a:stretch/>
        </p:blipFill>
        <p:spPr>
          <a:xfrm>
            <a:off x="8126280" y="2360520"/>
            <a:ext cx="2179800" cy="2246400"/>
          </a:xfrm>
          <a:prstGeom prst="rect">
            <a:avLst/>
          </a:prstGeom>
          <a:ln w="0">
            <a:noFill/>
          </a:ln>
        </p:spPr>
      </p:pic>
      <p:sp>
        <p:nvSpPr>
          <p:cNvPr id="123" name="Прямоугольник 12"/>
          <p:cNvSpPr/>
          <p:nvPr/>
        </p:nvSpPr>
        <p:spPr>
          <a:xfrm>
            <a:off x="534960" y="2022480"/>
            <a:ext cx="2257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Диффузиялық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Прямоугольник 13"/>
          <p:cNvSpPr/>
          <p:nvPr/>
        </p:nvSpPr>
        <p:spPr>
          <a:xfrm>
            <a:off x="3772080" y="2022480"/>
            <a:ext cx="2073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Сатылы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Прямоугольник 14"/>
          <p:cNvSpPr/>
          <p:nvPr/>
        </p:nvSpPr>
        <p:spPr>
          <a:xfrm>
            <a:off x="6178680" y="2003400"/>
            <a:ext cx="1722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Түйінді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Прямоугольник 15"/>
          <p:cNvSpPr/>
          <p:nvPr/>
        </p:nvSpPr>
        <p:spPr>
          <a:xfrm>
            <a:off x="8510760" y="1973160"/>
            <a:ext cx="1353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Түтікшелі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7" name="Рисунок 16" descr=""/>
          <p:cNvPicPr/>
          <p:nvPr/>
        </p:nvPicPr>
        <p:blipFill>
          <a:blip r:embed="rId5"/>
          <a:stretch/>
        </p:blipFill>
        <p:spPr>
          <a:xfrm>
            <a:off x="357120" y="4834080"/>
            <a:ext cx="9948960" cy="239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pic>
        <p:nvPicPr>
          <p:cNvPr id="129" name="Объект 5" descr=""/>
          <p:cNvPicPr/>
          <p:nvPr/>
        </p:nvPicPr>
        <p:blipFill>
          <a:blip r:embed="rId1"/>
          <a:stretch/>
        </p:blipFill>
        <p:spPr>
          <a:xfrm>
            <a:off x="263520" y="258840"/>
            <a:ext cx="10150560" cy="6622920"/>
          </a:xfrm>
          <a:prstGeom prst="rect">
            <a:avLst/>
          </a:prstGeom>
          <a:ln w="0">
            <a:noFill/>
          </a:ln>
        </p:spPr>
      </p:pic>
      <p:sp>
        <p:nvSpPr>
          <p:cNvPr id="130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31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A72429-6F4B-4190-93F8-BC69B4974A5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34960" y="-113040"/>
            <a:ext cx="9623520" cy="8668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79056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35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10F8323-C83C-4D47-830B-F0DE9B1C3F2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6" name="Рисунок 5" descr=""/>
          <p:cNvPicPr/>
          <p:nvPr/>
        </p:nvPicPr>
        <p:blipFill>
          <a:blip r:embed="rId1"/>
          <a:stretch/>
        </p:blipFill>
        <p:spPr>
          <a:xfrm>
            <a:off x="255600" y="201600"/>
            <a:ext cx="10182240" cy="715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79056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40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D0A390-B9DA-4FB1-858C-037C1BCEF45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1" name="Рисунок 5" descr=""/>
          <p:cNvPicPr/>
          <p:nvPr/>
        </p:nvPicPr>
        <p:blipFill>
          <a:blip r:embed="rId1"/>
          <a:stretch/>
        </p:blipFill>
        <p:spPr>
          <a:xfrm>
            <a:off x="235080" y="268200"/>
            <a:ext cx="10155240" cy="691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4600" y="401760"/>
            <a:ext cx="9821880" cy="15602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1" lang="kk-KZ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Нейрон</a:t>
            </a:r>
            <a:endParaRPr b="0" lang="ru-RU" sz="4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43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B71390-DDD2-4B1C-A0E6-1B24A77A017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Прямоугольник 6"/>
          <p:cNvSpPr/>
          <p:nvPr/>
        </p:nvSpPr>
        <p:spPr>
          <a:xfrm>
            <a:off x="984240" y="2565360"/>
            <a:ext cx="3386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Ұзын өсіндісі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Прямоугольник 7"/>
          <p:cNvSpPr/>
          <p:nvPr/>
        </p:nvSpPr>
        <p:spPr>
          <a:xfrm>
            <a:off x="7215120" y="2549520"/>
            <a:ext cx="3141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Қысқа өсіндісі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Прямоугольник 8"/>
          <p:cNvSpPr/>
          <p:nvPr/>
        </p:nvSpPr>
        <p:spPr>
          <a:xfrm>
            <a:off x="1855800" y="3002040"/>
            <a:ext cx="2354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АКСОН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Прямоугольник 9"/>
          <p:cNvSpPr/>
          <p:nvPr/>
        </p:nvSpPr>
        <p:spPr>
          <a:xfrm>
            <a:off x="8091360" y="2978280"/>
            <a:ext cx="1662120" cy="76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ДЕНДРИТ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Стрелка: влево-вправо-вверх 16"/>
          <p:cNvSpPr/>
          <p:nvPr/>
        </p:nvSpPr>
        <p:spPr>
          <a:xfrm>
            <a:off x="4424400" y="1860480"/>
            <a:ext cx="2354400" cy="1219320"/>
          </a:xfrm>
          <a:custGeom>
            <a:avLst/>
            <a:gdLst/>
            <a:ahLst/>
            <a:rect l="l" t="t" r="r" b="b"/>
            <a:pathLst>
              <a:path w="2354262" h="1219200">
                <a:moveTo>
                  <a:pt x="0" y="914400"/>
                </a:moveTo>
                <a:lnTo>
                  <a:pt x="304800" y="609600"/>
                </a:lnTo>
                <a:lnTo>
                  <a:pt x="304800" y="762000"/>
                </a:lnTo>
                <a:lnTo>
                  <a:pt x="1024731" y="762000"/>
                </a:lnTo>
                <a:lnTo>
                  <a:pt x="1024731" y="304800"/>
                </a:lnTo>
                <a:lnTo>
                  <a:pt x="872331" y="304800"/>
                </a:lnTo>
                <a:lnTo>
                  <a:pt x="1177131" y="0"/>
                </a:lnTo>
                <a:lnTo>
                  <a:pt x="1481931" y="304800"/>
                </a:lnTo>
                <a:lnTo>
                  <a:pt x="1329531" y="304800"/>
                </a:lnTo>
                <a:lnTo>
                  <a:pt x="1329531" y="762000"/>
                </a:lnTo>
                <a:lnTo>
                  <a:pt x="2049462" y="762000"/>
                </a:lnTo>
                <a:lnTo>
                  <a:pt x="2049462" y="609600"/>
                </a:lnTo>
                <a:lnTo>
                  <a:pt x="2354262" y="914400"/>
                </a:lnTo>
                <a:lnTo>
                  <a:pt x="2049462" y="1219200"/>
                </a:lnTo>
                <a:lnTo>
                  <a:pt x="2049462" y="1066800"/>
                </a:lnTo>
                <a:lnTo>
                  <a:pt x="304800" y="1066800"/>
                </a:lnTo>
                <a:lnTo>
                  <a:pt x="304800" y="1219200"/>
                </a:lnTo>
                <a:lnTo>
                  <a:pt x="0" y="914400"/>
                </a:lnTo>
                <a:close/>
              </a:path>
            </a:pathLst>
          </a:custGeom>
          <a:solidFill>
            <a:srgbClr val="31b6fd"/>
          </a:solidFill>
          <a:ln w="15840">
            <a:solidFill>
              <a:srgbClr val="165d8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Овал 19"/>
          <p:cNvSpPr/>
          <p:nvPr/>
        </p:nvSpPr>
        <p:spPr>
          <a:xfrm>
            <a:off x="785880" y="4000680"/>
            <a:ext cx="3781440" cy="2273040"/>
          </a:xfrm>
          <a:prstGeom prst="ellipse">
            <a:avLst/>
          </a:prstGeom>
          <a:solidFill>
            <a:srgbClr val="31b6fd"/>
          </a:solidFill>
          <a:ln w="15840">
            <a:solidFill>
              <a:srgbClr val="165d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Candara"/>
              </a:rPr>
              <a:t>Аксон ішінде ұсақ органоитер ,сыртында жасуша мембранасы болатын нейрон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цитоплазмасының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Candara"/>
              </a:rPr>
              <a:t> алып өсіндісі.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Овал 20"/>
          <p:cNvSpPr/>
          <p:nvPr/>
        </p:nvSpPr>
        <p:spPr>
          <a:xfrm>
            <a:off x="6483240" y="4000680"/>
            <a:ext cx="3783240" cy="2038320"/>
          </a:xfrm>
          <a:prstGeom prst="ellipse">
            <a:avLst/>
          </a:prstGeom>
          <a:solidFill>
            <a:srgbClr val="31b6fd"/>
          </a:solidFill>
          <a:ln w="15840">
            <a:solidFill>
              <a:srgbClr val="165d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Дендрит нейрон денелері мен қысқа өсінділерінің жиналуы ми мен жұлынның сұр затын құрайды.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79056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54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6F3948-1BB0-4726-B4CC-C7D36649DA0E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5" name="Рисунок 5" descr=""/>
          <p:cNvPicPr/>
          <p:nvPr/>
        </p:nvPicPr>
        <p:blipFill>
          <a:blip r:embed="rId1"/>
          <a:stretch/>
        </p:blipFill>
        <p:spPr>
          <a:xfrm>
            <a:off x="235080" y="268200"/>
            <a:ext cx="10169280" cy="662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562040" y="372600"/>
            <a:ext cx="8454960" cy="14144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Кестедегі жануарлардың жүйке жүйесінің типтері мен өкілдерін сәйкестендір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Candara"/>
              </a:rPr>
              <a:t>:</a:t>
            </a:r>
            <a:endParaRPr b="0" lang="ru-RU" sz="28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57" name=""/>
          <p:cNvSpPr txBox="1"/>
          <p:nvPr/>
        </p:nvSpPr>
        <p:spPr>
          <a:xfrm>
            <a:off x="79056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59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6ABE069-2FD8-49B9-9F8A-5EAD904EA778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0" name="Рисунок 5" descr=""/>
          <p:cNvPicPr/>
          <p:nvPr/>
        </p:nvPicPr>
        <p:blipFill>
          <a:blip r:embed="rId1"/>
          <a:stretch/>
        </p:blipFill>
        <p:spPr>
          <a:xfrm>
            <a:off x="385920" y="372960"/>
            <a:ext cx="2079360" cy="153684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6" descr=""/>
          <p:cNvPicPr/>
          <p:nvPr/>
        </p:nvPicPr>
        <p:blipFill>
          <a:blip r:embed="rId2"/>
          <a:stretch/>
        </p:blipFill>
        <p:spPr>
          <a:xfrm>
            <a:off x="208080" y="268200"/>
            <a:ext cx="10237680" cy="729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F94092-1533-4374-9F49-B569662BED9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000000"/>
                </a:solidFill>
                <a:uFillTx/>
                <a:latin typeface="Candara"/>
              </a:rPr>
              <a:t>Тапсырма 2</a:t>
            </a:r>
            <a:br>
              <a:rPr sz="5000"/>
            </a:b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64" name="Прямоугольник 7"/>
          <p:cNvSpPr/>
          <p:nvPr/>
        </p:nvSpPr>
        <p:spPr>
          <a:xfrm>
            <a:off x="260280" y="2473200"/>
            <a:ext cx="9898200" cy="39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Оқушылар тәжірибе жүргізу арқылы  жүйке жүйесінің қызметтерін атайды: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жұмылған көзбен кеңістікті бағдарлау;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тактильді сезімталдық (затты сипап-сезу арқылы іздеп табу);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қолды тартып қалу (рефлекторлық  доға)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Бұдан кейін оқушылар  жүйке жүйесінің қызметі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мен  адам өміріндегі маңызын түсіндіреді.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66" name=""/>
          <p:cNvSpPr txBox="1"/>
          <p:nvPr/>
        </p:nvSpPr>
        <p:spPr>
          <a:xfrm>
            <a:off x="79056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67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68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4E9190-82EF-45AE-83F4-991A3E75DD9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9" name="Рисунок 5" descr=""/>
          <p:cNvPicPr/>
          <p:nvPr/>
        </p:nvPicPr>
        <p:blipFill>
          <a:blip r:embed="rId1"/>
          <a:stretch/>
        </p:blipFill>
        <p:spPr>
          <a:xfrm>
            <a:off x="260280" y="-44280"/>
            <a:ext cx="10172880" cy="7618320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1" descr=""/>
          <p:cNvPicPr/>
          <p:nvPr/>
        </p:nvPicPr>
        <p:blipFill>
          <a:blip r:embed="rId2"/>
          <a:stretch/>
        </p:blipFill>
        <p:spPr>
          <a:xfrm>
            <a:off x="4667400" y="806400"/>
            <a:ext cx="5765760" cy="665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D075694-E97C-4A3A-8DB1-34ACF170FEB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3"/>
          <p:cNvSpPr/>
          <p:nvPr/>
        </p:nvSpPr>
        <p:spPr>
          <a:xfrm>
            <a:off x="928800" y="1015920"/>
            <a:ext cx="45306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мақсаты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Прямоугольник 6"/>
          <p:cNvSpPr/>
          <p:nvPr/>
        </p:nvSpPr>
        <p:spPr>
          <a:xfrm>
            <a:off x="650880" y="2376360"/>
            <a:ext cx="9823320" cy="25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7.1.7.1 Жануарлардың жүйке жүйесінің типтерін салыстыру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7.1.7.2 Жүйке жүйесінің қызметін және құрылымдық компоненттерін атау;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34960" y="372960"/>
            <a:ext cx="9623520" cy="21211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Тапсырма 4</a:t>
            </a:r>
            <a:br>
              <a:rPr sz="4000"/>
            </a:br>
            <a:r>
              <a:rPr b="0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Нейрон  денелерінің  анықтамасын жаз.</a:t>
            </a:r>
            <a:endParaRPr b="0" lang="ru-RU" sz="4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72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7A0949-6B98-4FCA-89F1-53A9EF6BE0E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73" name=""/>
          <p:cNvGraphicFramePr/>
          <p:nvPr/>
        </p:nvGraphicFramePr>
        <p:xfrm>
          <a:off x="262080" y="2563920"/>
          <a:ext cx="10169280" cy="4673520"/>
        </p:xfrm>
        <a:graphic>
          <a:graphicData uri="http://schemas.openxmlformats.org/drawingml/2006/table">
            <a:tbl>
              <a:tblPr/>
              <a:tblGrid>
                <a:gridCol w="5083200"/>
                <a:gridCol w="5086080"/>
              </a:tblGrid>
              <a:tr h="6746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Термин сөздер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3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Анықтамасы</a:t>
                      </a:r>
                      <a:endParaRPr b="0" lang="ru-RU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7999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3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Нейрон</a:t>
                      </a:r>
                      <a:endParaRPr b="0" lang="ru-RU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8002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3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Аксон</a:t>
                      </a:r>
                      <a:endParaRPr b="0" lang="ru-RU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798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3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Дендрит</a:t>
                      </a:r>
                      <a:endParaRPr b="0" lang="ru-RU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7999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3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Рецептор</a:t>
                      </a:r>
                      <a:endParaRPr b="0" lang="ru-RU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8002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3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Рефлекс</a:t>
                      </a:r>
                      <a:endParaRPr b="0" lang="ru-RU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14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 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5000" strike="noStrike" u="none">
                <a:solidFill>
                  <a:srgbClr val="ffffff"/>
                </a:solidFill>
                <a:uFillTx/>
                <a:latin typeface="Candara"/>
              </a:rPr>
              <a:t>Сабақты бекіту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75" name="Номер слайда 4"/>
          <p:cNvSpPr/>
          <p:nvPr/>
        </p:nvSpPr>
        <p:spPr>
          <a:xfrm>
            <a:off x="4667400" y="6699240"/>
            <a:ext cx="13586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539CBED-EF33-42F3-A06B-BB0FB4853657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Прямоугольник 5"/>
          <p:cNvSpPr/>
          <p:nvPr/>
        </p:nvSpPr>
        <p:spPr>
          <a:xfrm>
            <a:off x="1065240" y="1914480"/>
            <a:ext cx="7203960" cy="77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7" name="Рисунок 1" descr=""/>
          <p:cNvPicPr/>
          <p:nvPr/>
        </p:nvPicPr>
        <p:blipFill>
          <a:blip r:embed="rId1"/>
          <a:stretch/>
        </p:blipFill>
        <p:spPr>
          <a:xfrm>
            <a:off x="303120" y="1754280"/>
            <a:ext cx="10212480" cy="556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pic>
        <p:nvPicPr>
          <p:cNvPr id="179" name="Объект 5" descr=""/>
          <p:cNvPicPr/>
          <p:nvPr/>
        </p:nvPicPr>
        <p:blipFill>
          <a:blip r:embed="rId1"/>
          <a:stretch/>
        </p:blipFill>
        <p:spPr>
          <a:xfrm>
            <a:off x="96840" y="0"/>
            <a:ext cx="10596600" cy="6996240"/>
          </a:xfrm>
          <a:prstGeom prst="rect">
            <a:avLst/>
          </a:prstGeom>
          <a:ln w="0">
            <a:noFill/>
          </a:ln>
        </p:spPr>
      </p:pic>
      <p:sp>
        <p:nvSpPr>
          <p:cNvPr id="180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935A9CF-07D9-4C8B-8648-2DD1154D7B7A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BD1F901-B67C-4DC4-9969-ACC906EFB546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Рисунок 3" descr=""/>
          <p:cNvPicPr/>
          <p:nvPr/>
        </p:nvPicPr>
        <p:blipFill>
          <a:blip r:embed="rId1"/>
          <a:stretch/>
        </p:blipFill>
        <p:spPr>
          <a:xfrm>
            <a:off x="244440" y="58680"/>
            <a:ext cx="10449000" cy="702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5559E39-F8BE-4AA0-AA99-DDB6C7814758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Прямоугольник 3"/>
          <p:cNvSpPr/>
          <p:nvPr/>
        </p:nvSpPr>
        <p:spPr>
          <a:xfrm>
            <a:off x="2965320" y="268200"/>
            <a:ext cx="49593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Ой қозғау. 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4"/>
          <p:cNvSpPr/>
          <p:nvPr/>
        </p:nvSpPr>
        <p:spPr>
          <a:xfrm>
            <a:off x="831960" y="1911240"/>
            <a:ext cx="921204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5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Мүшелердің үйлесімді жұмысы қалай жүзеге асады? 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5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Сыртқы тітіркендіргіштерге адам қалай жауап қайтарады?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1"/>
          <p:cNvSpPr/>
          <p:nvPr/>
        </p:nvSpPr>
        <p:spPr>
          <a:xfrm>
            <a:off x="5893560" y="1117440"/>
            <a:ext cx="282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9C7E1C-1A25-4A99-86D0-508FB8C1DEE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6" name="Рисунок 2" descr=""/>
          <p:cNvPicPr/>
          <p:nvPr/>
        </p:nvPicPr>
        <p:blipFill>
          <a:blip r:embed="rId1"/>
          <a:stretch/>
        </p:blipFill>
        <p:spPr>
          <a:xfrm>
            <a:off x="163440" y="928800"/>
            <a:ext cx="10255320" cy="663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86B729-3F85-4D97-B6CF-960B6FB4269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8" name="Рисунок 2" descr=""/>
          <p:cNvPicPr/>
          <p:nvPr/>
        </p:nvPicPr>
        <p:blipFill>
          <a:blip r:embed="rId1"/>
          <a:stretch/>
        </p:blipFill>
        <p:spPr>
          <a:xfrm>
            <a:off x="318960" y="1357200"/>
            <a:ext cx="10099800" cy="569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04F5126-CBAA-4B54-81B7-23A62528664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0" name="Рисунок 2" descr=""/>
          <p:cNvPicPr/>
          <p:nvPr/>
        </p:nvPicPr>
        <p:blipFill>
          <a:blip r:embed="rId1"/>
          <a:stretch/>
        </p:blipFill>
        <p:spPr>
          <a:xfrm>
            <a:off x="193680" y="127080"/>
            <a:ext cx="10239480" cy="730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0318357-B8CE-4235-B41F-A17F779A108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2" name="Рисунок 2" descr=""/>
          <p:cNvPicPr/>
          <p:nvPr/>
        </p:nvPicPr>
        <p:blipFill>
          <a:blip r:embed="rId1"/>
          <a:stretch/>
        </p:blipFill>
        <p:spPr>
          <a:xfrm>
            <a:off x="263520" y="776160"/>
            <a:ext cx="10126800" cy="634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4528E6-05CE-4DB3-8506-46805B1425EB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4" name="Рисунок 2" descr=""/>
          <p:cNvPicPr/>
          <p:nvPr/>
        </p:nvPicPr>
        <p:blipFill>
          <a:blip r:embed="rId1"/>
          <a:stretch/>
        </p:blipFill>
        <p:spPr>
          <a:xfrm>
            <a:off x="235080" y="127080"/>
            <a:ext cx="10225080" cy="730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5820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2024-10-31T17:37:35Z</dcterms:modified>
  <cp:revision>395</cp:revision>
  <dc:subject/>
  <dc:title>Презентация PowerPoint</dc:title>
</cp:coreProperties>
</file>