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9.png" ContentType="image/png"/>
  <Override PartName="/ppt/media/image11.jpe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5145088"/>
  <p:notesSz cx="6796088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DBEA75C-8E0F-4BB5-9FE6-2669988B03B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800" strike="noStrike" u="none">
                <a:solidFill>
                  <a:srgbClr val="000000"/>
                </a:solidFill>
                <a:uFillTx/>
                <a:latin typeface="Calibri"/>
              </a:rPr>
              <a:t>Click to edit the title text format</a:t>
            </a:r>
            <a:endParaRPr b="0" lang="ru-RU" sz="3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600" cy="339408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t">
            <a:normAutofit fontScale="92500" lnSpcReduction="9999"/>
          </a:bodyPr>
          <a:p>
            <a:pPr marL="289080" indent="-289080"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30360" indent="-241560">
              <a:spcBef>
                <a:spcPts val="67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971640" indent="-192240"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360440" indent="-191880">
              <a:spcBef>
                <a:spcPts val="67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1751040" indent="-19224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1751040" indent="-19224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1751040" indent="-19224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456840" y="4766760"/>
            <a:ext cx="213372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4766760"/>
            <a:ext cx="289584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2720" y="4766760"/>
            <a:ext cx="213372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5A1626E-50E6-45CD-9E87-24EE8E477C85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6;p1"/>
          <p:cNvSpPr/>
          <p:nvPr/>
        </p:nvSpPr>
        <p:spPr>
          <a:xfrm>
            <a:off x="1150920" y="1779480"/>
            <a:ext cx="7711920" cy="12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4280" rIns="44280" tIns="22320" bIns="22320" anchor="t">
            <a:noAutofit/>
          </a:bodyPr>
          <a:p>
            <a:pPr algn="just">
              <a:lnSpc>
                <a:spcPct val="100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Тақырыбы: </a:t>
            </a:r>
            <a:r>
              <a:rPr b="1" lang="ru-RU" sz="2000" strike="noStrike" u="none">
                <a:solidFill>
                  <a:srgbClr val="050571"/>
                </a:solidFill>
                <a:uFillTx/>
                <a:latin typeface="Times New Roman"/>
                <a:ea typeface="SimSun"/>
              </a:rPr>
              <a:t>Белг</a:t>
            </a:r>
            <a:r>
              <a:rPr b="1" lang="kk-KZ" sz="2000" strike="noStrike" u="none">
                <a:solidFill>
                  <a:srgbClr val="050571"/>
                </a:solidFill>
                <a:uFillTx/>
                <a:latin typeface="Times New Roman"/>
                <a:ea typeface="SimSun"/>
              </a:rPr>
              <a:t>ілердің тұқымқуалаудағы ДНҚ</a:t>
            </a:r>
            <a:r>
              <a:rPr b="1" lang="en-US" sz="2000" strike="noStrike" u="none">
                <a:solidFill>
                  <a:srgbClr val="050571"/>
                </a:solidFill>
                <a:uFillTx/>
                <a:latin typeface="Times New Roman"/>
                <a:ea typeface="SimSun"/>
              </a:rPr>
              <a:t>-</a:t>
            </a:r>
            <a:r>
              <a:rPr b="1" lang="kk-KZ" sz="2000" strike="noStrike" u="none">
                <a:solidFill>
                  <a:srgbClr val="050571"/>
                </a:solidFill>
                <a:uFillTx/>
                <a:latin typeface="Times New Roman"/>
                <a:ea typeface="SimSun"/>
              </a:rPr>
              <a:t>ның рөлі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" name="Google Shape;77;p1"/>
          <p:cNvCxnSpPr/>
          <p:nvPr/>
        </p:nvCxnSpPr>
        <p:spPr>
          <a:xfrm>
            <a:off x="1221840" y="4357440"/>
            <a:ext cx="6939720" cy="10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cxnSp>
        <p:nvCxnSpPr>
          <p:cNvPr id="7" name="Google Shape;78;p1"/>
          <p:cNvCxnSpPr/>
          <p:nvPr/>
        </p:nvCxnSpPr>
        <p:spPr>
          <a:xfrm>
            <a:off x="1278000" y="4562280"/>
            <a:ext cx="67125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6336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83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52399A1-6F73-4728-A40F-F5B7EE3EAD0C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84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85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86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7" name="Прямоугольник 13"/>
          <p:cNvSpPr/>
          <p:nvPr/>
        </p:nvSpPr>
        <p:spPr>
          <a:xfrm>
            <a:off x="684360" y="204840"/>
            <a:ext cx="595296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Сабақты бекіту тапсырмасының жауабы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8" name="Прямоугольник 15"/>
          <p:cNvSpPr/>
          <p:nvPr/>
        </p:nvSpPr>
        <p:spPr>
          <a:xfrm>
            <a:off x="204840" y="754200"/>
            <a:ext cx="893916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 </a:t>
            </a: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Тапсырма №</a:t>
            </a:r>
            <a:r>
              <a:rPr b="0" lang="en-US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2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89" name=""/>
          <p:cNvGraphicFramePr/>
          <p:nvPr/>
        </p:nvGraphicFramePr>
        <p:xfrm>
          <a:off x="369720" y="1144440"/>
          <a:ext cx="8371080" cy="2208240"/>
        </p:xfrm>
        <a:graphic>
          <a:graphicData uri="http://schemas.openxmlformats.org/drawingml/2006/table">
            <a:tbl>
              <a:tblPr/>
              <a:tblGrid>
                <a:gridCol w="2857680"/>
                <a:gridCol w="2859120"/>
                <a:gridCol w="2654280"/>
              </a:tblGrid>
              <a:tr h="62388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20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3 қағида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20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4 қағида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20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6 қағида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584360"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ru-RU" sz="1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SimSun"/>
                        </a:rPr>
                        <a:t>ДНҚ</a:t>
                      </a:r>
                      <a:r>
                        <a:rPr b="0" lang="ru-RU" sz="1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 –</a:t>
                      </a:r>
                      <a:r>
                        <a:rPr b="0" lang="ru-RU" sz="1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SimSun"/>
                        </a:rPr>
                        <a:t>да ағзаның бүкіл тұқымқуалау ақпараты жазылған.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ru-RU" sz="1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SimSun"/>
                        </a:rPr>
                        <a:t>Ағзалар неғұрлым жақын туыс болса, олардың ДНҚ молекуласының құрамы соғұрлым ұқсас болады.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ru-RU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SimSun"/>
                        </a:rPr>
                        <a:t>ДНҚ өздігінен екі еселенеді</a:t>
                      </a:r>
                      <a:r>
                        <a:rPr b="0" lang="ru-RU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 –</a:t>
                      </a:r>
                      <a:r>
                        <a:rPr b="0" lang="ru-RU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SimSun"/>
                        </a:rPr>
                        <a:t> өзін</a:t>
                      </a:r>
                      <a:r>
                        <a:rPr b="0" lang="ru-RU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 –</a:t>
                      </a:r>
                      <a:r>
                        <a:rPr b="0" lang="ru-RU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SimSun"/>
                        </a:rPr>
                        <a:t>өзі көшіре алады.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6336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91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B7C4B85-56C3-4E9A-9584-32D21BDE23C8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92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93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94" name="Прямоугольник 9"/>
          <p:cNvSpPr/>
          <p:nvPr/>
        </p:nvSpPr>
        <p:spPr>
          <a:xfrm>
            <a:off x="630360" y="241200"/>
            <a:ext cx="3909960" cy="4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Тәжірибелік тапсырма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5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6" name="Прямоугольник 1"/>
          <p:cNvSpPr/>
          <p:nvPr/>
        </p:nvSpPr>
        <p:spPr>
          <a:xfrm>
            <a:off x="0" y="638280"/>
            <a:ext cx="8513640" cy="125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 </a:t>
            </a:r>
            <a:r>
              <a:rPr b="1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Тапсырма №</a:t>
            </a:r>
            <a:r>
              <a:rPr b="1" lang="en-US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3</a:t>
            </a: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. 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Төменде берілген терминге анықтама беріңіз::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7" name="Прямоугольник 1"/>
          <p:cNvSpPr/>
          <p:nvPr/>
        </p:nvSpPr>
        <p:spPr>
          <a:xfrm>
            <a:off x="1035000" y="3905280"/>
            <a:ext cx="7032600" cy="67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</a:t>
            </a:r>
            <a:r>
              <a:rPr b="1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kk-KZ" sz="1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Дескриптор: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Төменде берілген терминге анықтама береді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98" name=""/>
          <p:cNvGraphicFramePr/>
          <p:nvPr/>
        </p:nvGraphicFramePr>
        <p:xfrm>
          <a:off x="1434960" y="1339920"/>
          <a:ext cx="6153120" cy="1434960"/>
        </p:xfrm>
        <a:graphic>
          <a:graphicData uri="http://schemas.openxmlformats.org/drawingml/2006/table">
            <a:tbl>
              <a:tblPr/>
              <a:tblGrid>
                <a:gridCol w="6153120"/>
              </a:tblGrid>
              <a:tr h="52524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Тұқымқуалау ақпараты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9097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8568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100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9CC1566-178F-4B5D-A6FE-52113F8C6FD8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01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02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03" name="Прямоугольник 9"/>
          <p:cNvSpPr/>
          <p:nvPr/>
        </p:nvSpPr>
        <p:spPr>
          <a:xfrm>
            <a:off x="630360" y="241200"/>
            <a:ext cx="3909960" cy="4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Тапсырма жауабы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4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5" name="Прямоугольник 1"/>
          <p:cNvSpPr/>
          <p:nvPr/>
        </p:nvSpPr>
        <p:spPr>
          <a:xfrm>
            <a:off x="0" y="776160"/>
            <a:ext cx="91440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 </a:t>
            </a: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Тапсырма №</a:t>
            </a:r>
            <a:r>
              <a:rPr b="0" lang="en-US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3</a:t>
            </a: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Тұжырымдар кестесі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6" name="Прямоугольник 1"/>
          <p:cNvSpPr/>
          <p:nvPr/>
        </p:nvSpPr>
        <p:spPr>
          <a:xfrm>
            <a:off x="814320" y="3468600"/>
            <a:ext cx="782496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</a:t>
            </a:r>
            <a:r>
              <a:rPr b="1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07" name=""/>
          <p:cNvGraphicFramePr/>
          <p:nvPr/>
        </p:nvGraphicFramePr>
        <p:xfrm>
          <a:off x="1434960" y="1339920"/>
          <a:ext cx="6153120" cy="1434960"/>
        </p:xfrm>
        <a:graphic>
          <a:graphicData uri="http://schemas.openxmlformats.org/drawingml/2006/table">
            <a:tbl>
              <a:tblPr/>
              <a:tblGrid>
                <a:gridCol w="6153120"/>
              </a:tblGrid>
              <a:tr h="52524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Тұқымқуалау ақпараты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9097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6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ағзадағы барлық нәруыздардың аминқышқылдары ретінің жазбасы.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42840" y="1116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109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F8B5104-6738-4743-8C63-71A0C382BA9A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10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11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12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3" name="Прямоугольник 7"/>
          <p:cNvSpPr/>
          <p:nvPr/>
        </p:nvSpPr>
        <p:spPr>
          <a:xfrm>
            <a:off x="728280" y="270000"/>
            <a:ext cx="191988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Қорытынды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4" name="Прямоугольник 11"/>
          <p:cNvSpPr/>
          <p:nvPr/>
        </p:nvSpPr>
        <p:spPr>
          <a:xfrm>
            <a:off x="378000" y="906480"/>
            <a:ext cx="5454360" cy="70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Рефлексия.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«Мен бүгінгі сабақта....................,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5" name="Прямоугольник 14"/>
          <p:cNvSpPr/>
          <p:nvPr/>
        </p:nvSpPr>
        <p:spPr>
          <a:xfrm>
            <a:off x="5622120" y="3129120"/>
            <a:ext cx="34239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(.............толықтырғым келеді)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6" name="Rectangle 32"/>
          <p:cNvSpPr/>
          <p:nvPr/>
        </p:nvSpPr>
        <p:spPr>
          <a:xfrm>
            <a:off x="5614920" y="2635560"/>
            <a:ext cx="21114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SimSun"/>
              </a:rPr>
              <a:t>(.........білдім)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7" name="Прямоугольник 15"/>
          <p:cNvSpPr/>
          <p:nvPr/>
        </p:nvSpPr>
        <p:spPr>
          <a:xfrm>
            <a:off x="5627160" y="3770280"/>
            <a:ext cx="25722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(................</a:t>
            </a:r>
            <a:r>
              <a:rPr b="0" lang="kk-KZ" sz="1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сұрағым бар)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8" name="Рисунок 2" descr=""/>
          <p:cNvPicPr/>
          <p:nvPr/>
        </p:nvPicPr>
        <p:blipFill>
          <a:blip r:embed="rId2"/>
          <a:srcRect l="0" t="16579" r="0" b="0"/>
          <a:stretch/>
        </p:blipFill>
        <p:spPr>
          <a:xfrm>
            <a:off x="638280" y="2077920"/>
            <a:ext cx="4327560" cy="2598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6336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120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5A705EF-51BC-4F21-BD74-EDF0401D546F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21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22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23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4" name="Прямоугольник 7"/>
          <p:cNvSpPr/>
          <p:nvPr/>
        </p:nvSpPr>
        <p:spPr>
          <a:xfrm>
            <a:off x="728640" y="270000"/>
            <a:ext cx="184788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Үй жұмысы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5" name="Прямоугольник 11"/>
          <p:cNvSpPr/>
          <p:nvPr/>
        </p:nvSpPr>
        <p:spPr>
          <a:xfrm>
            <a:off x="361800" y="1127160"/>
            <a:ext cx="6969240" cy="118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§50-51 Біліміңді тексер: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Синтез сұрағы -1 және 2.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6336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127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0D39C3C-C340-4EB9-8DD1-F3F6F7D0F819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28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29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30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1" name="Прямоугольник 7"/>
          <p:cNvSpPr/>
          <p:nvPr/>
        </p:nvSpPr>
        <p:spPr>
          <a:xfrm>
            <a:off x="734400" y="270000"/>
            <a:ext cx="36540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Қолданылған әдебиеттер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2" name="Прямоугольник 11"/>
          <p:cNvSpPr/>
          <p:nvPr/>
        </p:nvSpPr>
        <p:spPr>
          <a:xfrm>
            <a:off x="361800" y="1127160"/>
            <a:ext cx="8388360" cy="222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Сабақ төмендегі оқулық негізінде құрастырылды.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204d84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Биология 7 сынып, Қоғамдық-гуманитарлық бағыт.  Оқулық авторлары: А.Р.Соловьева, Б.Т. Ибраимова, Ж. Алина;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204d84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4680"/>
            <a:ext cx="9144000" cy="5167440"/>
          </a:xfrm>
          <a:prstGeom prst="rect">
            <a:avLst/>
          </a:prstGeom>
          <a:ln w="0">
            <a:noFill/>
          </a:ln>
        </p:spPr>
      </p:pic>
      <p:sp>
        <p:nvSpPr>
          <p:cNvPr id="9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5EBE833-C600-45F4-B54B-65046E50416F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0" name="Google Shape;124;p4"/>
          <p:cNvCxnSpPr/>
          <p:nvPr/>
        </p:nvCxnSpPr>
        <p:spPr>
          <a:xfrm>
            <a:off x="299880" y="488268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1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2" name="Google Shape;230;p65"/>
          <p:cNvSpPr/>
          <p:nvPr/>
        </p:nvSpPr>
        <p:spPr>
          <a:xfrm>
            <a:off x="325440" y="676440"/>
            <a:ext cx="8588520" cy="327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rmAutofit/>
          </a:bodyPr>
          <a:p>
            <a:pPr marL="372960" indent="-37296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терийлері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00000"/>
              </a:lnSpc>
              <a:spcBef>
                <a:spcPts val="499"/>
              </a:spcBef>
              <a:buClr>
                <a:srgbClr val="204d8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SimSun"/>
              </a:rPr>
              <a:t>7.2.4.1  адам ағзасындағы тұқымқуалайтын және тұқымқуаламайтын белгілерді зерттеу, белгілерді анықтаудағы гендердің рөлін түсіндіру;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00000"/>
              </a:lnSpc>
              <a:spcBef>
                <a:spcPts val="601"/>
              </a:spcBef>
              <a:buClr>
                <a:srgbClr val="204d8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00000"/>
              </a:lnSpc>
              <a:spcBef>
                <a:spcPts val="601"/>
              </a:spcBef>
              <a:buClr>
                <a:srgbClr val="204d8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00000"/>
              </a:lnSpc>
              <a:spcBef>
                <a:spcPts val="601"/>
              </a:spcBef>
              <a:buClr>
                <a:srgbClr val="204d8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SimSun"/>
              </a:rPr>
              <a:t>адам ағзасындағы тұқымқуалайтын және тұқымқуаламайтын белгілерді зерттеу, белгілерді анықтаудағы гендердің рөлін түсіндіреді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00000"/>
              </a:lnSpc>
              <a:spcBef>
                <a:spcPts val="499"/>
              </a:spcBef>
              <a:buClr>
                <a:srgbClr val="1f497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Прямоугольник 9"/>
          <p:cNvSpPr/>
          <p:nvPr/>
        </p:nvSpPr>
        <p:spPr>
          <a:xfrm>
            <a:off x="3274920" y="233280"/>
            <a:ext cx="3778200" cy="4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Оқу мақсаты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" name="Picture 2" descr="C:\Users\Типография\Desktop\Безымянный.png"/>
          <p:cNvPicPr/>
          <p:nvPr/>
        </p:nvPicPr>
        <p:blipFill>
          <a:blip r:embed="rId2"/>
          <a:srcRect l="11758" t="5761" r="11484" b="86798"/>
          <a:stretch/>
        </p:blipFill>
        <p:spPr>
          <a:xfrm>
            <a:off x="0" y="2395440"/>
            <a:ext cx="9144000" cy="385920"/>
          </a:xfrm>
          <a:prstGeom prst="rect">
            <a:avLst/>
          </a:prstGeom>
          <a:ln w="0">
            <a:noFill/>
          </a:ln>
        </p:spPr>
      </p:pic>
      <p:sp>
        <p:nvSpPr>
          <p:cNvPr id="15" name="Прямоугольник 9"/>
          <p:cNvSpPr/>
          <p:nvPr/>
        </p:nvSpPr>
        <p:spPr>
          <a:xfrm>
            <a:off x="2730600" y="2367000"/>
            <a:ext cx="3778200" cy="4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Ба</a:t>
            </a: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ғалау критерийі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6336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17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970AD4D-7C06-49AE-BAEA-DE8E93C5F1D4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8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9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20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1" name="Прямоугольник 1"/>
          <p:cNvGrpSpPr/>
          <p:nvPr/>
        </p:nvGrpSpPr>
        <p:grpSpPr>
          <a:xfrm>
            <a:off x="133200" y="841320"/>
            <a:ext cx="4902480" cy="3730680"/>
            <a:chOff x="133200" y="841320"/>
            <a:chExt cx="4902480" cy="3730680"/>
          </a:xfrm>
        </p:grpSpPr>
        <p:pic>
          <p:nvPicPr>
            <p:cNvPr id="22" name="Прямоугольник 1" descr=""/>
            <p:cNvPicPr/>
            <p:nvPr/>
          </p:nvPicPr>
          <p:blipFill>
            <a:blip r:embed="rId2"/>
            <a:stretch/>
          </p:blipFill>
          <p:spPr>
            <a:xfrm>
              <a:off x="133200" y="841320"/>
              <a:ext cx="4902480" cy="3730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3" name=""/>
            <p:cNvSpPr/>
            <p:nvPr/>
          </p:nvSpPr>
          <p:spPr>
            <a:xfrm>
              <a:off x="268200" y="884160"/>
              <a:ext cx="4630680" cy="3474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 algn="just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kk-KZ" sz="2400" strike="noStrike" u="none">
                  <a:solidFill>
                    <a:srgbClr val="204d84"/>
                  </a:solidFill>
                  <a:uFillTx/>
                  <a:latin typeface="Times New Roman"/>
                  <a:ea typeface="Times New Roman"/>
                </a:rPr>
                <a:t> </a:t>
              </a:r>
              <a:r>
                <a:rPr b="1" i="1" lang="kk-KZ" sz="2200" strike="noStrike" u="none">
                  <a:solidFill>
                    <a:srgbClr val="000000"/>
                  </a:solidFill>
                  <a:uFillTx/>
                  <a:latin typeface="Times New Roman"/>
                  <a:ea typeface="Times New Roman"/>
                </a:rPr>
                <a:t>Тұқымқуалаушылық</a:t>
              </a:r>
              <a:r>
                <a:rPr b="1" i="1" lang="en-US" sz="2200" strike="noStrike" u="none">
                  <a:solidFill>
                    <a:srgbClr val="000000"/>
                  </a:solidFill>
                  <a:uFillTx/>
                  <a:latin typeface="Times New Roman"/>
                  <a:ea typeface="Times New Roman"/>
                </a:rPr>
                <a:t>– </a:t>
              </a:r>
              <a:r>
                <a:rPr b="0" i="1" lang="kk-KZ" sz="2200" strike="noStrike" u="none">
                  <a:solidFill>
                    <a:srgbClr val="000000"/>
                  </a:solidFill>
                  <a:uFillTx/>
                  <a:latin typeface="Times New Roman"/>
                  <a:ea typeface="Times New Roman"/>
                </a:rPr>
                <a:t>ағзалардың өз ататегіне ұқсау қабілеті.</a:t>
              </a:r>
              <a:endParaRPr b="0" lang="ru-RU" sz="22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just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kk-KZ" sz="2200" strike="noStrike" u="none">
                  <a:solidFill>
                    <a:srgbClr val="000000"/>
                  </a:solidFill>
                  <a:uFillTx/>
                  <a:latin typeface="Times New Roman"/>
                  <a:ea typeface="Calibri"/>
                </a:rPr>
                <a:t>Өзгергіштік </a:t>
              </a:r>
              <a:r>
                <a:rPr b="0" i="1" lang="en-US" sz="2200" strike="noStrike" u="none">
                  <a:solidFill>
                    <a:srgbClr val="000000"/>
                  </a:solidFill>
                  <a:uFillTx/>
                  <a:latin typeface="Times New Roman"/>
                  <a:ea typeface="Times New Roman"/>
                </a:rPr>
                <a:t>–</a:t>
              </a:r>
              <a:r>
                <a:rPr b="0" i="1" lang="kk-KZ" sz="2200" strike="noStrike" u="none">
                  <a:solidFill>
                    <a:srgbClr val="000000"/>
                  </a:solidFill>
                  <a:uFillTx/>
                  <a:latin typeface="Times New Roman"/>
                  <a:ea typeface="Times New Roman"/>
                </a:rPr>
                <a:t> ағзалардың өз ататегінен ерекшелену қасиеті. </a:t>
              </a:r>
              <a:endParaRPr b="0" lang="ru-RU" sz="22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just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i="1" lang="kk-KZ" sz="2200" strike="noStrike" u="none">
                  <a:solidFill>
                    <a:srgbClr val="000000"/>
                  </a:solidFill>
                  <a:uFillTx/>
                  <a:latin typeface="Times New Roman"/>
                  <a:ea typeface="Calibri"/>
                </a:rPr>
                <a:t>Көпбалалы отбасында ағасы</a:t>
              </a:r>
              <a:r>
                <a:rPr b="0" i="1" lang="en-US" sz="2200" strike="noStrike" u="none">
                  <a:solidFill>
                    <a:srgbClr val="000000"/>
                  </a:solidFill>
                  <a:uFillTx/>
                  <a:latin typeface="Times New Roman"/>
                  <a:ea typeface="Times New Roman"/>
                </a:rPr>
                <a:t> –</a:t>
              </a:r>
              <a:r>
                <a:rPr b="0" i="1" lang="kk-KZ" sz="2200" strike="noStrike" u="none">
                  <a:solidFill>
                    <a:srgbClr val="000000"/>
                  </a:solidFill>
                  <a:uFillTx/>
                  <a:latin typeface="Times New Roman"/>
                  <a:ea typeface="Times New Roman"/>
                </a:rPr>
                <a:t>інісі және әпкелі</a:t>
              </a:r>
              <a:r>
                <a:rPr b="0" i="1" lang="en-US" sz="2200" strike="noStrike" u="none">
                  <a:solidFill>
                    <a:srgbClr val="000000"/>
                  </a:solidFill>
                  <a:uFillTx/>
                  <a:latin typeface="Times New Roman"/>
                  <a:ea typeface="Times New Roman"/>
                </a:rPr>
                <a:t> –</a:t>
              </a:r>
              <a:r>
                <a:rPr b="0" i="1" lang="kk-KZ" sz="2200" strike="noStrike" u="none">
                  <a:solidFill>
                    <a:srgbClr val="000000"/>
                  </a:solidFill>
                  <a:uFillTx/>
                  <a:latin typeface="Times New Roman"/>
                  <a:ea typeface="Times New Roman"/>
                </a:rPr>
                <a:t>сіңлілер арасында бір ұқсастық, ерекшеліктері де бар. Бала ата</a:t>
              </a:r>
              <a:r>
                <a:rPr b="0" i="1" lang="en-US" sz="2200" strike="noStrike" u="none">
                  <a:solidFill>
                    <a:srgbClr val="000000"/>
                  </a:solidFill>
                  <a:uFillTx/>
                  <a:latin typeface="Times New Roman"/>
                  <a:ea typeface="Times New Roman"/>
                </a:rPr>
                <a:t> –</a:t>
              </a:r>
              <a:r>
                <a:rPr b="0" i="1" lang="kk-KZ" sz="2200" strike="noStrike" u="none">
                  <a:solidFill>
                    <a:srgbClr val="000000"/>
                  </a:solidFill>
                  <a:uFillTx/>
                  <a:latin typeface="Times New Roman"/>
                  <a:ea typeface="Times New Roman"/>
                </a:rPr>
                <a:t>анасына ұқсайды, бірақ ерекше де болады. </a:t>
              </a:r>
              <a:r>
                <a:rPr b="0" i="1" lang="kk-KZ" sz="2200" strike="noStrike" u="none">
                  <a:solidFill>
                    <a:srgbClr val="000000"/>
                  </a:solidFill>
                  <a:uFillTx/>
                  <a:latin typeface="Times New Roman"/>
                  <a:ea typeface="Calibri"/>
                </a:rPr>
                <a:t> </a:t>
              </a:r>
              <a:endParaRPr b="0" lang="ru-RU" sz="2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24" name="Прямоугольник 9"/>
          <p:cNvSpPr/>
          <p:nvPr/>
        </p:nvSpPr>
        <p:spPr>
          <a:xfrm>
            <a:off x="336600" y="257040"/>
            <a:ext cx="6396120" cy="4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Тұқымқуалаушылық және өзгергіштік.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5" name="Рисунок 2" descr="Изображение выглядит как орех&#10;&#10;Автоматически созданное описание"/>
          <p:cNvPicPr/>
          <p:nvPr/>
        </p:nvPicPr>
        <p:blipFill>
          <a:blip r:embed="rId3"/>
          <a:stretch/>
        </p:blipFill>
        <p:spPr>
          <a:xfrm>
            <a:off x="6303960" y="2627280"/>
            <a:ext cx="2101680" cy="2103480"/>
          </a:xfrm>
          <a:prstGeom prst="rect">
            <a:avLst/>
          </a:prstGeom>
          <a:ln w="0">
            <a:noFill/>
          </a:ln>
        </p:spPr>
      </p:pic>
      <p:pic>
        <p:nvPicPr>
          <p:cNvPr id="26" name="Рисунок 5" descr=""/>
          <p:cNvPicPr/>
          <p:nvPr/>
        </p:nvPicPr>
        <p:blipFill>
          <a:blip r:embed="rId4"/>
          <a:stretch/>
        </p:blipFill>
        <p:spPr>
          <a:xfrm>
            <a:off x="5005440" y="858960"/>
            <a:ext cx="2565360" cy="1798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8568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28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72D7C24-8C91-4016-B4CF-4E186B04069E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9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30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31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32" name="Прямоугольник 1"/>
          <p:cNvGrpSpPr/>
          <p:nvPr/>
        </p:nvGrpSpPr>
        <p:grpSpPr>
          <a:xfrm>
            <a:off x="85680" y="792000"/>
            <a:ext cx="6029280" cy="3286440"/>
            <a:chOff x="85680" y="792000"/>
            <a:chExt cx="6029280" cy="3286440"/>
          </a:xfrm>
        </p:grpSpPr>
        <p:pic>
          <p:nvPicPr>
            <p:cNvPr id="33" name="Прямоугольник 1" descr=""/>
            <p:cNvPicPr/>
            <p:nvPr/>
          </p:nvPicPr>
          <p:blipFill>
            <a:blip r:embed="rId2"/>
            <a:stretch/>
          </p:blipFill>
          <p:spPr>
            <a:xfrm>
              <a:off x="85680" y="792000"/>
              <a:ext cx="6029280" cy="32864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4" name=""/>
            <p:cNvSpPr/>
            <p:nvPr/>
          </p:nvSpPr>
          <p:spPr>
            <a:xfrm>
              <a:off x="236520" y="847800"/>
              <a:ext cx="5722920" cy="3035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 algn="just">
                <a:lnSpc>
                  <a:spcPct val="115000"/>
                </a:lnSpc>
                <a:tabLst>
                  <a:tab algn="l" pos="0"/>
                  <a:tab algn="l" pos="230508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kk-KZ" sz="2400" strike="noStrike" u="none">
                  <a:solidFill>
                    <a:srgbClr val="000000"/>
                  </a:solidFill>
                  <a:uFillTx/>
                  <a:latin typeface="Times New Roman"/>
                  <a:ea typeface="Times New Roman"/>
                </a:rPr>
                <a:t>ДНҚ(дезоксирибонуклеинді қышқылы) </a:t>
              </a:r>
              <a:r>
                <a:rPr b="0" i="1" lang="en-US" sz="2400" strike="noStrike" u="none">
                  <a:solidFill>
                    <a:srgbClr val="000000"/>
                  </a:solidFill>
                  <a:uFillTx/>
                  <a:latin typeface="Times New Roman"/>
                  <a:ea typeface="Times New Roman"/>
                </a:rPr>
                <a:t>–</a:t>
              </a:r>
              <a:r>
                <a:rPr b="0" i="1" lang="kk-KZ" sz="2400" strike="noStrike" u="none">
                  <a:solidFill>
                    <a:srgbClr val="000000"/>
                  </a:solidFill>
                  <a:uFillTx/>
                  <a:latin typeface="Times New Roman"/>
                  <a:ea typeface="Times New Roman"/>
                </a:rPr>
                <a:t> тұқымқуалаушылық заты. ДНҚ</a:t>
              </a:r>
              <a:r>
                <a:rPr b="0" lang="ru-RU" sz="2400" strike="noStrike" u="none">
                  <a:solidFill>
                    <a:srgbClr val="000000"/>
                  </a:solidFill>
                  <a:uFillTx/>
                  <a:latin typeface="Times New Roman"/>
                  <a:ea typeface="Times New Roman"/>
                </a:rPr>
                <a:t> –</a:t>
              </a:r>
              <a:r>
                <a:rPr b="0" i="1" lang="kk-KZ" sz="2400" strike="noStrike" u="none">
                  <a:solidFill>
                    <a:srgbClr val="000000"/>
                  </a:solidFill>
                  <a:uFillTx/>
                  <a:latin typeface="Times New Roman"/>
                  <a:ea typeface="Times New Roman"/>
                </a:rPr>
                <a:t>ның молекуласы спиральды екі тізбектен тұрады. </a:t>
              </a:r>
              <a:endParaRPr b="0" lang="ru-RU" sz="24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just">
                <a:lnSpc>
                  <a:spcPct val="115000"/>
                </a:lnSpc>
                <a:tabLst>
                  <a:tab algn="l" pos="0"/>
                  <a:tab algn="l" pos="230508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ru-RU" sz="2400" strike="noStrike" u="none">
                  <a:solidFill>
                    <a:srgbClr val="000000"/>
                  </a:solidFill>
                  <a:uFillTx/>
                  <a:latin typeface="Times New Roman"/>
                  <a:ea typeface="Times New Roman"/>
                </a:rPr>
                <a:t>1953</a:t>
              </a:r>
              <a:r>
                <a:rPr b="0" i="1" lang="ru-RU" sz="2400" strike="noStrike" u="none">
                  <a:solidFill>
                    <a:srgbClr val="000000"/>
                  </a:solidFill>
                  <a:uFillTx/>
                  <a:latin typeface="Times New Roman"/>
                  <a:ea typeface="Times New Roman"/>
                </a:rPr>
                <a:t> жылы ғалымдар </a:t>
              </a:r>
              <a:r>
                <a:rPr b="1" i="1" lang="ru-RU" sz="2400" strike="noStrike" u="none">
                  <a:solidFill>
                    <a:srgbClr val="000000"/>
                  </a:solidFill>
                  <a:uFillTx/>
                  <a:latin typeface="Times New Roman"/>
                  <a:ea typeface="Times New Roman"/>
                </a:rPr>
                <a:t>Дж. Уотсон мен Ф. Крик, М. Уилкинстің  </a:t>
              </a:r>
              <a:r>
                <a:rPr b="0" i="1" lang="ru-RU" sz="2400" strike="noStrike" u="none">
                  <a:solidFill>
                    <a:srgbClr val="000000"/>
                  </a:solidFill>
                  <a:uFillTx/>
                  <a:latin typeface="Times New Roman"/>
                  <a:ea typeface="Times New Roman"/>
                </a:rPr>
                <a:t>қатысуымен ДНҚ молекуласының құрылысын ашты. </a:t>
              </a:r>
              <a:endParaRPr b="0" lang="ru-RU" sz="2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35" name="Прямоугольник 9"/>
          <p:cNvSpPr/>
          <p:nvPr/>
        </p:nvSpPr>
        <p:spPr>
          <a:xfrm>
            <a:off x="0" y="241200"/>
            <a:ext cx="8277120" cy="38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230508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ДНҚ</a:t>
            </a:r>
            <a:r>
              <a:rPr b="1" lang="ru-RU" sz="1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– нуклеин қышқылы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6" name="Рисунок 2" descr=""/>
          <p:cNvPicPr/>
          <p:nvPr/>
        </p:nvPicPr>
        <p:blipFill>
          <a:blip r:embed="rId3"/>
          <a:stretch/>
        </p:blipFill>
        <p:spPr>
          <a:xfrm>
            <a:off x="6334200" y="957240"/>
            <a:ext cx="2706480" cy="1951200"/>
          </a:xfrm>
          <a:prstGeom prst="rect">
            <a:avLst/>
          </a:prstGeom>
          <a:ln w="0">
            <a:noFill/>
          </a:ln>
        </p:spPr>
      </p:pic>
      <p:pic>
        <p:nvPicPr>
          <p:cNvPr id="37" name="Рисунок 5" descr="Изображение выглядит как человек, мужчина, стоит, костюм&#10;&#10;Автоматически созданное описание"/>
          <p:cNvPicPr/>
          <p:nvPr/>
        </p:nvPicPr>
        <p:blipFill>
          <a:blip r:embed="rId4"/>
          <a:stretch/>
        </p:blipFill>
        <p:spPr>
          <a:xfrm>
            <a:off x="6010200" y="2846520"/>
            <a:ext cx="2610000" cy="181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6336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39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5D31BC3-B7AD-4D08-994D-56777AF41487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40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41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42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" name="Прямоугольник 9"/>
          <p:cNvSpPr/>
          <p:nvPr/>
        </p:nvSpPr>
        <p:spPr>
          <a:xfrm>
            <a:off x="0" y="241200"/>
            <a:ext cx="8277120" cy="37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ДН</a:t>
            </a:r>
            <a:r>
              <a:rPr b="1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Қ</a:t>
            </a:r>
            <a:r>
              <a:rPr b="1" i="1" lang="en-US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–</a:t>
            </a:r>
            <a:r>
              <a:rPr b="1" i="1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нуклеин қышқылы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" name="TextBox 1"/>
          <p:cNvSpPr/>
          <p:nvPr/>
        </p:nvSpPr>
        <p:spPr>
          <a:xfrm>
            <a:off x="336600" y="1098720"/>
            <a:ext cx="8277120" cy="33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ДНҚ </a:t>
            </a:r>
            <a:r>
              <a:rPr b="1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–</a:t>
            </a: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ға қатысты бірнеше қағидалар: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SimSun"/>
              </a:rPr>
              <a:t>ДНҚ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–кез келген тірі жасуша құрамында болатын химиялық зат.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SimSun"/>
              </a:rPr>
              <a:t>ДНҚ тіршіліктің ядросыз формасы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– вирустарда да бар.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SimSun"/>
              </a:rPr>
              <a:t>Ағзалар неғұрлым жақын туыс болса, олардың ДНҚ молекуласының құрамы соғұрлым ұқсас болады.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SimSun"/>
              </a:rPr>
              <a:t>ДНҚ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–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SimSun"/>
              </a:rPr>
              <a:t>да ағзаның бүкіл тұқымқуалау ақпараты жазылған.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SimSun"/>
              </a:rPr>
              <a:t>ДНҚ тұқымқуалау ақпаратын сақтап қана қоймай, келесі ұрпаққа тасымалдайды.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SimSun"/>
              </a:rPr>
              <a:t>ДНҚ өздігінен екі еселенеді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–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SimSun"/>
              </a:rPr>
              <a:t> өзін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–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SimSun"/>
              </a:rPr>
              <a:t>өзі көшіре алады.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SimSun"/>
              </a:rPr>
              <a:t>ДНҚ молекуласы өзгеруі мұмкін. Мұндай өзгеріс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–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SimSun"/>
              </a:rPr>
              <a:t>муьация деп аталады.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SimSun"/>
              </a:rPr>
              <a:t>ДНҚ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–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SimSun"/>
              </a:rPr>
              <a:t> химиялық зат. Бұл жасуша ядросында болатын хромосомалар.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23760"/>
            <a:ext cx="9702720" cy="5167440"/>
          </a:xfrm>
          <a:prstGeom prst="rect">
            <a:avLst/>
          </a:prstGeom>
          <a:ln w="0">
            <a:noFill/>
          </a:ln>
        </p:spPr>
      </p:pic>
      <p:sp>
        <p:nvSpPr>
          <p:cNvPr id="46" name="Google Shape;123;p4"/>
          <p:cNvSpPr/>
          <p:nvPr/>
        </p:nvSpPr>
        <p:spPr>
          <a:xfrm>
            <a:off x="756432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F1AD38F-8534-44C4-954C-C6302B4D090C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47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48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49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0" name="Прямоугольник 9"/>
          <p:cNvSpPr/>
          <p:nvPr/>
        </p:nvSpPr>
        <p:spPr>
          <a:xfrm>
            <a:off x="0" y="241200"/>
            <a:ext cx="8277120" cy="37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Тұқымқуалау ақпараты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51" name="Прямоугольник 1"/>
          <p:cNvGrpSpPr/>
          <p:nvPr/>
        </p:nvGrpSpPr>
        <p:grpSpPr>
          <a:xfrm>
            <a:off x="109440" y="792000"/>
            <a:ext cx="5297760" cy="3988080"/>
            <a:chOff x="109440" y="792000"/>
            <a:chExt cx="5297760" cy="3988080"/>
          </a:xfrm>
        </p:grpSpPr>
        <p:pic>
          <p:nvPicPr>
            <p:cNvPr id="52" name="Прямоугольник 1" descr=""/>
            <p:cNvPicPr/>
            <p:nvPr/>
          </p:nvPicPr>
          <p:blipFill>
            <a:blip r:embed="rId2"/>
            <a:stretch/>
          </p:blipFill>
          <p:spPr>
            <a:xfrm>
              <a:off x="109440" y="792000"/>
              <a:ext cx="5297760" cy="39880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3" name=""/>
            <p:cNvSpPr/>
            <p:nvPr/>
          </p:nvSpPr>
          <p:spPr>
            <a:xfrm>
              <a:off x="216000" y="880920"/>
              <a:ext cx="5092560" cy="3655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 marL="60480">
                <a:lnSpc>
                  <a:spcPct val="100000"/>
                </a:lnSpc>
                <a:tabLst>
                  <a:tab algn="l" pos="0"/>
                  <a:tab algn="l" pos="230508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kk-KZ" sz="2600" strike="noStrike" u="none">
                  <a:solidFill>
                    <a:srgbClr val="204d84"/>
                  </a:solidFill>
                  <a:uFillTx/>
                  <a:latin typeface="Times New Roman"/>
                  <a:ea typeface="Times New Roman"/>
                </a:rPr>
                <a:t>Тұқымқуалау ақпараты дегеніміз ағзадағы барлық нәруыздардың аминқышқылдары ретінің жазбасы.</a:t>
              </a:r>
              <a:endParaRPr b="0" lang="ru-RU" sz="26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marL="60480">
                <a:lnSpc>
                  <a:spcPct val="100000"/>
                </a:lnSpc>
                <a:tabLst>
                  <a:tab algn="l" pos="0"/>
                  <a:tab algn="l" pos="230508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kk-KZ" sz="2600" strike="noStrike" u="none">
                  <a:solidFill>
                    <a:srgbClr val="204d84"/>
                  </a:solidFill>
                  <a:uFillTx/>
                  <a:latin typeface="Times New Roman"/>
                  <a:ea typeface="Times New Roman"/>
                </a:rPr>
                <a:t>Яғни ДНҚ барлық жасушада болады. Сондықтан әрбір жасушада нәруызды қалай жасауға болатыны жазылған. </a:t>
              </a:r>
              <a:r>
                <a:rPr b="0" lang="kk-KZ" sz="2600" strike="noStrike" u="none">
                  <a:solidFill>
                    <a:srgbClr val="254061"/>
                  </a:solidFill>
                  <a:uFillTx/>
                  <a:latin typeface="Times New Roman"/>
                  <a:ea typeface="Times New Roman"/>
                </a:rPr>
                <a:t>Бұл </a:t>
              </a:r>
              <a:r>
                <a:rPr b="1" lang="ru-RU" sz="2600" strike="noStrike" u="none">
                  <a:solidFill>
                    <a:srgbClr val="254061"/>
                  </a:solidFill>
                  <a:uFillTx/>
                  <a:latin typeface="Times New Roman"/>
                  <a:ea typeface="Times New Roman"/>
                </a:rPr>
                <a:t>– тұқымқуалау ақпараты.</a:t>
              </a:r>
              <a:endParaRPr b="0" lang="ru-RU" sz="2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pic>
        <p:nvPicPr>
          <p:cNvPr id="54" name="Рисунок 2" descr="Изображение выглядит как беспозвоночное, членистоногое&#10;&#10;Автоматически созданное описание"/>
          <p:cNvPicPr/>
          <p:nvPr/>
        </p:nvPicPr>
        <p:blipFill>
          <a:blip r:embed="rId3"/>
          <a:stretch/>
        </p:blipFill>
        <p:spPr>
          <a:xfrm>
            <a:off x="6181560" y="974880"/>
            <a:ext cx="3078360" cy="1828800"/>
          </a:xfrm>
          <a:prstGeom prst="rect">
            <a:avLst/>
          </a:prstGeom>
          <a:ln w="0">
            <a:noFill/>
          </a:ln>
        </p:spPr>
      </p:pic>
      <p:pic>
        <p:nvPicPr>
          <p:cNvPr id="55" name="Рисунок 7" descr=""/>
          <p:cNvPicPr/>
          <p:nvPr/>
        </p:nvPicPr>
        <p:blipFill>
          <a:blip r:embed="rId4"/>
          <a:stretch/>
        </p:blipFill>
        <p:spPr>
          <a:xfrm>
            <a:off x="5608800" y="2914560"/>
            <a:ext cx="3101760" cy="1828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6336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57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6A71933-762E-4E03-9372-EAE413252000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58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59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60" name="Прямоугольник 9"/>
          <p:cNvSpPr/>
          <p:nvPr/>
        </p:nvSpPr>
        <p:spPr>
          <a:xfrm>
            <a:off x="630360" y="241200"/>
            <a:ext cx="3909960" cy="4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Тәжірибелік тапсырма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" name="Прямоугольник 1"/>
          <p:cNvSpPr/>
          <p:nvPr/>
        </p:nvSpPr>
        <p:spPr>
          <a:xfrm>
            <a:off x="0" y="808200"/>
            <a:ext cx="8623440" cy="70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 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Тапсырма №1. Төменде берілген терминдердің айырмашылығын анықтаңыз: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3" name="Прямоугольник 1"/>
          <p:cNvSpPr/>
          <p:nvPr/>
        </p:nvSpPr>
        <p:spPr>
          <a:xfrm>
            <a:off x="488880" y="3616200"/>
            <a:ext cx="7567560" cy="70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     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1" lang="kk-KZ" sz="20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1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Дескриптор: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17375e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17375e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1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берілген терминдердің айырмашылығын анықтайды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64" name=""/>
          <p:cNvGraphicFramePr/>
          <p:nvPr/>
        </p:nvGraphicFramePr>
        <p:xfrm>
          <a:off x="1244520" y="1515960"/>
          <a:ext cx="6114960" cy="1417680"/>
        </p:xfrm>
        <a:graphic>
          <a:graphicData uri="http://schemas.openxmlformats.org/drawingml/2006/table">
            <a:tbl>
              <a:tblPr/>
              <a:tblGrid>
                <a:gridCol w="3057480"/>
                <a:gridCol w="3057480"/>
              </a:tblGrid>
              <a:tr h="4622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18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Тұқымқуалаушылық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18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Өзгергіштік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9554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6336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66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0081385-CD9C-461A-BE4F-4BCBFC8E456C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7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68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69" name="Прямоугольник 9"/>
          <p:cNvSpPr/>
          <p:nvPr/>
        </p:nvSpPr>
        <p:spPr>
          <a:xfrm>
            <a:off x="630360" y="241200"/>
            <a:ext cx="3232080" cy="4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Тапсырма жауабы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0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1" name="Прямоугольник 1"/>
          <p:cNvSpPr/>
          <p:nvPr/>
        </p:nvSpPr>
        <p:spPr>
          <a:xfrm>
            <a:off x="409680" y="808200"/>
            <a:ext cx="77724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     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Тапсырма №1.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72" name=""/>
          <p:cNvGraphicFramePr/>
          <p:nvPr/>
        </p:nvGraphicFramePr>
        <p:xfrm>
          <a:off x="1244520" y="1515960"/>
          <a:ext cx="6114960" cy="1417680"/>
        </p:xfrm>
        <a:graphic>
          <a:graphicData uri="http://schemas.openxmlformats.org/drawingml/2006/table">
            <a:tbl>
              <a:tblPr/>
              <a:tblGrid>
                <a:gridCol w="3057480"/>
                <a:gridCol w="3057480"/>
              </a:tblGrid>
              <a:tr h="4622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18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Тұқымқуалаушылық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18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Өзгергіштік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955440"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i="1" lang="kk-KZ" sz="1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ағзалардың өз ататегіне ұқсау қабілеті.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i="1" lang="kk-KZ" sz="1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ағзалардың өз ататегінен ерекшелену қасиеті. 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6336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74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C7AC65F-14A3-4575-A299-BA5ABC4771B9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75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76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77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8" name="Прямоугольник 13"/>
          <p:cNvSpPr/>
          <p:nvPr/>
        </p:nvSpPr>
        <p:spPr>
          <a:xfrm>
            <a:off x="659880" y="236520"/>
            <a:ext cx="235044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Сабақты бекіту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9" name="Прямоугольник 12"/>
          <p:cNvSpPr/>
          <p:nvPr/>
        </p:nvSpPr>
        <p:spPr>
          <a:xfrm>
            <a:off x="299880" y="770040"/>
            <a:ext cx="859644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 </a:t>
            </a:r>
            <a:r>
              <a:rPr b="1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Тапсырма №2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ДНҚ- ның 3,4,6 қағидаларын атап, сипаттама беріңіз: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0" name="Rectangle 17"/>
          <p:cNvSpPr/>
          <p:nvPr/>
        </p:nvSpPr>
        <p:spPr>
          <a:xfrm>
            <a:off x="473040" y="3782520"/>
            <a:ext cx="8008920" cy="86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1088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Дескриптор: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776160" indent="-60120">
              <a:lnSpc>
                <a:spcPct val="100000"/>
              </a:lnSpc>
              <a:buClr>
                <a:srgbClr val="204d8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ДНҚ- ның 3,4,6 қағидаларын атап, сипаттама береді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81" name=""/>
          <p:cNvGraphicFramePr/>
          <p:nvPr/>
        </p:nvGraphicFramePr>
        <p:xfrm>
          <a:off x="299880" y="1677960"/>
          <a:ext cx="8371080" cy="2208240"/>
        </p:xfrm>
        <a:graphic>
          <a:graphicData uri="http://schemas.openxmlformats.org/drawingml/2006/table">
            <a:tbl>
              <a:tblPr/>
              <a:tblGrid>
                <a:gridCol w="2857680"/>
                <a:gridCol w="2859120"/>
                <a:gridCol w="2654280"/>
              </a:tblGrid>
              <a:tr h="62388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20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3 қағида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20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4 қағида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20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6 қағида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58436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5338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Администратор</dc:creator>
  <dc:description/>
  <dc:language>ru-RU</dc:language>
  <cp:lastModifiedBy>Huawei</cp:lastModifiedBy>
  <cp:lastPrinted>2020-01-23T08:03:28Z</cp:lastPrinted>
  <dcterms:modified xsi:type="dcterms:W3CDTF">2024-10-31T17:51:30Z</dcterms:modified>
  <cp:revision>483</cp:revision>
  <dc:subject/>
  <dc:title>Презентация PowerPoint</dc:title>
</cp:coreProperties>
</file>