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8.jpeg" ContentType="image/jpeg"/>
  <Override PartName="/ppt/media/image5.png" ContentType="image/png"/>
  <Override PartName="/ppt/media/image6.png" ContentType="image/png"/>
  <Override PartName="/ppt/media/image7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5145088"/>
  <p:notesSz cx="6796088" cy="99282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2BC3628-D4FE-42FE-A2DF-A56E184C729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8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ru-RU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600" cy="339408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t">
            <a:normAutofit fontScale="92500" lnSpcReduction="9999"/>
          </a:bodyPr>
          <a:p>
            <a:pPr marL="289080" indent="-28908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30360" indent="-24156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971640" indent="-19224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360440" indent="-19188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1751040" indent="-19224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1751040" indent="-19224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1751040" indent="-19224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4766760"/>
            <a:ext cx="289584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0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30EBC55-FC05-4D14-B0F3-C568606813BA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6;p1"/>
          <p:cNvSpPr/>
          <p:nvPr/>
        </p:nvSpPr>
        <p:spPr>
          <a:xfrm>
            <a:off x="687240" y="2541600"/>
            <a:ext cx="7712280" cy="12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4280" rIns="44280" tIns="22320" bIns="22320" anchor="t">
            <a:noAutofit/>
          </a:bodyPr>
          <a:p>
            <a:pPr algn="just">
              <a:lnSpc>
                <a:spcPct val="100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Тақырыбы: Әртүрлі ағзалар түрлерінің хромосомалар саны.Соматикалық және жыныс жасушалар. </a:t>
            </a: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" name="Google Shape;77;p1"/>
          <p:cNvCxnSpPr/>
          <p:nvPr/>
        </p:nvCxnSpPr>
        <p:spPr>
          <a:xfrm>
            <a:off x="1221840" y="4357440"/>
            <a:ext cx="693972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7" name="Google Shape;78;p1"/>
          <p:cNvCxnSpPr/>
          <p:nvPr/>
        </p:nvCxnSpPr>
        <p:spPr>
          <a:xfrm>
            <a:off x="1278000" y="4562280"/>
            <a:ext cx="67125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86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9860CB3-7A4B-4E68-979B-1EDAB4D0DF0A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87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88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89" name="Прямоугольник 9"/>
          <p:cNvSpPr/>
          <p:nvPr/>
        </p:nvSpPr>
        <p:spPr>
          <a:xfrm>
            <a:off x="630360" y="241200"/>
            <a:ext cx="39099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Тәжірибелік 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1" name="Прямоугольник 1"/>
          <p:cNvSpPr/>
          <p:nvPr/>
        </p:nvSpPr>
        <p:spPr>
          <a:xfrm>
            <a:off x="0" y="638280"/>
            <a:ext cx="8513640" cy="125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</a:t>
            </a:r>
            <a:r>
              <a:rPr b="1" lang="en-US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3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. 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Төменде берілген терминге анықтама беріңіз::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2" name="Прямоугольник 1"/>
          <p:cNvSpPr/>
          <p:nvPr/>
        </p:nvSpPr>
        <p:spPr>
          <a:xfrm>
            <a:off x="1035000" y="3905280"/>
            <a:ext cx="7032600" cy="671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Дескриптор: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Төменде берілген терминге анықтама береді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93" name=""/>
          <p:cNvGraphicFramePr/>
          <p:nvPr/>
        </p:nvGraphicFramePr>
        <p:xfrm>
          <a:off x="1492200" y="1374840"/>
          <a:ext cx="6095880" cy="1319040"/>
        </p:xfrm>
        <a:graphic>
          <a:graphicData uri="http://schemas.openxmlformats.org/drawingml/2006/table">
            <a:tbl>
              <a:tblPr/>
              <a:tblGrid>
                <a:gridCol w="3048120"/>
                <a:gridCol w="3047760"/>
              </a:tblGrid>
              <a:tr h="4856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Соматикалы</a:t>
                      </a: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 жасуша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Жыныс жасушасы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83340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8568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95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06FB1EE-6EB2-42D6-8F2D-F8E9C258799C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96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97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98" name="Прямоугольник 9"/>
          <p:cNvSpPr/>
          <p:nvPr/>
        </p:nvSpPr>
        <p:spPr>
          <a:xfrm>
            <a:off x="630360" y="241200"/>
            <a:ext cx="39099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Тапсырма жауабы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9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0" name="Прямоугольник 1"/>
          <p:cNvSpPr/>
          <p:nvPr/>
        </p:nvSpPr>
        <p:spPr>
          <a:xfrm>
            <a:off x="0" y="776160"/>
            <a:ext cx="914400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</a:t>
            </a:r>
            <a:r>
              <a:rPr b="0" lang="en-US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3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Тұжырымдар кестесі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1" name="Прямоугольник 1"/>
          <p:cNvSpPr/>
          <p:nvPr/>
        </p:nvSpPr>
        <p:spPr>
          <a:xfrm>
            <a:off x="814320" y="3468600"/>
            <a:ext cx="7824960" cy="39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02" name=""/>
          <p:cNvGraphicFramePr/>
          <p:nvPr/>
        </p:nvGraphicFramePr>
        <p:xfrm>
          <a:off x="1492200" y="1374840"/>
          <a:ext cx="6095880" cy="1319040"/>
        </p:xfrm>
        <a:graphic>
          <a:graphicData uri="http://schemas.openxmlformats.org/drawingml/2006/table">
            <a:tbl>
              <a:tblPr/>
              <a:tblGrid>
                <a:gridCol w="3048120"/>
                <a:gridCol w="3047760"/>
              </a:tblGrid>
              <a:tr h="4856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Соматикалы</a:t>
                      </a: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 жасуша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Жыныс жасушасы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83340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Митоз процесіне қатысатын көбеюге қабілетті дене жасушалары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Мейоз процесіне қатысатын көбеюге қабілетті  жасушалар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42840" y="1116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04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26363C8-2707-490A-90C8-E26C3C32F07F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5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06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07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8" name="Прямоугольник 7"/>
          <p:cNvSpPr/>
          <p:nvPr/>
        </p:nvSpPr>
        <p:spPr>
          <a:xfrm>
            <a:off x="728280" y="270000"/>
            <a:ext cx="191988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Қорытынды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9" name="Прямоугольник 11"/>
          <p:cNvSpPr/>
          <p:nvPr/>
        </p:nvSpPr>
        <p:spPr>
          <a:xfrm>
            <a:off x="378000" y="906480"/>
            <a:ext cx="5454360" cy="70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Рефлексия.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«Мен бүгінгі сабақта....................,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0" name="Прямоугольник 14"/>
          <p:cNvSpPr/>
          <p:nvPr/>
        </p:nvSpPr>
        <p:spPr>
          <a:xfrm>
            <a:off x="5622120" y="3129120"/>
            <a:ext cx="34239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(.............толықтырғым келеді)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1" name="Rectangle 32"/>
          <p:cNvSpPr/>
          <p:nvPr/>
        </p:nvSpPr>
        <p:spPr>
          <a:xfrm>
            <a:off x="5614920" y="2635560"/>
            <a:ext cx="211140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SimSun"/>
              </a:rPr>
              <a:t>(.........білдім)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2" name="Прямоугольник 15"/>
          <p:cNvSpPr/>
          <p:nvPr/>
        </p:nvSpPr>
        <p:spPr>
          <a:xfrm>
            <a:off x="5627160" y="3770280"/>
            <a:ext cx="257220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(................</a:t>
            </a: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сұрағым бар)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13" name="Рисунок 2" descr=""/>
          <p:cNvPicPr/>
          <p:nvPr/>
        </p:nvPicPr>
        <p:blipFill>
          <a:blip r:embed="rId2"/>
          <a:srcRect l="0" t="16579" r="0" b="0"/>
          <a:stretch/>
        </p:blipFill>
        <p:spPr>
          <a:xfrm>
            <a:off x="638280" y="2077920"/>
            <a:ext cx="4327560" cy="2598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15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90F946A-1C54-46D6-9EE1-4340D213FF43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16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7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18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9" name="Прямоугольник 7"/>
          <p:cNvSpPr/>
          <p:nvPr/>
        </p:nvSpPr>
        <p:spPr>
          <a:xfrm>
            <a:off x="728640" y="270000"/>
            <a:ext cx="184788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Үй жұмысы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0" name="Прямоугольник 11"/>
          <p:cNvSpPr/>
          <p:nvPr/>
        </p:nvSpPr>
        <p:spPr>
          <a:xfrm>
            <a:off x="361800" y="1127160"/>
            <a:ext cx="6969240" cy="118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§5</a:t>
            </a:r>
            <a:r>
              <a:rPr b="0" lang="ru-RU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-54 Біліміңді тексер: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Синтез сұрағы -1 және 2.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22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C10BF9F-C943-46B2-8B20-B055C8280B0A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23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24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25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6" name="Прямоугольник 7"/>
          <p:cNvSpPr/>
          <p:nvPr/>
        </p:nvSpPr>
        <p:spPr>
          <a:xfrm>
            <a:off x="734400" y="270000"/>
            <a:ext cx="365400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Қолданылған әдебиеттер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7" name="Прямоугольник 11"/>
          <p:cNvSpPr/>
          <p:nvPr/>
        </p:nvSpPr>
        <p:spPr>
          <a:xfrm>
            <a:off x="361800" y="1127160"/>
            <a:ext cx="8388360" cy="222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Сабақ төмендегі оқулық негізінде құрастырылды.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Биология 7 сынып, Қоғамдық-гуманитарлық бағыт.  Оқулық авторлары: А.Р.Соловьева, Б.Т. Ибраимова, Ж. Алина;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4680"/>
            <a:ext cx="9144000" cy="5167440"/>
          </a:xfrm>
          <a:prstGeom prst="rect">
            <a:avLst/>
          </a:prstGeom>
          <a:ln w="0">
            <a:noFill/>
          </a:ln>
        </p:spPr>
      </p:pic>
      <p:sp>
        <p:nvSpPr>
          <p:cNvPr id="9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A589192-16F0-4BA2-BDE0-CC2FB2A11476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2" name="Google Shape;230;p65"/>
          <p:cNvSpPr/>
          <p:nvPr/>
        </p:nvSpPr>
        <p:spPr>
          <a:xfrm>
            <a:off x="325440" y="676440"/>
            <a:ext cx="8588520" cy="327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rmAutofit fontScale="92500" lnSpcReduction="9999"/>
          </a:bodyPr>
          <a:p>
            <a:pPr marL="372960" indent="-37296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терийлері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499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SimSun"/>
              </a:rPr>
              <a:t>7.2.2.1 әртүрлі ағзалардағы хромосомалардың санын салыстыру,соматикалық және жыныс хромосомаларындағы  хромосомалар санының әртүрлілігін түсіндіру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499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SimSun"/>
              </a:rPr>
              <a:t>әртүрлі ағзалардағы хромосомалардың санын салыстыру,соматикалық және жыныс хромосомаларындағы  хромосомалар санының әртүрлілігін түсіндіреді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499"/>
              </a:spcBef>
              <a:buClr>
                <a:srgbClr val="1f497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Прямоугольник 9"/>
          <p:cNvSpPr/>
          <p:nvPr/>
        </p:nvSpPr>
        <p:spPr>
          <a:xfrm>
            <a:off x="3274920" y="233280"/>
            <a:ext cx="377820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Оқу мақсаты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" name="Picture 2" descr="C:\Users\Типография\Desktop\Безымянный.png"/>
          <p:cNvPicPr/>
          <p:nvPr/>
        </p:nvPicPr>
        <p:blipFill>
          <a:blip r:embed="rId2"/>
          <a:srcRect l="11758" t="5761" r="11484" b="86798"/>
          <a:stretch/>
        </p:blipFill>
        <p:spPr>
          <a:xfrm>
            <a:off x="0" y="2395440"/>
            <a:ext cx="9144000" cy="385920"/>
          </a:xfrm>
          <a:prstGeom prst="rect">
            <a:avLst/>
          </a:prstGeom>
          <a:ln w="0">
            <a:noFill/>
          </a:ln>
        </p:spPr>
      </p:pic>
      <p:sp>
        <p:nvSpPr>
          <p:cNvPr id="15" name="Прямоугольник 9"/>
          <p:cNvSpPr/>
          <p:nvPr/>
        </p:nvSpPr>
        <p:spPr>
          <a:xfrm>
            <a:off x="2730600" y="2367000"/>
            <a:ext cx="377820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Ба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ғалау критерийі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7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7C9DA1A-236E-4868-B9DD-3BDEF9B91473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8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9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20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21" name="Прямоугольник 1"/>
          <p:cNvGrpSpPr/>
          <p:nvPr/>
        </p:nvGrpSpPr>
        <p:grpSpPr>
          <a:xfrm>
            <a:off x="133200" y="817560"/>
            <a:ext cx="4902480" cy="3389400"/>
            <a:chOff x="133200" y="817560"/>
            <a:chExt cx="4902480" cy="3389400"/>
          </a:xfrm>
        </p:grpSpPr>
        <p:pic>
          <p:nvPicPr>
            <p:cNvPr id="22" name="Прямоугольник 1" descr=""/>
            <p:cNvPicPr/>
            <p:nvPr/>
          </p:nvPicPr>
          <p:blipFill>
            <a:blip r:embed="rId2"/>
            <a:stretch/>
          </p:blipFill>
          <p:spPr>
            <a:xfrm>
              <a:off x="133200" y="817560"/>
              <a:ext cx="4902480" cy="33894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3" name=""/>
            <p:cNvSpPr/>
            <p:nvPr/>
          </p:nvSpPr>
          <p:spPr>
            <a:xfrm>
              <a:off x="268200" y="884160"/>
              <a:ext cx="4630680" cy="3108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>
              <a:spAutoFit/>
            </a:bodyPr>
            <a:p>
              <a:pPr algn="just"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i="1" lang="kk-KZ" sz="2200" strike="noStrike" u="none">
                  <a:solidFill>
                    <a:srgbClr val="000000"/>
                  </a:solidFill>
                  <a:uFillTx/>
                  <a:latin typeface="Times New Roman"/>
                  <a:ea typeface="Times New Roman"/>
                </a:rPr>
                <a:t>Хромосомалар</a:t>
              </a:r>
              <a:r>
                <a:rPr b="0" i="1" lang="kk-KZ" sz="2200" strike="noStrike" u="none">
                  <a:solidFill>
                    <a:srgbClr val="000000"/>
                  </a:solidFill>
                  <a:uFillTx/>
                  <a:latin typeface="Times New Roman"/>
                  <a:ea typeface="Times New Roman"/>
                </a:rPr>
                <a:t> – эукариотты жасушалардың ядросында болатын ұсақ органоидтар. Хромосомалар </a:t>
              </a:r>
              <a:r>
                <a:rPr b="1" i="1" lang="kk-KZ" sz="2200" strike="noStrike" u="none">
                  <a:solidFill>
                    <a:srgbClr val="000000"/>
                  </a:solidFill>
                  <a:uFillTx/>
                  <a:latin typeface="Times New Roman"/>
                  <a:ea typeface="Times New Roman"/>
                </a:rPr>
                <a:t>ДНҚ–дан </a:t>
              </a:r>
              <a:r>
                <a:rPr b="0" i="1" lang="kk-KZ" sz="2200" strike="noStrike" u="none">
                  <a:solidFill>
                    <a:srgbClr val="000000"/>
                  </a:solidFill>
                  <a:uFillTx/>
                  <a:latin typeface="Times New Roman"/>
                  <a:ea typeface="Times New Roman"/>
                </a:rPr>
                <a:t>тұрады. </a:t>
              </a:r>
              <a:endParaRPr b="0" lang="ru-RU" sz="220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algn="just"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i="1" lang="kk-KZ" sz="2200" strike="noStrike" u="none">
                  <a:solidFill>
                    <a:srgbClr val="000000"/>
                  </a:solidFill>
                  <a:uFillTx/>
                  <a:latin typeface="Times New Roman"/>
                  <a:ea typeface="Times New Roman"/>
                </a:rPr>
                <a:t>Бір нәруыз туралы тұқымқуалау ақпараты жазылған ДНҚ молекуласының бөлігі </a:t>
              </a:r>
              <a:r>
                <a:rPr b="1" i="1" lang="kk-KZ" sz="2200" strike="noStrike" u="none">
                  <a:solidFill>
                    <a:srgbClr val="000000"/>
                  </a:solidFill>
                  <a:uFillTx/>
                  <a:latin typeface="Times New Roman"/>
                  <a:ea typeface="Times New Roman"/>
                </a:rPr>
                <a:t>ген</a:t>
              </a:r>
              <a:r>
                <a:rPr b="0" i="1" lang="kk-KZ" sz="2200" strike="noStrike" u="none">
                  <a:solidFill>
                    <a:srgbClr val="000000"/>
                  </a:solidFill>
                  <a:uFillTx/>
                  <a:latin typeface="Times New Roman"/>
                  <a:ea typeface="Times New Roman"/>
                </a:rPr>
                <a:t> деп аталады. Яғни ген – хромосома бөлігі. </a:t>
              </a:r>
              <a:r>
                <a:rPr b="0" i="1" lang="kk-KZ" sz="2200" strike="noStrike" u="none">
                  <a:solidFill>
                    <a:srgbClr val="000000"/>
                  </a:solidFill>
                  <a:uFillTx/>
                  <a:latin typeface="Times New Roman"/>
                  <a:ea typeface="Calibri"/>
                </a:rPr>
                <a:t> </a:t>
              </a:r>
              <a:endParaRPr b="0" lang="ru-RU" sz="2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24" name="Прямоугольник 9"/>
          <p:cNvSpPr/>
          <p:nvPr/>
        </p:nvSpPr>
        <p:spPr>
          <a:xfrm>
            <a:off x="336600" y="257040"/>
            <a:ext cx="639612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ДНҚ - ген - хромосома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5" name="Рисунок 8" descr="Изображение выглядит как петля&#10;&#10;Автоматически созданное описание"/>
          <p:cNvPicPr/>
          <p:nvPr/>
        </p:nvPicPr>
        <p:blipFill>
          <a:blip r:embed="rId3"/>
          <a:stretch/>
        </p:blipFill>
        <p:spPr>
          <a:xfrm>
            <a:off x="5400720" y="2639880"/>
            <a:ext cx="2914560" cy="1944720"/>
          </a:xfrm>
          <a:prstGeom prst="rect">
            <a:avLst/>
          </a:prstGeom>
          <a:ln w="0">
            <a:noFill/>
          </a:ln>
        </p:spPr>
      </p:pic>
      <p:pic>
        <p:nvPicPr>
          <p:cNvPr id="26" name="Рисунок 10" descr=""/>
          <p:cNvPicPr/>
          <p:nvPr/>
        </p:nvPicPr>
        <p:blipFill>
          <a:blip r:embed="rId4"/>
          <a:stretch/>
        </p:blipFill>
        <p:spPr>
          <a:xfrm>
            <a:off x="4992840" y="858960"/>
            <a:ext cx="3144600" cy="1805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28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0A2AD3A-778C-43B1-8C3D-A63AC65C5531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29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30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31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0" y="241200"/>
            <a:ext cx="8277120" cy="37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Әртүрлі ағза түрлеріндегі хромосома саны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TextBox 1"/>
          <p:cNvSpPr/>
          <p:nvPr/>
        </p:nvSpPr>
        <p:spPr>
          <a:xfrm>
            <a:off x="336600" y="1098720"/>
            <a:ext cx="827712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ДНҚ</a:t>
            </a:r>
            <a:r>
              <a:rPr b="0" i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– сы жоқ жасушалар көбеюге қабілетті емес. Хромосома мөлшері, өлшемі мен пішіні бір көпжасушалы ағзалардың барлық жасушаларында ғана емес, бір түр дараларының барлығында болады.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34" name=""/>
          <p:cNvGraphicFramePr/>
          <p:nvPr/>
        </p:nvGraphicFramePr>
        <p:xfrm>
          <a:off x="647640" y="2227320"/>
          <a:ext cx="7848720" cy="1854000"/>
        </p:xfrm>
        <a:graphic>
          <a:graphicData uri="http://schemas.openxmlformats.org/drawingml/2006/table">
            <a:tbl>
              <a:tblPr/>
              <a:tblGrid>
                <a:gridCol w="2691000"/>
                <a:gridCol w="1233360"/>
                <a:gridCol w="2657520"/>
                <a:gridCol w="1266840"/>
              </a:tblGrid>
              <a:tr h="371520"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Адам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46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Кептер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80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9720"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Шимпанзе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48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Сазан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104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71520"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Ит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78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Тарақан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48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70080"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Қой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54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Қарағай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24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71160"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Бөлме шыбыны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12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Бұрыш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48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23760"/>
            <a:ext cx="9702720" cy="5167440"/>
          </a:xfrm>
          <a:prstGeom prst="rect">
            <a:avLst/>
          </a:prstGeom>
          <a:ln w="0">
            <a:noFill/>
          </a:ln>
        </p:spPr>
      </p:pic>
      <p:sp>
        <p:nvSpPr>
          <p:cNvPr id="36" name="Google Shape;123;p4"/>
          <p:cNvSpPr/>
          <p:nvPr/>
        </p:nvSpPr>
        <p:spPr>
          <a:xfrm>
            <a:off x="756432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2E7C9CD-3326-49CA-834B-9E0BD731F84A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37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38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39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" name="Прямоугольник 9"/>
          <p:cNvSpPr/>
          <p:nvPr/>
        </p:nvSpPr>
        <p:spPr>
          <a:xfrm>
            <a:off x="0" y="241200"/>
            <a:ext cx="8277120" cy="37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Соматикалық және жыныс жасушасы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41" name="Прямоугольник 1"/>
          <p:cNvGrpSpPr/>
          <p:nvPr/>
        </p:nvGrpSpPr>
        <p:grpSpPr>
          <a:xfrm>
            <a:off x="195120" y="1109520"/>
            <a:ext cx="5383440" cy="3249720"/>
            <a:chOff x="195120" y="1109520"/>
            <a:chExt cx="5383440" cy="3249720"/>
          </a:xfrm>
        </p:grpSpPr>
        <p:pic>
          <p:nvPicPr>
            <p:cNvPr id="42" name="Прямоугольник 1" descr=""/>
            <p:cNvPicPr/>
            <p:nvPr/>
          </p:nvPicPr>
          <p:blipFill>
            <a:blip r:embed="rId2"/>
            <a:stretch/>
          </p:blipFill>
          <p:spPr>
            <a:xfrm>
              <a:off x="195120" y="1109520"/>
              <a:ext cx="5383440" cy="32497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3" name=""/>
            <p:cNvSpPr/>
            <p:nvPr/>
          </p:nvSpPr>
          <p:spPr>
            <a:xfrm>
              <a:off x="301680" y="1193760"/>
              <a:ext cx="5092560" cy="2925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>
              <a:spAutoFit/>
            </a:bodyPr>
            <a:p>
              <a:pPr marL="60480">
                <a:lnSpc>
                  <a:spcPct val="100000"/>
                </a:lnSpc>
                <a:tabLst>
                  <a:tab algn="l" pos="0"/>
                  <a:tab algn="l" pos="230508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kk-KZ" sz="2600" strike="noStrike" u="none">
                  <a:solidFill>
                    <a:srgbClr val="254061"/>
                  </a:solidFill>
                  <a:uFillTx/>
                  <a:latin typeface="Times New Roman"/>
                  <a:ea typeface="Times New Roman"/>
                </a:rPr>
                <a:t>Жасушалар бөліну арқылы көбейеді. Ағзалардың көбеюінің екі әдісі: митоз және мейоз.</a:t>
              </a:r>
              <a:endParaRPr b="0" lang="ru-RU" sz="260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marL="60480">
                <a:lnSpc>
                  <a:spcPct val="100000"/>
                </a:lnSpc>
                <a:tabLst>
                  <a:tab algn="l" pos="0"/>
                  <a:tab algn="l" pos="230508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kk-KZ" sz="2600" strike="noStrike" u="none">
                  <a:solidFill>
                    <a:srgbClr val="254061"/>
                  </a:solidFill>
                  <a:uFillTx/>
                  <a:latin typeface="Times New Roman"/>
                  <a:ea typeface="Times New Roman"/>
                </a:rPr>
                <a:t>Митоз </a:t>
              </a:r>
              <a:r>
                <a:rPr b="0" i="1" lang="kk-KZ" sz="2800" strike="noStrike" u="none">
                  <a:solidFill>
                    <a:srgbClr val="000000"/>
                  </a:solidFill>
                  <a:uFillTx/>
                  <a:latin typeface="Times New Roman"/>
                  <a:ea typeface="Times New Roman"/>
                </a:rPr>
                <a:t>–</a:t>
              </a:r>
              <a:r>
                <a:rPr b="0" i="1" lang="kk-KZ" sz="2600" strike="noStrike" u="none">
                  <a:solidFill>
                    <a:srgbClr val="254061"/>
                  </a:solidFill>
                  <a:uFillTx/>
                  <a:latin typeface="Times New Roman"/>
                  <a:ea typeface="Times New Roman"/>
                </a:rPr>
                <a:t> дене (соматикалық) жасушалардың бөлінуі</a:t>
              </a:r>
              <a:endParaRPr b="0" lang="ru-RU" sz="260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marL="60480">
                <a:lnSpc>
                  <a:spcPct val="100000"/>
                </a:lnSpc>
                <a:tabLst>
                  <a:tab algn="l" pos="0"/>
                  <a:tab algn="l" pos="230508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i="1" lang="kk-KZ" sz="2600" strike="noStrike" u="none">
                  <a:solidFill>
                    <a:srgbClr val="254061"/>
                  </a:solidFill>
                  <a:uFillTx/>
                  <a:latin typeface="Times New Roman"/>
                  <a:ea typeface="Times New Roman"/>
                </a:rPr>
                <a:t>Мейоз </a:t>
              </a:r>
              <a:r>
                <a:rPr b="0" i="1" lang="kk-KZ" sz="2800" strike="noStrike" u="none">
                  <a:solidFill>
                    <a:srgbClr val="000000"/>
                  </a:solidFill>
                  <a:uFillTx/>
                  <a:latin typeface="Times New Roman"/>
                  <a:ea typeface="Times New Roman"/>
                </a:rPr>
                <a:t>–</a:t>
              </a:r>
              <a:r>
                <a:rPr b="0" i="1" lang="kk-KZ" sz="2600" strike="noStrike" u="none">
                  <a:solidFill>
                    <a:srgbClr val="254061"/>
                  </a:solidFill>
                  <a:uFillTx/>
                  <a:latin typeface="Times New Roman"/>
                  <a:ea typeface="Times New Roman"/>
                </a:rPr>
                <a:t> жыныс жасушаларының бөлінуі. </a:t>
              </a:r>
              <a:endParaRPr b="0" lang="ru-RU" sz="26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pic>
        <p:nvPicPr>
          <p:cNvPr id="44" name="Рисунок 3" descr=""/>
          <p:cNvPicPr/>
          <p:nvPr/>
        </p:nvPicPr>
        <p:blipFill>
          <a:blip r:embed="rId3"/>
          <a:stretch/>
        </p:blipFill>
        <p:spPr>
          <a:xfrm>
            <a:off x="5840280" y="2736720"/>
            <a:ext cx="3181320" cy="1785960"/>
          </a:xfrm>
          <a:prstGeom prst="rect">
            <a:avLst/>
          </a:prstGeom>
          <a:ln w="0">
            <a:noFill/>
          </a:ln>
        </p:spPr>
      </p:pic>
      <p:pic>
        <p:nvPicPr>
          <p:cNvPr id="45" name="Рисунок 5" descr="Изображение выглядит как текст, коллекция картинок&#10;&#10;Автоматически созданное описание"/>
          <p:cNvPicPr/>
          <p:nvPr/>
        </p:nvPicPr>
        <p:blipFill>
          <a:blip r:embed="rId4"/>
          <a:stretch/>
        </p:blipFill>
        <p:spPr>
          <a:xfrm>
            <a:off x="5578560" y="963720"/>
            <a:ext cx="3089160" cy="1828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47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774E1B8-72D2-4065-BD3B-115DD0050653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48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49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50" name="Прямоугольник 9"/>
          <p:cNvSpPr/>
          <p:nvPr/>
        </p:nvSpPr>
        <p:spPr>
          <a:xfrm>
            <a:off x="630360" y="241200"/>
            <a:ext cx="39099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Тәжірибелік 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1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2" name="Прямоугольник 1"/>
          <p:cNvSpPr/>
          <p:nvPr/>
        </p:nvSpPr>
        <p:spPr>
          <a:xfrm>
            <a:off x="0" y="808200"/>
            <a:ext cx="8623440" cy="70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№1. Төменде берілген терминдердің айырмашылығын анықтаңыз: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Прямоугольник 1"/>
          <p:cNvSpPr/>
          <p:nvPr/>
        </p:nvSpPr>
        <p:spPr>
          <a:xfrm>
            <a:off x="488880" y="3616200"/>
            <a:ext cx="7567560" cy="70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17375e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берілген терминдердің айырмашылығын анықтайды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54" name=""/>
          <p:cNvGraphicFramePr/>
          <p:nvPr/>
        </p:nvGraphicFramePr>
        <p:xfrm>
          <a:off x="1353960" y="1641600"/>
          <a:ext cx="6096240" cy="1411200"/>
        </p:xfrm>
        <a:graphic>
          <a:graphicData uri="http://schemas.openxmlformats.org/drawingml/2006/table">
            <a:tbl>
              <a:tblPr/>
              <a:tblGrid>
                <a:gridCol w="2032200"/>
                <a:gridCol w="2031840"/>
                <a:gridCol w="2032200"/>
              </a:tblGrid>
              <a:tr h="5270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ДНҚ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Ген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Хромосома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8841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56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14CAF68-DE7C-4A0F-92E7-694447E96611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57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58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59" name="Прямоугольник 9"/>
          <p:cNvSpPr/>
          <p:nvPr/>
        </p:nvSpPr>
        <p:spPr>
          <a:xfrm>
            <a:off x="630360" y="241200"/>
            <a:ext cx="323208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Тапсырма жауабы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Прямоугольник 1"/>
          <p:cNvSpPr/>
          <p:nvPr/>
        </p:nvSpPr>
        <p:spPr>
          <a:xfrm>
            <a:off x="409680" y="808200"/>
            <a:ext cx="777240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№1.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62" name=""/>
          <p:cNvGraphicFramePr/>
          <p:nvPr/>
        </p:nvGraphicFramePr>
        <p:xfrm>
          <a:off x="1353960" y="1641600"/>
          <a:ext cx="6096240" cy="1593720"/>
        </p:xfrm>
        <a:graphic>
          <a:graphicData uri="http://schemas.openxmlformats.org/drawingml/2006/table">
            <a:tbl>
              <a:tblPr/>
              <a:tblGrid>
                <a:gridCol w="2032200"/>
                <a:gridCol w="2031840"/>
                <a:gridCol w="2032200"/>
              </a:tblGrid>
              <a:tr h="5270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ДНҚ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Ген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Хромосома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10666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i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Тұқымқуалау заты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i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ДНҚ молекуласының бөлігі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i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эукариотты жасушалардың ядросында болатын ұсақ органоидтар.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4284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64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A051D99-5E8D-46DF-B1FE-13170E80C636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5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66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67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8" name="Прямоугольник 13"/>
          <p:cNvSpPr/>
          <p:nvPr/>
        </p:nvSpPr>
        <p:spPr>
          <a:xfrm>
            <a:off x="659880" y="236520"/>
            <a:ext cx="235044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Сабақты бекіту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9" name="Прямоугольник 12"/>
          <p:cNvSpPr/>
          <p:nvPr/>
        </p:nvSpPr>
        <p:spPr>
          <a:xfrm>
            <a:off x="299880" y="770040"/>
            <a:ext cx="8596440" cy="70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№2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Төменде берілген ағзалардың хромосома санымен сәйкестендіріңіз: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0" name="Rectangle 17"/>
          <p:cNvSpPr/>
          <p:nvPr/>
        </p:nvSpPr>
        <p:spPr>
          <a:xfrm>
            <a:off x="473040" y="3782520"/>
            <a:ext cx="8008920" cy="869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088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Дескриптор: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776160" indent="-60120">
              <a:lnSpc>
                <a:spcPct val="100000"/>
              </a:lnSpc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Төменде берілген ағзалардың хромосома санымен сәйкестендіреді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71" name=""/>
          <p:cNvGraphicFramePr/>
          <p:nvPr/>
        </p:nvGraphicFramePr>
        <p:xfrm>
          <a:off x="1523880" y="1730520"/>
          <a:ext cx="6096240" cy="2225520"/>
        </p:xfrm>
        <a:graphic>
          <a:graphicData uri="http://schemas.openxmlformats.org/drawingml/2006/table">
            <a:tbl>
              <a:tblPr/>
              <a:tblGrid>
                <a:gridCol w="3048120"/>
                <a:gridCol w="3048120"/>
              </a:tblGrid>
              <a:tr h="3711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Ағзалар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Хромосоа саны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37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Адам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12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Шимпанзе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54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Ит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78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Қой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48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Бөлме шыбыны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46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73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CEC9B19-2E96-4166-8061-3E425B84F440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74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75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76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5360" bIns="45360" anchor="ctr">
            <a:spAutoFit/>
          </a:bodyPr>
          <a:p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Прямоугольник 13"/>
          <p:cNvSpPr/>
          <p:nvPr/>
        </p:nvSpPr>
        <p:spPr>
          <a:xfrm>
            <a:off x="684360" y="204840"/>
            <a:ext cx="595296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Сабақты бекіту тапсырмасының жауабы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Прямоугольник 15"/>
          <p:cNvSpPr/>
          <p:nvPr/>
        </p:nvSpPr>
        <p:spPr>
          <a:xfrm>
            <a:off x="204840" y="754200"/>
            <a:ext cx="893916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</a:t>
            </a:r>
            <a:r>
              <a:rPr b="0" lang="en-US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2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79" name=""/>
          <p:cNvGraphicFramePr/>
          <p:nvPr/>
        </p:nvGraphicFramePr>
        <p:xfrm>
          <a:off x="1523880" y="1730520"/>
          <a:ext cx="6096240" cy="2225520"/>
        </p:xfrm>
        <a:graphic>
          <a:graphicData uri="http://schemas.openxmlformats.org/drawingml/2006/table">
            <a:tbl>
              <a:tblPr/>
              <a:tblGrid>
                <a:gridCol w="3048120"/>
                <a:gridCol w="3048120"/>
              </a:tblGrid>
              <a:tr h="3711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Ағзалар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Хромосоа саны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37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Адам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12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Шимпанзе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54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Ит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78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Қой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48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Бөлме шыбыны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46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cxnSp>
        <p:nvCxnSpPr>
          <p:cNvPr id="80" name="Прямая со стрелкой 2"/>
          <p:cNvCxnSpPr/>
          <p:nvPr/>
        </p:nvCxnSpPr>
        <p:spPr>
          <a:xfrm>
            <a:off x="3137040" y="2253960"/>
            <a:ext cx="1435320" cy="1553400"/>
          </a:xfrm>
          <a:prstGeom prst="straightConnector1">
            <a:avLst/>
          </a:prstGeom>
          <a:ln w="9360">
            <a:solidFill>
              <a:srgbClr val="4a7ebb"/>
            </a:solidFill>
            <a:miter/>
            <a:tailEnd len="med" type="triangle" w="med"/>
          </a:ln>
        </p:spPr>
      </p:cxnSp>
      <p:cxnSp>
        <p:nvCxnSpPr>
          <p:cNvPr id="81" name="Прямая со стрелкой 4"/>
          <p:cNvCxnSpPr/>
          <p:nvPr/>
        </p:nvCxnSpPr>
        <p:spPr>
          <a:xfrm>
            <a:off x="2657520" y="2657520"/>
            <a:ext cx="1915200" cy="767520"/>
          </a:xfrm>
          <a:prstGeom prst="straightConnector1">
            <a:avLst/>
          </a:prstGeom>
          <a:ln w="9360">
            <a:solidFill>
              <a:srgbClr val="4a7ebb"/>
            </a:solidFill>
            <a:miter/>
            <a:tailEnd len="med" type="triangle" w="med"/>
          </a:ln>
        </p:spPr>
      </p:cxnSp>
      <p:cxnSp>
        <p:nvCxnSpPr>
          <p:cNvPr id="82" name="Прямая со стрелкой 7"/>
          <p:cNvCxnSpPr/>
          <p:nvPr/>
        </p:nvCxnSpPr>
        <p:spPr>
          <a:xfrm>
            <a:off x="2455560" y="3030120"/>
            <a:ext cx="2010600" cy="1080"/>
          </a:xfrm>
          <a:prstGeom prst="straightConnector1">
            <a:avLst/>
          </a:prstGeom>
          <a:ln w="9360">
            <a:solidFill>
              <a:srgbClr val="4a7ebb"/>
            </a:solidFill>
            <a:miter/>
            <a:tailEnd len="med" type="triangle" w="med"/>
          </a:ln>
        </p:spPr>
      </p:cxnSp>
      <p:cxnSp>
        <p:nvCxnSpPr>
          <p:cNvPr id="83" name="Прямая со стрелкой 9"/>
          <p:cNvCxnSpPr/>
          <p:nvPr/>
        </p:nvCxnSpPr>
        <p:spPr>
          <a:xfrm flipV="1">
            <a:off x="2763720" y="2657160"/>
            <a:ext cx="1788480" cy="767520"/>
          </a:xfrm>
          <a:prstGeom prst="straightConnector1">
            <a:avLst/>
          </a:prstGeom>
          <a:ln w="9360">
            <a:solidFill>
              <a:srgbClr val="4a7ebb"/>
            </a:solidFill>
            <a:miter/>
            <a:tailEnd len="med" type="triangle" w="med"/>
          </a:ln>
        </p:spPr>
      </p:cxnSp>
      <p:cxnSp>
        <p:nvCxnSpPr>
          <p:cNvPr id="84" name="Прямая со стрелкой 13"/>
          <p:cNvCxnSpPr/>
          <p:nvPr/>
        </p:nvCxnSpPr>
        <p:spPr>
          <a:xfrm flipV="1">
            <a:off x="3274920" y="2337840"/>
            <a:ext cx="1177200" cy="1469160"/>
          </a:xfrm>
          <a:prstGeom prst="straightConnector1">
            <a:avLst/>
          </a:prstGeom>
          <a:ln w="9360">
            <a:solidFill>
              <a:srgbClr val="4a7ebb"/>
            </a:solidFill>
            <a:miter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5427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:description/>
  <dc:language>ru-RU</dc:language>
  <cp:lastModifiedBy>Huawei</cp:lastModifiedBy>
  <cp:lastPrinted>2020-01-23T08:03:28Z</cp:lastPrinted>
  <dcterms:modified xsi:type="dcterms:W3CDTF">2024-10-31T17:52:38Z</dcterms:modified>
  <cp:revision>488</cp:revision>
  <dc:subject/>
  <dc:title>Презентация PowerPoint</dc:title>
</cp:coreProperties>
</file>