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7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8.png" ContentType="image/png"/>
  <Override PartName="/ppt/media/image16.png" ContentType="image/png"/>
  <Override PartName="/ppt/media/image2.png" ContentType="image/png"/>
  <Override PartName="/ppt/media/image10.png" ContentType="image/png"/>
  <Override PartName="/ppt/media/image17.png" ContentType="image/png"/>
  <Override PartName="/ppt/media/image9.png" ContentType="image/png"/>
  <Override PartName="/ppt/media/image3.png" ContentType="image/png"/>
  <Override PartName="/ppt/media/image11.png" ContentType="image/png"/>
  <Override PartName="/ppt/media/image20.png" ContentType="image/png"/>
  <Override PartName="/ppt/media/image18.png" ContentType="image/png"/>
  <Override PartName="/ppt/media/image21.png" ContentType="image/png"/>
  <Override PartName="/ppt/media/image19.png" ContentType="image/png"/>
  <Override PartName="/ppt/media/image22.png" ContentType="image/png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Slides/_rels/notesSlide19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4" r:id="rId6"/>
    <p:sldMasterId id="2147483655" r:id="rId7"/>
    <p:sldMasterId id="214748365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0" y="0"/>
            <a:ext cx="6796800" cy="99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PlaceHolder 1"/>
          <p:cNvSpPr>
            <a:spLocks noGrp="1"/>
          </p:cNvSpPr>
          <p:nvPr>
            <p:ph type="hdr"/>
          </p:nvPr>
        </p:nvSpPr>
        <p:spPr>
          <a:xfrm>
            <a:off x="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dt" idx="22"/>
          </p:nvPr>
        </p:nvSpPr>
        <p:spPr>
          <a:xfrm>
            <a:off x="3849840" y="-360"/>
            <a:ext cx="2946240" cy="498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ldImg"/>
          </p:nvPr>
        </p:nvSpPr>
        <p:spPr>
          <a:xfrm>
            <a:off x="1029960" y="1240920"/>
            <a:ext cx="4737600" cy="3350160"/>
          </a:xfrm>
          <a:prstGeom prst="rect">
            <a:avLst/>
          </a:prstGeom>
          <a:noFill/>
          <a:ln w="12600">
            <a:solidFill>
              <a:srgbClr val="000000"/>
            </a:solidFill>
            <a:round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move the slide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23"/>
          </p:nvPr>
        </p:nvSpPr>
        <p:spPr>
          <a:xfrm>
            <a:off x="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24"/>
          </p:nvPr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2E97EF-422C-4FBA-9578-8528550F0317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3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C88E89E-80D5-4857-967B-754DEAA8FBC3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0375AA-5871-4F94-9726-C52146DE3D8B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6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F1A0A55-7E42-47D9-9BA4-070DD8E40EE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4E656F0-4C70-49D7-B5E0-57116746AAD2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sldImg"/>
          </p:nvPr>
        </p:nvSpPr>
        <p:spPr>
          <a:xfrm>
            <a:off x="1030320" y="1241280"/>
            <a:ext cx="4737240" cy="33498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79320" y="4777920"/>
            <a:ext cx="5438880" cy="390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496800" indent="-24768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0" name="Номер слайда 3"/>
          <p:cNvSpPr/>
          <p:nvPr/>
        </p:nvSpPr>
        <p:spPr>
          <a:xfrm>
            <a:off x="3849840" y="9429840"/>
            <a:ext cx="2946240" cy="49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F4C4CE6-E9E6-470B-8D0B-6BB88A766036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DD895C9-A647-45D1-9901-8A97D5EE8D8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FB6150A-71EB-45DE-93C7-89E8750ADE6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2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66760" y="252360"/>
            <a:ext cx="10169640" cy="2720880"/>
          </a:xfrm>
          <a:prstGeom prst="roundRect">
            <a:avLst>
              <a:gd name="adj" fmla="val 3361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47680" y="1851120"/>
            <a:ext cx="10201320" cy="1466640"/>
            <a:chOff x="247680" y="1851120"/>
            <a:chExt cx="10201320" cy="1466640"/>
          </a:xfrm>
        </p:grpSpPr>
        <p:sp>
          <p:nvSpPr>
            <p:cNvPr id="2" name="Freeform 14"/>
            <p:cNvSpPr/>
            <p:nvPr/>
          </p:nvSpPr>
          <p:spPr>
            <a:xfrm>
              <a:off x="7072200" y="2010960"/>
              <a:ext cx="3363840" cy="7873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3063240" y="1869480"/>
              <a:ext cx="6483960" cy="93744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3308040" y="1882800"/>
              <a:ext cx="6394320" cy="85392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6559920" y="18680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47680" y="1851120"/>
              <a:ext cx="10201320" cy="14666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5930B68-010B-44F0-A0A1-B314FD485F9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5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3" name="Group 9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14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4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5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6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220FF4-A92B-42B8-AA1D-15C23DEB2DD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3"/>
          <p:cNvSpPr/>
          <p:nvPr/>
        </p:nvSpPr>
        <p:spPr>
          <a:xfrm>
            <a:off x="266760" y="252360"/>
            <a:ext cx="10169640" cy="522144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7072200" y="4633920"/>
            <a:ext cx="3364200" cy="787320"/>
          </a:xfrm>
          <a:custGeom>
            <a:avLst/>
            <a:gdLst/>
            <a:ah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" name="Freeform 18"/>
          <p:cNvSpPr/>
          <p:nvPr/>
        </p:nvSpPr>
        <p:spPr>
          <a:xfrm>
            <a:off x="3063960" y="4492800"/>
            <a:ext cx="6483240" cy="938160"/>
          </a:xfrm>
          <a:custGeom>
            <a:avLst/>
            <a:gdLst/>
            <a:ah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Freeform 22"/>
          <p:cNvSpPr/>
          <p:nvPr/>
        </p:nvSpPr>
        <p:spPr>
          <a:xfrm>
            <a:off x="3308400" y="4506840"/>
            <a:ext cx="6394320" cy="854280"/>
          </a:xfrm>
          <a:custGeom>
            <a:avLst/>
            <a:gdLst/>
            <a:ah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Freeform 26"/>
          <p:cNvSpPr/>
          <p:nvPr/>
        </p:nvSpPr>
        <p:spPr>
          <a:xfrm>
            <a:off x="6559560" y="4492800"/>
            <a:ext cx="3868560" cy="717480"/>
          </a:xfrm>
          <a:custGeom>
            <a:avLst/>
            <a:gdLst/>
            <a:ah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 useBgFill="1">
        <p:nvSpPr>
          <p:cNvPr id="29" name="Freeform 10"/>
          <p:cNvSpPr/>
          <p:nvPr/>
        </p:nvSpPr>
        <p:spPr>
          <a:xfrm>
            <a:off x="247680" y="4475160"/>
            <a:ext cx="10201320" cy="1465200"/>
          </a:xfrm>
          <a:custGeom>
            <a:avLst/>
            <a:gdLst/>
            <a:ah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040" rIns="104040" tIns="51840" bIns="51840" anchor="t">
            <a:noAutofit/>
          </a:bodyPr>
          <a:p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813846-D14E-4A93-9425-807F3E360FB5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11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6" name="Group 5"/>
          <p:cNvGrpSpPr/>
          <p:nvPr/>
        </p:nvGrpSpPr>
        <p:grpSpPr>
          <a:xfrm>
            <a:off x="247680" y="787320"/>
            <a:ext cx="10201320" cy="1467000"/>
            <a:chOff x="247680" y="787320"/>
            <a:chExt cx="10201320" cy="1467000"/>
          </a:xfrm>
        </p:grpSpPr>
        <p:sp>
          <p:nvSpPr>
            <p:cNvPr id="37" name="Freeform 14"/>
            <p:cNvSpPr/>
            <p:nvPr/>
          </p:nvSpPr>
          <p:spPr>
            <a:xfrm>
              <a:off x="7072200" y="947160"/>
              <a:ext cx="3363840" cy="78768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8" name="Freeform 18"/>
            <p:cNvSpPr/>
            <p:nvPr/>
          </p:nvSpPr>
          <p:spPr>
            <a:xfrm>
              <a:off x="3063240" y="805680"/>
              <a:ext cx="6483960" cy="9378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39" name="Freeform 22"/>
            <p:cNvSpPr/>
            <p:nvPr/>
          </p:nvSpPr>
          <p:spPr>
            <a:xfrm>
              <a:off x="3308040" y="819000"/>
              <a:ext cx="6394320" cy="85428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40" name="Freeform 26"/>
            <p:cNvSpPr/>
            <p:nvPr/>
          </p:nvSpPr>
          <p:spPr>
            <a:xfrm>
              <a:off x="6559920" y="804240"/>
              <a:ext cx="3868560" cy="71856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41" name="Freeform 10"/>
            <p:cNvSpPr/>
            <p:nvPr/>
          </p:nvSpPr>
          <p:spPr>
            <a:xfrm>
              <a:off x="247680" y="787320"/>
              <a:ext cx="10201320" cy="146700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10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11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12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3E3ED0-1D40-4DBB-9A9E-45623AFB635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14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48" name="Group 23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49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0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1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52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53" name="Freeform 28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dt" idx="13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4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sldNum" idx="15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C49A99C-79FB-4EC0-8589-92D57109584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14"/>
          <p:cNvSpPr/>
          <p:nvPr/>
        </p:nvSpPr>
        <p:spPr>
          <a:xfrm>
            <a:off x="266760" y="252360"/>
            <a:ext cx="10169640" cy="6653160"/>
          </a:xfrm>
          <a:prstGeom prst="roundRect">
            <a:avLst>
              <a:gd name="adj" fmla="val 1273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60" name="Group 8"/>
          <p:cNvGrpSpPr/>
          <p:nvPr/>
        </p:nvGrpSpPr>
        <p:grpSpPr>
          <a:xfrm>
            <a:off x="247680" y="5902200"/>
            <a:ext cx="10201320" cy="1468440"/>
            <a:chOff x="247680" y="5902200"/>
            <a:chExt cx="10201320" cy="1468440"/>
          </a:xfrm>
        </p:grpSpPr>
        <p:sp>
          <p:nvSpPr>
            <p:cNvPr id="61" name="Freeform 14"/>
            <p:cNvSpPr/>
            <p:nvPr/>
          </p:nvSpPr>
          <p:spPr>
            <a:xfrm>
              <a:off x="7080840" y="606204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2" name="Freeform 18"/>
            <p:cNvSpPr/>
            <p:nvPr/>
          </p:nvSpPr>
          <p:spPr>
            <a:xfrm>
              <a:off x="3066840" y="592056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3312000" y="593388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4" name="Freeform 26"/>
            <p:cNvSpPr/>
            <p:nvPr/>
          </p:nvSpPr>
          <p:spPr>
            <a:xfrm>
              <a:off x="6568200" y="591912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65" name="Freeform 10"/>
            <p:cNvSpPr/>
            <p:nvPr/>
          </p:nvSpPr>
          <p:spPr>
            <a:xfrm>
              <a:off x="247680" y="590220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dt" idx="16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ftr" idx="17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18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DC8E03F-FD6A-4288-BB0B-8E71DA7AB9F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20"/>
          <p:cNvSpPr/>
          <p:nvPr/>
        </p:nvSpPr>
        <p:spPr>
          <a:xfrm>
            <a:off x="266760" y="252360"/>
            <a:ext cx="10169640" cy="1571760"/>
          </a:xfrm>
          <a:prstGeom prst="roundRect">
            <a:avLst>
              <a:gd name="adj" fmla="val 7134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2" name="Group 14"/>
          <p:cNvGrpSpPr/>
          <p:nvPr/>
        </p:nvGrpSpPr>
        <p:grpSpPr>
          <a:xfrm>
            <a:off x="247680" y="787320"/>
            <a:ext cx="10201320" cy="1468440"/>
            <a:chOff x="247680" y="787320"/>
            <a:chExt cx="10201320" cy="1468440"/>
          </a:xfrm>
        </p:grpSpPr>
        <p:sp>
          <p:nvSpPr>
            <p:cNvPr id="73" name="Freeform 14"/>
            <p:cNvSpPr/>
            <p:nvPr/>
          </p:nvSpPr>
          <p:spPr>
            <a:xfrm>
              <a:off x="7080840" y="947160"/>
              <a:ext cx="3368160" cy="78840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4" name="Freeform 18"/>
            <p:cNvSpPr/>
            <p:nvPr/>
          </p:nvSpPr>
          <p:spPr>
            <a:xfrm>
              <a:off x="3066840" y="805680"/>
              <a:ext cx="6492240" cy="93888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5" name="Freeform 22"/>
            <p:cNvSpPr/>
            <p:nvPr/>
          </p:nvSpPr>
          <p:spPr>
            <a:xfrm>
              <a:off x="3312000" y="819000"/>
              <a:ext cx="6402600" cy="855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6" name="Freeform 26"/>
            <p:cNvSpPr/>
            <p:nvPr/>
          </p:nvSpPr>
          <p:spPr>
            <a:xfrm>
              <a:off x="6568200" y="804240"/>
              <a:ext cx="3873240" cy="71928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0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 useBgFill="1">
          <p:nvSpPr>
            <p:cNvPr id="77" name="Freeform 19"/>
            <p:cNvSpPr/>
            <p:nvPr/>
          </p:nvSpPr>
          <p:spPr>
            <a:xfrm>
              <a:off x="247680" y="787320"/>
              <a:ext cx="10201320" cy="146844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ru-RU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5000" strike="noStrike" u="none">
                <a:solidFill>
                  <a:srgbClr val="ffffff"/>
                </a:solidFill>
                <a:uFillTx/>
                <a:latin typeface="Candara"/>
              </a:rPr>
              <a:t>Click to edit the title text format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019160" y="2949480"/>
            <a:ext cx="8664480" cy="3805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Click to edit the outline text format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1" marL="657360" indent="-3128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Second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2" marL="97488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Third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3" marL="1303200" indent="-26028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Fourth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4" marL="1668600" indent="-260640">
              <a:spcBef>
                <a:spcPts val="675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Fifth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5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Sixth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lvl="6" marL="1668600" indent="-260640">
              <a:spcBef>
                <a:spcPts val="675"/>
              </a:spcBef>
              <a:buClr>
                <a:srgbClr val="000000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2700" strike="noStrike" u="none">
                <a:solidFill>
                  <a:srgbClr val="073e87"/>
                </a:solidFill>
                <a:uFillTx/>
                <a:latin typeface="Candara"/>
              </a:rPr>
              <a:t>Seventh Outline Level</a:t>
            </a:r>
            <a:endParaRPr b="0" lang="ru-RU" sz="27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19"/>
          </p:nvPr>
        </p:nvSpPr>
        <p:spPr>
          <a:xfrm>
            <a:off x="603900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0"/>
          </p:nvPr>
        </p:nvSpPr>
        <p:spPr>
          <a:xfrm>
            <a:off x="227160" y="6891120"/>
            <a:ext cx="442728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21"/>
          </p:nvPr>
        </p:nvSpPr>
        <p:spPr>
          <a:xfrm>
            <a:off x="4667400" y="6891120"/>
            <a:ext cx="1358640" cy="4014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100" strike="noStrike" u="none">
                <a:solidFill>
                  <a:srgbClr val="073e87"/>
                </a:solidFill>
                <a:uFillTx/>
                <a:latin typeface="Arial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F57128-9F73-4C9F-A3CA-8B91F02B169B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68200" y="-32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1" name="Google Shape;123;p4"/>
          <p:cNvSpPr/>
          <p:nvPr/>
        </p:nvSpPr>
        <p:spPr>
          <a:xfrm>
            <a:off x="8182080" y="6662880"/>
            <a:ext cx="240480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2710C20-4DF3-42C4-9B9E-72032173877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4" name="Прямоугольник 12"/>
          <p:cNvSpPr/>
          <p:nvPr/>
        </p:nvSpPr>
        <p:spPr>
          <a:xfrm>
            <a:off x="463680" y="2757600"/>
            <a:ext cx="9797760" cy="143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4400" strike="noStrike" u="none">
                <a:solidFill>
                  <a:srgbClr val="073e87"/>
                </a:solidFill>
                <a:uFillTx/>
                <a:latin typeface="Century Gothic"/>
                <a:ea typeface="Times New Roman"/>
              </a:rPr>
              <a:t>Тақырыбы:</a:t>
            </a: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5" name="Прямоугольник 13"/>
          <p:cNvSpPr/>
          <p:nvPr/>
        </p:nvSpPr>
        <p:spPr>
          <a:xfrm>
            <a:off x="3092760" y="5330880"/>
            <a:ext cx="35056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kk-KZ" sz="3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Биология -7сынып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"/>
          <p:cNvSpPr/>
          <p:nvPr/>
        </p:nvSpPr>
        <p:spPr>
          <a:xfrm>
            <a:off x="1066680" y="3316320"/>
            <a:ext cx="88664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"/>
          <p:cNvSpPr/>
          <p:nvPr/>
        </p:nvSpPr>
        <p:spPr>
          <a:xfrm>
            <a:off x="900000" y="3271680"/>
            <a:ext cx="8479080" cy="52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"/>
          <p:cNvSpPr/>
          <p:nvPr/>
        </p:nvSpPr>
        <p:spPr>
          <a:xfrm>
            <a:off x="798480" y="3503520"/>
            <a:ext cx="893304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Ағзалардың жеке даму түсінігі.Өсімдік онтогенезінің сипаттамасы.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E99FE2-B137-4F53-A2E6-AFE51FE619C0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Рисунок 3" descr=""/>
          <p:cNvPicPr/>
          <p:nvPr/>
        </p:nvPicPr>
        <p:blipFill>
          <a:blip r:embed="rId1"/>
          <a:stretch/>
        </p:blipFill>
        <p:spPr>
          <a:xfrm>
            <a:off x="255600" y="1154160"/>
            <a:ext cx="10163160" cy="627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CD7C018-456A-450C-A12B-3CB2EC2F979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2" name="Рисунок 3" descr=""/>
          <p:cNvPicPr/>
          <p:nvPr/>
        </p:nvPicPr>
        <p:blipFill>
          <a:blip r:embed="rId1"/>
          <a:srcRect l="0" t="21383" r="0" b="0"/>
          <a:stretch/>
        </p:blipFill>
        <p:spPr>
          <a:xfrm>
            <a:off x="174600" y="1558800"/>
            <a:ext cx="10344240" cy="57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Рисунок 5" descr=""/>
          <p:cNvPicPr/>
          <p:nvPr/>
        </p:nvPicPr>
        <p:blipFill>
          <a:blip r:embed="rId1"/>
          <a:stretch/>
        </p:blipFill>
        <p:spPr>
          <a:xfrm>
            <a:off x="225360" y="268200"/>
            <a:ext cx="10468080" cy="7293240"/>
          </a:xfrm>
          <a:prstGeom prst="rect">
            <a:avLst/>
          </a:prstGeom>
          <a:ln w="0">
            <a:noFill/>
          </a:ln>
        </p:spPr>
      </p:pic>
      <p:sp>
        <p:nvSpPr>
          <p:cNvPr id="124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2004FE-E3BD-4C96-A7FC-FE76F1873C2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E3EDB5-7D53-43C6-81B8-F504666A3641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Рисунок 3" descr=""/>
          <p:cNvPicPr/>
          <p:nvPr/>
        </p:nvPicPr>
        <p:blipFill>
          <a:blip r:embed="rId1"/>
          <a:stretch/>
        </p:blipFill>
        <p:spPr>
          <a:xfrm>
            <a:off x="255600" y="1544760"/>
            <a:ext cx="10221840" cy="5905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348A565-680D-439E-B3E7-61AF7B13F4E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8" name="Рисунок 3" descr=""/>
          <p:cNvPicPr/>
          <p:nvPr/>
        </p:nvPicPr>
        <p:blipFill>
          <a:blip r:embed="rId1"/>
          <a:srcRect l="0" t="18992" r="0" b="0"/>
          <a:stretch/>
        </p:blipFill>
        <p:spPr>
          <a:xfrm>
            <a:off x="270000" y="1652760"/>
            <a:ext cx="10163160" cy="590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DB5429-7D5C-43E4-BFD4-CD78071261D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0" name="Рисунок 1" descr=""/>
          <p:cNvPicPr/>
          <p:nvPr/>
        </p:nvPicPr>
        <p:blipFill>
          <a:blip r:embed="rId1"/>
          <a:stretch/>
        </p:blipFill>
        <p:spPr>
          <a:xfrm>
            <a:off x="239760" y="1019160"/>
            <a:ext cx="10179000" cy="627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705511-684A-4CB1-9D9A-B9AB9116B2A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Прямоугольник 5"/>
          <p:cNvSpPr/>
          <p:nvPr/>
        </p:nvSpPr>
        <p:spPr>
          <a:xfrm>
            <a:off x="209520" y="1305000"/>
            <a:ext cx="10344240" cy="55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 тапсырма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Онтогенез -------------------------------------------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Эмбриогенез----------------------------------------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Постэмбриогенез-----------------------------------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Түсініктеріне анықтама беріңіздер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 тапсырма</a:t>
            </a:r>
            <a:br>
              <a:rPr sz="3200"/>
            </a:b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Эмбриогенез сатыларын анықтаңыздар.</a:t>
            </a:r>
            <a:br>
              <a:rPr sz="3200"/>
            </a:br>
            <a:endParaRPr b="0" lang="ru-RU" sz="32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34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0AEB5DE-F58D-4EC0-82D9-80133BA51DE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5" name="Рисунок 5" descr=""/>
          <p:cNvPicPr/>
          <p:nvPr/>
        </p:nvPicPr>
        <p:blipFill>
          <a:blip r:embed="rId1"/>
          <a:stretch/>
        </p:blipFill>
        <p:spPr>
          <a:xfrm>
            <a:off x="309600" y="1379520"/>
            <a:ext cx="10074240" cy="4481640"/>
          </a:xfrm>
          <a:prstGeom prst="rect">
            <a:avLst/>
          </a:prstGeom>
          <a:ln w="0">
            <a:noFill/>
          </a:ln>
        </p:spPr>
      </p:pic>
      <p:sp>
        <p:nvSpPr>
          <p:cNvPr id="136" name="Прямоугольник 6"/>
          <p:cNvSpPr/>
          <p:nvPr/>
        </p:nvSpPr>
        <p:spPr>
          <a:xfrm>
            <a:off x="1679400" y="5695920"/>
            <a:ext cx="8018640" cy="123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1------------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2------------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3------------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4------------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5-------------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2B1D81-2BB7-4651-85CD-D5D27EC7C888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Прямоугольник 1"/>
          <p:cNvSpPr/>
          <p:nvPr/>
        </p:nvSpPr>
        <p:spPr>
          <a:xfrm>
            <a:off x="870120" y="542880"/>
            <a:ext cx="9680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 онтогенезі қандай кезеңдерден тұратынын анықтаңыздар. 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9" name="Рисунок 2" descr=""/>
          <p:cNvPicPr/>
          <p:nvPr/>
        </p:nvPicPr>
        <p:blipFill>
          <a:blip r:embed="rId1"/>
          <a:stretch/>
        </p:blipFill>
        <p:spPr>
          <a:xfrm>
            <a:off x="2514600" y="1698480"/>
            <a:ext cx="2671920" cy="2360880"/>
          </a:xfrm>
          <a:prstGeom prst="rect">
            <a:avLst/>
          </a:prstGeom>
          <a:ln w="0">
            <a:noFill/>
          </a:ln>
        </p:spPr>
      </p:pic>
      <p:pic>
        <p:nvPicPr>
          <p:cNvPr id="140" name="Рисунок 3" descr=""/>
          <p:cNvPicPr/>
          <p:nvPr/>
        </p:nvPicPr>
        <p:blipFill>
          <a:blip r:embed="rId2"/>
          <a:stretch/>
        </p:blipFill>
        <p:spPr>
          <a:xfrm>
            <a:off x="5186520" y="1716120"/>
            <a:ext cx="2274840" cy="2343240"/>
          </a:xfrm>
          <a:prstGeom prst="rect">
            <a:avLst/>
          </a:prstGeom>
          <a:ln w="0">
            <a:noFill/>
          </a:ln>
        </p:spPr>
      </p:pic>
      <p:pic>
        <p:nvPicPr>
          <p:cNvPr id="141" name="Рисунок 4" descr=""/>
          <p:cNvPicPr/>
          <p:nvPr/>
        </p:nvPicPr>
        <p:blipFill>
          <a:blip r:embed="rId3"/>
          <a:stretch/>
        </p:blipFill>
        <p:spPr>
          <a:xfrm>
            <a:off x="239760" y="1716120"/>
            <a:ext cx="2274840" cy="2360520"/>
          </a:xfrm>
          <a:prstGeom prst="rect">
            <a:avLst/>
          </a:prstGeom>
          <a:ln w="0">
            <a:noFill/>
          </a:ln>
        </p:spPr>
      </p:pic>
      <p:pic>
        <p:nvPicPr>
          <p:cNvPr id="142" name="Рисунок 5" descr=""/>
          <p:cNvPicPr/>
          <p:nvPr/>
        </p:nvPicPr>
        <p:blipFill>
          <a:blip r:embed="rId4"/>
          <a:stretch/>
        </p:blipFill>
        <p:spPr>
          <a:xfrm>
            <a:off x="7461360" y="1744560"/>
            <a:ext cx="2671560" cy="231480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6"/>
          <p:cNvSpPr/>
          <p:nvPr/>
        </p:nvSpPr>
        <p:spPr>
          <a:xfrm flipH="1">
            <a:off x="1079640" y="4094280"/>
            <a:ext cx="644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7"/>
          <p:cNvSpPr/>
          <p:nvPr/>
        </p:nvSpPr>
        <p:spPr>
          <a:xfrm>
            <a:off x="3492360" y="4059360"/>
            <a:ext cx="903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8"/>
          <p:cNvSpPr/>
          <p:nvPr/>
        </p:nvSpPr>
        <p:spPr>
          <a:xfrm>
            <a:off x="5880240" y="4233960"/>
            <a:ext cx="1358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3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9"/>
          <p:cNvSpPr/>
          <p:nvPr/>
        </p:nvSpPr>
        <p:spPr>
          <a:xfrm>
            <a:off x="8904240" y="4233960"/>
            <a:ext cx="7095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7" name="Рисунок 10" descr=""/>
          <p:cNvPicPr/>
          <p:nvPr/>
        </p:nvPicPr>
        <p:blipFill>
          <a:blip r:embed="rId5"/>
          <a:stretch/>
        </p:blipFill>
        <p:spPr>
          <a:xfrm>
            <a:off x="515880" y="4930920"/>
            <a:ext cx="9661680" cy="1649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B710E2-5C03-4322-ADD3-B3FDC567BE32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9" name="Прямоугольник 1"/>
          <p:cNvSpPr/>
          <p:nvPr/>
        </p:nvSpPr>
        <p:spPr>
          <a:xfrm>
            <a:off x="169920" y="268200"/>
            <a:ext cx="958860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4 тапсырма.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 мен жануарлар онтогенезіндегі ұқсасытықтар мен айырмашылықтарды салыстырыңыздар.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50" name=""/>
          <p:cNvGraphicFramePr/>
          <p:nvPr/>
        </p:nvGraphicFramePr>
        <p:xfrm>
          <a:off x="169920" y="2228760"/>
          <a:ext cx="10353600" cy="5064120"/>
        </p:xfrm>
        <a:graphic>
          <a:graphicData uri="http://schemas.openxmlformats.org/drawingml/2006/table">
            <a:tbl>
              <a:tblPr/>
              <a:tblGrid>
                <a:gridCol w="4021200"/>
                <a:gridCol w="3166920"/>
                <a:gridCol w="3165480"/>
              </a:tblGrid>
              <a:tr h="898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Өсімдік онтогенезінің ерекшеліктері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Ұқсастықтары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r>
                        <a:rPr b="1" lang="ru-RU" sz="20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Жануар онтогенезінің ерекшеліктері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31b6fd"/>
                    </a:solidFill>
                  </a:tcPr>
                </a:tc>
              </a:tr>
              <a:tr h="4165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2920"/>
                          <a:tab algn="l" pos="2085840"/>
                          <a:tab algn="l" pos="3129120"/>
                          <a:tab algn="l" pos="4172040"/>
                          <a:tab algn="l" pos="5214960"/>
                          <a:tab algn="l" pos="6257880"/>
                          <a:tab algn="l" pos="7300800"/>
                          <a:tab algn="l" pos="8344080"/>
                          <a:tab algn="l" pos="9387000"/>
                          <a:tab algn="l" pos="10429920"/>
                        </a:tabLst>
                      </a:pPr>
                      <a:endParaRPr b="0" lang="ru-RU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cde5f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D61ABD-0C83-4AB8-8BE9-71107C944476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0" name="Прямоугольник 3"/>
          <p:cNvSpPr/>
          <p:nvPr/>
        </p:nvSpPr>
        <p:spPr>
          <a:xfrm>
            <a:off x="928800" y="1015920"/>
            <a:ext cx="453060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 мақсаты</a:t>
            </a:r>
            <a:endParaRPr b="0" lang="ru-RU" sz="4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1" name="Прямоугольник 1"/>
          <p:cNvSpPr/>
          <p:nvPr/>
        </p:nvSpPr>
        <p:spPr>
          <a:xfrm>
            <a:off x="390600" y="2219400"/>
            <a:ext cx="9802800" cy="228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7.2.3.1 ағзалардың өсу және даму үдерістерін сипаттау;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7.2.3.2 өсімдіктердің ұзарып және жуандап өсу үдерістерін зерттеу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2264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kk-KZ" sz="4000" strike="noStrike" u="none">
                <a:solidFill>
                  <a:srgbClr val="7f7f7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kk-KZ" sz="4000" strike="noStrike" u="none">
                <a:solidFill>
                  <a:srgbClr val="7f7f7f"/>
                </a:solidFill>
                <a:uFillTx/>
                <a:latin typeface="Times New Roman"/>
                <a:ea typeface="Times New Roman"/>
              </a:rPr>
              <a:t>5 Тапсырма</a:t>
            </a:r>
            <a:br>
              <a:rPr sz="4000"/>
            </a:br>
            <a:r>
              <a:rPr b="0" lang="kk-KZ" sz="4000" strike="noStrike" u="none">
                <a:solidFill>
                  <a:srgbClr val="7f7f7f"/>
                </a:solidFill>
                <a:uFillTx/>
                <a:latin typeface="Times New Roman"/>
                <a:ea typeface="Times New Roman"/>
              </a:rPr>
              <a:t>Тұқымның өнуіне зерттеу жоспарын құрып,тұқымның өнуіне әсер ететін жағдайларды анықтау керек.</a:t>
            </a:r>
            <a:endParaRPr b="0" lang="ru-RU" sz="4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52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5C2CFDE-8D65-4276-A210-3934ACA59D7C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53" name="Рисунок 7" descr=""/>
          <p:cNvPicPr/>
          <p:nvPr/>
        </p:nvPicPr>
        <p:blipFill>
          <a:blip r:embed="rId1"/>
          <a:stretch/>
        </p:blipFill>
        <p:spPr>
          <a:xfrm>
            <a:off x="534960" y="3249720"/>
            <a:ext cx="9828360" cy="321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44440" y="655560"/>
            <a:ext cx="8793360" cy="1919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1" i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Мақсаты: Ағаш діндерінің құрылысын қарап, жылдық шеңберлерін анықтап, олардың өсімдік үшін маңызын зерттеу</a:t>
            </a:r>
            <a:r>
              <a:rPr b="1" i="1" lang="ru-RU" sz="5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50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pic>
        <p:nvPicPr>
          <p:cNvPr id="155" name="Объект 5" descr=""/>
          <p:cNvPicPr/>
          <p:nvPr/>
        </p:nvPicPr>
        <p:blipFill>
          <a:blip r:embed="rId1"/>
          <a:stretch/>
        </p:blipFill>
        <p:spPr>
          <a:xfrm>
            <a:off x="563400" y="2408400"/>
            <a:ext cx="9885600" cy="4714560"/>
          </a:xfrm>
          <a:prstGeom prst="rect">
            <a:avLst/>
          </a:prstGeom>
          <a:ln w="0">
            <a:noFill/>
          </a:ln>
        </p:spPr>
      </p:pic>
      <p:sp>
        <p:nvSpPr>
          <p:cNvPr id="156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6DF28C9-2A77-41DB-A7E1-FA7222023F4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"/>
          <p:cNvSpPr txBox="1"/>
          <p:nvPr/>
        </p:nvSpPr>
        <p:spPr>
          <a:xfrm>
            <a:off x="487440" y="1292400"/>
            <a:ext cx="9951840" cy="60004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1)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Ағаш қай кезеңде жуандап өседі және ол неге байланысты?</a:t>
            </a: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2)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Сабақтың жуандауы қандай ұлпаға байланысты? </a:t>
            </a: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3)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Жылдық шеңбер деген не? </a:t>
            </a: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4)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Жылдық шеңберден қандай құбылыстарды байқауға болады? </a:t>
            </a: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5)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Сабақ бойымен қоректік заттардың қозғалуын түсіндіріңдер?</a:t>
            </a: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6)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3200" strike="noStrike" u="none">
                <a:solidFill>
                  <a:srgbClr val="073e87"/>
                </a:solidFill>
                <a:uFillTx/>
                <a:latin typeface="Times New Roman"/>
                <a:ea typeface="Times New Roman"/>
              </a:rPr>
              <a:t>Жылдық шеңберге қарап оңтүстік пен солтүстікті ажыратуға бола ма?</a:t>
            </a: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  <a:p>
            <a:pPr marL="312840" indent="-312840">
              <a:lnSpc>
                <a:spcPct val="100000"/>
              </a:lnSpc>
              <a:spcBef>
                <a:spcPts val="799"/>
              </a:spcBef>
              <a:buClr>
                <a:srgbClr val="31b6fd"/>
              </a:buClr>
              <a:buFont typeface="Symbol" charset="2"/>
              <a:buChar char=""/>
              <a:tabLst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endParaRPr b="0" lang="ru-RU" sz="3200" strike="noStrike" u="none">
              <a:solidFill>
                <a:srgbClr val="073e87"/>
              </a:solidFill>
              <a:uFillTx/>
              <a:latin typeface="Candara"/>
            </a:endParaRPr>
          </a:p>
        </p:txBody>
      </p:sp>
      <p:sp>
        <p:nvSpPr>
          <p:cNvPr id="158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8A1EA54-3C51-4628-8451-E4CA260FDF94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Рисунок 5" descr=""/>
          <p:cNvPicPr/>
          <p:nvPr/>
        </p:nvPicPr>
        <p:blipFill>
          <a:blip r:embed="rId1"/>
          <a:stretch/>
        </p:blipFill>
        <p:spPr>
          <a:xfrm>
            <a:off x="376200" y="519120"/>
            <a:ext cx="10317240" cy="677376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534960" y="372600"/>
            <a:ext cx="9623520" cy="1381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2920"/>
                <a:tab algn="l" pos="2085840"/>
                <a:tab algn="l" pos="3129120"/>
                <a:tab algn="l" pos="4172040"/>
                <a:tab algn="l" pos="5214960"/>
                <a:tab algn="l" pos="6257880"/>
                <a:tab algn="l" pos="7300800"/>
                <a:tab algn="l" pos="8344080"/>
                <a:tab algn="l" pos="9387000"/>
                <a:tab algn="l" pos="10429920"/>
              </a:tabLst>
            </a:pPr>
            <a:r>
              <a:rPr b="0" lang="ru-RU" sz="3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Оқушылар «Жетістік баспалдағы» арқылы өз білімдерінің жеткен жерін белгілеп көрсетеді.</a:t>
            </a:r>
            <a:endParaRPr b="0" lang="ru-RU" sz="3600" strike="noStrike" u="none">
              <a:solidFill>
                <a:srgbClr val="ffffff"/>
              </a:solidFill>
              <a:uFillTx/>
              <a:latin typeface="Candara"/>
            </a:endParaRPr>
          </a:p>
        </p:txBody>
      </p:sp>
      <p:sp>
        <p:nvSpPr>
          <p:cNvPr id="161" name="Номер слайда 4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74396F7-B797-45C3-9A2C-5B8DDC32A56D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585645-3A62-41FD-8251-DA4FE825392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3"/>
          <p:cNvSpPr/>
          <p:nvPr/>
        </p:nvSpPr>
        <p:spPr>
          <a:xfrm>
            <a:off x="1558800" y="450720"/>
            <a:ext cx="7029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       </a:t>
            </a:r>
            <a:r>
              <a:rPr b="0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Бағалау критериі: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"/>
          <p:cNvSpPr/>
          <p:nvPr/>
        </p:nvSpPr>
        <p:spPr>
          <a:xfrm>
            <a:off x="165240" y="1528920"/>
            <a:ext cx="10177200" cy="39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500" strike="noStrike" u="none">
                <a:solidFill>
                  <a:srgbClr val="000000"/>
                </a:solidFill>
                <a:uFillTx/>
                <a:latin typeface="Arial"/>
              </a:rPr>
              <a:t>	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A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ғзалардың өсу мен даму үдерістерін сипаттай біледі;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 онтогенезі қандай кезеңдерден тұратынын анықтай алады;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 мен жануарлар онтогенезіндегі ұқсасытықтар мен айырмашылықтарды анықтайды.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Өсімдіктердің ұзынынан және  жуандап өсуіне әсер ететін факторларды сипаттау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	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Ағаш діндерінің құрылысын қарап, жылдық шеңберлерін анықтап, олардың өсімдік үшін маңызын зерттеу.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F11BA2-3201-474C-9487-8D99932BD53F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2"/>
          <p:cNvSpPr/>
          <p:nvPr/>
        </p:nvSpPr>
        <p:spPr>
          <a:xfrm>
            <a:off x="3710160" y="555480"/>
            <a:ext cx="477504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4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Миға шабуыл: </a:t>
            </a:r>
            <a:endParaRPr b="0" lang="ru-RU" sz="4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" name="Рисунок 1" descr=""/>
          <p:cNvPicPr/>
          <p:nvPr/>
        </p:nvPicPr>
        <p:blipFill>
          <a:blip r:embed="rId1"/>
          <a:srcRect l="0" t="17859" r="0" b="0"/>
          <a:stretch/>
        </p:blipFill>
        <p:spPr>
          <a:xfrm>
            <a:off x="120600" y="1535040"/>
            <a:ext cx="10387080" cy="575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179EB5D-3117-4DDA-ABE5-803451ADCB9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9" name="Рисунок 1" descr=""/>
          <p:cNvPicPr/>
          <p:nvPr/>
        </p:nvPicPr>
        <p:blipFill>
          <a:blip r:embed="rId1"/>
          <a:srcRect l="0" t="20097" r="0" b="0"/>
          <a:stretch/>
        </p:blipFill>
        <p:spPr>
          <a:xfrm>
            <a:off x="250920" y="1582560"/>
            <a:ext cx="10191600" cy="571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5600C29-5255-477D-82ED-EDBDC24EDFD3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1" name="Рисунок 2" descr=""/>
          <p:cNvPicPr/>
          <p:nvPr/>
        </p:nvPicPr>
        <p:blipFill>
          <a:blip r:embed="rId1"/>
          <a:stretch/>
        </p:blipFill>
        <p:spPr>
          <a:xfrm>
            <a:off x="228600" y="853920"/>
            <a:ext cx="10236240" cy="628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C7A24A-A99E-4D61-86D7-9470CB7E7389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3" name="Рисунок 1" descr=""/>
          <p:cNvPicPr/>
          <p:nvPr/>
        </p:nvPicPr>
        <p:blipFill>
          <a:blip r:embed="rId1"/>
          <a:srcRect l="0" t="20773" r="0" b="0"/>
          <a:stretch/>
        </p:blipFill>
        <p:spPr>
          <a:xfrm>
            <a:off x="0" y="1547640"/>
            <a:ext cx="10693440" cy="590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Номер слайда 1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EFDBA45-8C2E-4D81-8E2E-2F11469FBA57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Прямоугольник 3"/>
          <p:cNvSpPr/>
          <p:nvPr/>
        </p:nvSpPr>
        <p:spPr>
          <a:xfrm>
            <a:off x="3718080" y="3618000"/>
            <a:ext cx="174780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5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Рисунок 1" descr=""/>
          <p:cNvPicPr/>
          <p:nvPr/>
        </p:nvPicPr>
        <p:blipFill>
          <a:blip r:embed="rId1"/>
          <a:srcRect l="0" t="22955" r="0" b="0"/>
          <a:stretch/>
        </p:blipFill>
        <p:spPr>
          <a:xfrm>
            <a:off x="-104760" y="1746360"/>
            <a:ext cx="10798200" cy="5815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Номер слайда 2"/>
          <p:cNvSpPr/>
          <p:nvPr/>
        </p:nvSpPr>
        <p:spPr>
          <a:xfrm>
            <a:off x="4667400" y="6891480"/>
            <a:ext cx="1358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400" rIns="104400" tIns="52200" bIns="522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5C7DC9-FA42-45AE-B864-3C2D2C10D4BA}" type="slidenum">
              <a:rPr b="0" lang="ru-RU" sz="1100" strike="noStrike" u="none">
                <a:solidFill>
                  <a:srgbClr val="073e87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8" name="Рисунок 3" descr=""/>
          <p:cNvPicPr/>
          <p:nvPr/>
        </p:nvPicPr>
        <p:blipFill>
          <a:blip r:embed="rId1"/>
          <a:srcRect l="0" t="21878" r="0" b="0"/>
          <a:stretch/>
        </p:blipFill>
        <p:spPr>
          <a:xfrm>
            <a:off x="135000" y="1863720"/>
            <a:ext cx="10388520" cy="5697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2024-10-31T17:56:56Z</dcterms:modified>
  <cp:revision>484</cp:revision>
  <dc:subject/>
  <dc:title>Презентация PowerPoint</dc:title>
</cp:coreProperties>
</file>