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7.png" ContentType="image/png"/>
  <Override PartName="/ppt/media/image15.png" ContentType="image/png"/>
  <Override PartName="/ppt/media/image17.png" ContentType="image/png"/>
  <Override PartName="/ppt/media/image9.png" ContentType="image/png"/>
  <Override PartName="/ppt/media/image11.png" ContentType="image/png"/>
  <Override PartName="/ppt/media/image3.png" ContentType="image/png"/>
  <Override PartName="/ppt/media/image18.png" ContentType="image/png"/>
  <Override PartName="/ppt/media/image1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E07095C-4BE2-4234-9670-C9B2A094DC6E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3A885C-B356-4430-9812-C7E9E502FC3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304281-481C-4C1B-8CC0-5399CE36D37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7D4AE4-6F98-479E-9E8E-76CA3D47DF9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D45FFC-3A70-4D5E-A439-8529D89FFA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18E0DA-0C63-48AC-A273-9AD99F8C14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2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DC8445-8822-40E9-9EBD-29D209CB4E8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17B19A-6BCD-4E22-8E00-5F705E652D9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416BE5-4EA8-4572-82E9-FA86096FC9F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0F3546-73E5-418C-8160-5528C4DA3B2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729C6E-0A51-4092-A373-F4CF9135142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9851A33-D4A0-4629-9ADA-8A0E38F49D2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15B539-B344-4B27-87B2-08AB71D434B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808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614BDB4-52AD-4E75-ABE5-C7FAED4DB69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63680" y="2374920"/>
            <a:ext cx="9655200" cy="32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Бунақденелілердің шала және толық түрленіп дамуына мысалдар.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Модельдеу «Жануарлардағы онтогенез типтерін салыстыру»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3092760" y="5330880"/>
            <a:ext cx="350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1066680" y="3316320"/>
            <a:ext cx="886644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900000" y="3271680"/>
            <a:ext cx="84790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AA7590-727B-4B40-B80A-06A1EE8D9AF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Рисунок 1" descr=""/>
          <p:cNvPicPr/>
          <p:nvPr/>
        </p:nvPicPr>
        <p:blipFill>
          <a:blip r:embed="rId1"/>
          <a:stretch/>
        </p:blipFill>
        <p:spPr>
          <a:xfrm>
            <a:off x="289080" y="538200"/>
            <a:ext cx="10262880" cy="70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A7264A-744A-48FD-A6AF-A2A189E9308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Рисунок 3" descr=""/>
          <p:cNvPicPr/>
          <p:nvPr/>
        </p:nvPicPr>
        <p:blipFill>
          <a:blip r:embed="rId1"/>
          <a:stretch/>
        </p:blipFill>
        <p:spPr>
          <a:xfrm>
            <a:off x="336600" y="1160640"/>
            <a:ext cx="10239480" cy="593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4" descr=""/>
          <p:cNvPicPr/>
          <p:nvPr/>
        </p:nvPicPr>
        <p:blipFill>
          <a:blip r:embed="rId1"/>
          <a:stretch/>
        </p:blipFill>
        <p:spPr>
          <a:xfrm>
            <a:off x="312840" y="1366920"/>
            <a:ext cx="10094760" cy="5683320"/>
          </a:xfrm>
          <a:prstGeom prst="rect">
            <a:avLst/>
          </a:prstGeom>
          <a:ln w="0">
            <a:noFill/>
          </a:ln>
        </p:spPr>
      </p:pic>
      <p:sp>
        <p:nvSpPr>
          <p:cNvPr id="128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A42956-6480-440B-9BDE-4E3F3B81191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Рисунок 5" descr=""/>
          <p:cNvPicPr/>
          <p:nvPr/>
        </p:nvPicPr>
        <p:blipFill>
          <a:blip r:embed="rId2"/>
          <a:stretch/>
        </p:blipFill>
        <p:spPr>
          <a:xfrm>
            <a:off x="3043080" y="1528920"/>
            <a:ext cx="4416480" cy="256212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3"/>
          <a:stretch/>
        </p:blipFill>
        <p:spPr>
          <a:xfrm>
            <a:off x="285840" y="1528920"/>
            <a:ext cx="3097080" cy="256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E0850E0-31D9-48F9-A015-9E786718991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Рисунок 3" descr=""/>
          <p:cNvPicPr/>
          <p:nvPr/>
        </p:nvPicPr>
        <p:blipFill>
          <a:blip r:embed="rId1"/>
          <a:stretch/>
        </p:blipFill>
        <p:spPr>
          <a:xfrm>
            <a:off x="252360" y="722160"/>
            <a:ext cx="10191960" cy="657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AE7F40-3A20-4042-B5CD-6DC96D9348C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Рисунок 4" descr=""/>
          <p:cNvPicPr/>
          <p:nvPr/>
        </p:nvPicPr>
        <p:blipFill>
          <a:blip r:embed="rId1"/>
          <a:stretch/>
        </p:blipFill>
        <p:spPr>
          <a:xfrm>
            <a:off x="262080" y="787320"/>
            <a:ext cx="10169280" cy="630396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оугольник 1"/>
          <p:cNvSpPr/>
          <p:nvPr/>
        </p:nvSpPr>
        <p:spPr>
          <a:xfrm rot="21408000">
            <a:off x="6832080" y="5824080"/>
            <a:ext cx="265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uFillTx/>
                <a:latin typeface="Arial"/>
              </a:rPr>
              <a:t>https://www.youtube.com/watch?v=qp5Pc3wav2Q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BC7E20-F905-44E7-A05C-35512B8C4DE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Рисунок 3" descr=""/>
          <p:cNvPicPr/>
          <p:nvPr/>
        </p:nvPicPr>
        <p:blipFill>
          <a:blip r:embed="rId1"/>
          <a:stretch/>
        </p:blipFill>
        <p:spPr>
          <a:xfrm>
            <a:off x="276120" y="1492200"/>
            <a:ext cx="10142640" cy="530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06DF14-9EC3-4383-A45E-A0D5BFCEFB4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Рисунок 3" descr=""/>
          <p:cNvPicPr/>
          <p:nvPr/>
        </p:nvPicPr>
        <p:blipFill>
          <a:blip r:embed="rId1"/>
          <a:stretch/>
        </p:blipFill>
        <p:spPr>
          <a:xfrm>
            <a:off x="252360" y="1071720"/>
            <a:ext cx="10166400" cy="581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E9FFF9-7CFE-4830-B96A-455588A613C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Прямоугольник 3"/>
          <p:cNvSpPr/>
          <p:nvPr/>
        </p:nvSpPr>
        <p:spPr>
          <a:xfrm>
            <a:off x="360360" y="372960"/>
            <a:ext cx="76597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 №1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Суретте берілген өсімдіктің даму кезеңдерін тор көздерге ретімен орналастырыңыз.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" name="Рисунок 4" descr=""/>
          <p:cNvPicPr/>
          <p:nvPr/>
        </p:nvPicPr>
        <p:blipFill>
          <a:blip r:embed="rId1"/>
          <a:stretch/>
        </p:blipFill>
        <p:spPr>
          <a:xfrm>
            <a:off x="264960" y="2044800"/>
            <a:ext cx="10166400" cy="500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55120" y="372600"/>
            <a:ext cx="9582120" cy="12906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 №2</a:t>
            </a:r>
            <a:br>
              <a:rPr sz="2400"/>
            </a:b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Үш түрлі ағзаның дамуын қарастырып болған соң орындарында кесте толтырады</a:t>
            </a: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. </a:t>
            </a:r>
            <a:br>
              <a:rPr sz="5000"/>
            </a:b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4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530FB1-EF0D-4CFF-9A12-975D3F36412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264960" y="2622600"/>
          <a:ext cx="10106280" cy="3073320"/>
        </p:xfrm>
        <a:graphic>
          <a:graphicData uri="http://schemas.openxmlformats.org/drawingml/2006/table">
            <a:tbl>
              <a:tblPr/>
              <a:tblGrid>
                <a:gridCol w="3211560"/>
                <a:gridCol w="2382840"/>
                <a:gridCol w="1984320"/>
                <a:gridCol w="2527560"/>
              </a:tblGrid>
              <a:tr h="73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Көбелек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Тауық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Тарақан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536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Даму циклі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73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Даму цикліне тән белгілер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536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Ұқсастықтары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5364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Айырмашылықтары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800" strike="noStrike" u="none">
                <a:solidFill>
                  <a:srgbClr val="021b2b"/>
                </a:solidFill>
                <a:uFillTx/>
                <a:latin typeface="Times New Roman"/>
                <a:ea typeface="Times New Roman"/>
              </a:rPr>
              <a:t>Тапсырма №3   Жануарлардың онтогенздерін салыстырып сипаттама беріңіз</a:t>
            </a: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.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47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776472-6A12-473F-92C7-9417F61FA8F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Рисунок 3" descr=""/>
          <p:cNvPicPr/>
          <p:nvPr/>
        </p:nvPicPr>
        <p:blipFill>
          <a:blip r:embed="rId1"/>
          <a:stretch/>
        </p:blipFill>
        <p:spPr>
          <a:xfrm>
            <a:off x="690480" y="2141640"/>
            <a:ext cx="4483080" cy="339228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4" descr=""/>
          <p:cNvPicPr/>
          <p:nvPr/>
        </p:nvPicPr>
        <p:blipFill>
          <a:blip r:embed="rId2"/>
          <a:stretch/>
        </p:blipFill>
        <p:spPr>
          <a:xfrm>
            <a:off x="4932360" y="2141640"/>
            <a:ext cx="4921200" cy="339228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5"/>
          <p:cNvSpPr/>
          <p:nvPr/>
        </p:nvSpPr>
        <p:spPr>
          <a:xfrm>
            <a:off x="690480" y="5533920"/>
            <a:ext cx="9163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  суреті - ______________________________________________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   суреті - ______________________________________________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7BBD1C-F9F2-446A-9BD4-2D045E3C216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3"/>
          <p:cNvSpPr/>
          <p:nvPr/>
        </p:nvSpPr>
        <p:spPr>
          <a:xfrm>
            <a:off x="928800" y="1015920"/>
            <a:ext cx="4530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"/>
          <p:cNvSpPr/>
          <p:nvPr/>
        </p:nvSpPr>
        <p:spPr>
          <a:xfrm>
            <a:off x="390600" y="2219400"/>
            <a:ext cx="9802800" cy="6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181080" y="1846440"/>
            <a:ext cx="103820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7.2.3.3 өсімдіктер мен жануарлардағы                              онтогенез кезеңдерін ажырату;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7.2.3.4 жануарлардағы тура және тура емес   онтогенез типтерін салыстыру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5000" strike="noStrike" u="none">
                <a:solidFill>
                  <a:srgbClr val="ffffff"/>
                </a:solidFill>
                <a:uFillTx/>
                <a:latin typeface="Candara"/>
              </a:rPr>
              <a:t>Бекіту сұрақтары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2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19D2FF-2F5B-459A-8AEB-3A759D3DC90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Прямоугольник 3"/>
          <p:cNvSpPr/>
          <p:nvPr/>
        </p:nvSpPr>
        <p:spPr>
          <a:xfrm>
            <a:off x="241200" y="1636560"/>
            <a:ext cx="10203120" cy="44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1)Постэмбрионалды түрленіп дамуға мысалдар келтіріңіздер,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 Метаморфоздың биологиялық маңызы қандай?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3) Ересек ағза мен оның дернәсілінің қоректенуі мен мекен ету ортасы арасындағы айырмашылыққа мысалдар келтіріңіз.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4)  Постэмбрионалдық дамудың ұзақтығына қандай факторлар   әсер етуі мүмкін?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C72D09-F49D-43F3-9876-4676CE9FEC0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5" name="Рисунок 3" descr=""/>
          <p:cNvPicPr/>
          <p:nvPr/>
        </p:nvPicPr>
        <p:blipFill>
          <a:blip r:embed="rId1"/>
          <a:stretch/>
        </p:blipFill>
        <p:spPr>
          <a:xfrm>
            <a:off x="264960" y="1143000"/>
            <a:ext cx="10142640" cy="574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E313BC-E871-4EF3-8D10-7A14D2D8226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2201760" y="469800"/>
            <a:ext cx="58960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критериі: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"/>
          <p:cNvSpPr/>
          <p:nvPr/>
        </p:nvSpPr>
        <p:spPr>
          <a:xfrm>
            <a:off x="165240" y="1528920"/>
            <a:ext cx="101772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493560" y="1703520"/>
            <a:ext cx="8482320" cy="52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</a:t>
            </a: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 және жануар онтогенздерінің ерекшеліктерін анықтап,ажырата алады;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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Жануарларда онтогенездегі тура және түрленіп даму түрлерінің ерекшеліктерін түсінеді;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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Дернәсіл  сатылары мен ересек ағзалардың ұқсастығы мен айырмашылықтарын біледі;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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Жануарлардың түрленіп дамуының артықшылықтарын атай алады.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F96C25-97AD-4718-9FA4-15F95C8428E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2"/>
          <p:cNvSpPr/>
          <p:nvPr/>
        </p:nvSpPr>
        <p:spPr>
          <a:xfrm>
            <a:off x="250920" y="268200"/>
            <a:ext cx="84484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Үй тапсырмасын Жалған немесе Шын тапсырмасын                                                   орындату арқылы тексеру.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541440" y="1405080"/>
          <a:ext cx="9901080" cy="5089320"/>
        </p:xfrm>
        <a:graphic>
          <a:graphicData uri="http://schemas.openxmlformats.org/drawingml/2006/table">
            <a:tbl>
              <a:tblPr/>
              <a:tblGrid>
                <a:gridCol w="6303960"/>
                <a:gridCol w="1842840"/>
                <a:gridCol w="1754280"/>
              </a:tblGrid>
              <a:tr h="9817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Тұжырым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6397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1) Ағзаның туған сәтінен бастап,тіршілігін жойғанға дейінгі жеке дамуын онтогенез деп атаймыз.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51804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2) Постэмбриогенез кезеңінен эмбриогенез кезеңі жүреді.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51804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3) Туғаннан кейінгі даму кезеңі постэмбриогенез деп аталады.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9691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4) Ұрықтанған жұмыртқа жасушасы органогенез сатысында түзіледі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146268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6)Өсімдіктерде постэмбриогенездің сатысы тұқым ұрығының өсу үдерісі мен жеке ағзаға айналуы 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1684440" y="4390920"/>
          <a:ext cx="4703760" cy="879480"/>
        </p:xfrm>
        <a:graphic>
          <a:graphicData uri="http://schemas.openxmlformats.org/drawingml/2006/table">
            <a:tbl>
              <a:tblPr/>
              <a:tblGrid>
                <a:gridCol w="4703760"/>
              </a:tblGrid>
              <a:tr h="879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5) Жүйке түтікшесі -ми және жұлын пайда болу -нейрула сатысы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5AE478-08DB-48C1-9697-17947984821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2"/>
          <p:cNvSpPr/>
          <p:nvPr/>
        </p:nvSpPr>
        <p:spPr>
          <a:xfrm>
            <a:off x="662040" y="379440"/>
            <a:ext cx="80931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Өзара бағалау жүргізіп жұмыстарын тексереді.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276120" y="743040"/>
          <a:ext cx="10044360" cy="6418080"/>
        </p:xfrm>
        <a:graphic>
          <a:graphicData uri="http://schemas.openxmlformats.org/drawingml/2006/table">
            <a:tbl>
              <a:tblPr/>
              <a:tblGrid>
                <a:gridCol w="5792760"/>
                <a:gridCol w="2490840"/>
                <a:gridCol w="1760760"/>
              </a:tblGrid>
              <a:tr h="98172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Тұжырым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100584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1) Ағзаның туған сәтінен бастап,тіршілігін жойғанға дейінгі жеке дамуын онтогенез деп атаймыз.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7009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2) Постэмбриогенез кезеңінен эмбриогенез кезеңі жүреді.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       </a:t>
                      </a: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+ 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7009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3) Туғаннан кейінгі даму кезеңі постэмбриогенез деп аталады.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       </a:t>
                      </a: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+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7009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4) Ұрықтанған жұмыртқа жасушасы органогенез сатысында түзіледі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           </a:t>
                      </a: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+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192060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5) Жүйке түтікшесі -ми және жұлын пайда болу -нейрула сатысы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6)Өсімдіктерде постэмбриогенездің сатысы тұқым ұрығының өсу үдерісі мен жеке ағзаға айналуы 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        </a:t>
                      </a: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+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            </a:t>
                      </a:r>
                      <a:r>
                        <a:rPr b="0" lang="kk-KZ" sz="2100" strike="noStrike" u="none">
                          <a:solidFill>
                            <a:srgbClr val="000000"/>
                          </a:solidFill>
                          <a:uFillTx/>
                          <a:latin typeface="Candara"/>
                        </a:rPr>
                        <a:t>+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  <a:tr h="411120"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 lIns="90000" rIns="90000"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D30D39-DD90-4A2A-98C0-09B074DE02F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Рисунок 1" descr=""/>
          <p:cNvPicPr/>
          <p:nvPr/>
        </p:nvPicPr>
        <p:blipFill>
          <a:blip r:embed="rId1"/>
          <a:stretch/>
        </p:blipFill>
        <p:spPr>
          <a:xfrm>
            <a:off x="239760" y="746280"/>
            <a:ext cx="10213920" cy="635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8B957E7-C702-4AFA-9518-471C6FA3BE0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3"/>
          <p:cNvSpPr/>
          <p:nvPr/>
        </p:nvSpPr>
        <p:spPr>
          <a:xfrm>
            <a:off x="3718080" y="3618000"/>
            <a:ext cx="1747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Рисунок 1" descr=""/>
          <p:cNvPicPr/>
          <p:nvPr/>
        </p:nvPicPr>
        <p:blipFill>
          <a:blip r:embed="rId1"/>
          <a:stretch/>
        </p:blipFill>
        <p:spPr>
          <a:xfrm>
            <a:off x="168120" y="1155600"/>
            <a:ext cx="5178600" cy="531648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2" descr=""/>
          <p:cNvPicPr/>
          <p:nvPr/>
        </p:nvPicPr>
        <p:blipFill>
          <a:blip r:embed="rId2"/>
          <a:stretch/>
        </p:blipFill>
        <p:spPr>
          <a:xfrm>
            <a:off x="5346720" y="1155600"/>
            <a:ext cx="4664160" cy="512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8D1DAB-008D-44E8-9597-B3A11643A74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Рисунок 1" descr=""/>
          <p:cNvPicPr/>
          <p:nvPr/>
        </p:nvPicPr>
        <p:blipFill>
          <a:blip r:embed="rId1"/>
          <a:stretch/>
        </p:blipFill>
        <p:spPr>
          <a:xfrm>
            <a:off x="233280" y="268200"/>
            <a:ext cx="10226880" cy="672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AEFD63-20C4-4FCE-B8B4-AEE34535C01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Рисунок 1" descr=""/>
          <p:cNvPicPr/>
          <p:nvPr/>
        </p:nvPicPr>
        <p:blipFill>
          <a:blip r:embed="rId1"/>
          <a:stretch/>
        </p:blipFill>
        <p:spPr>
          <a:xfrm>
            <a:off x="168120" y="1432080"/>
            <a:ext cx="10239480" cy="612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2024-10-31T17:57:52Z</dcterms:modified>
  <cp:revision>506</cp:revision>
  <dc:subject/>
  <dc:title>Презентация PowerPoint</dc:title>
</cp:coreProperties>
</file>