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33.wmf" ContentType="image/x-wmf"/>
  <Override PartName="/ppt/media/image7.png" ContentType="image/png"/>
  <Override PartName="/ppt/media/image15.png" ContentType="image/png"/>
  <Override PartName="/ppt/media/image16.png" ContentType="image/png"/>
  <Override PartName="/ppt/media/image11.png" ContentType="image/png"/>
  <Override PartName="/ppt/media/image3.png" ContentType="image/png"/>
  <Override PartName="/ppt/media/image18.png" ContentType="image/png"/>
  <Override PartName="/ppt/media/image2.png" ContentType="image/png"/>
  <Override PartName="/ppt/media/image34.png" ContentType="image/png"/>
  <Override PartName="/ppt/media/image19.png" ContentType="image/png"/>
  <Override PartName="/ppt/media/image8.png" ContentType="image/png"/>
  <Override PartName="/ppt/media/image20.png" ContentType="image/png"/>
  <Override PartName="/ppt/media/image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7.png" ContentType="image/png"/>
  <Override PartName="/ppt/media/image24.png" ContentType="image/png"/>
  <Override PartName="/ppt/media/image30.png" ContentType="image/png"/>
  <Override PartName="/ppt/media/image28.png" ContentType="image/png"/>
  <Override PartName="/ppt/media/image25.png" ContentType="image/png"/>
  <Override PartName="/ppt/media/image31.png" ContentType="image/png"/>
  <Override PartName="/ppt/media/image10.png" ContentType="image/png"/>
  <Override PartName="/ppt/media/image29.png" ContentType="image/png"/>
  <Override PartName="/ppt/media/image26.png" ContentType="image/png"/>
  <Override PartName="/ppt/media/image17.png" ContentType="image/png"/>
  <Override PartName="/ppt/media/image32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  <p:sldMasterId id="2147483656" r:id="rId7"/>
    <p:sldMasterId id="2147483657" r:id="rId8"/>
    <p:sldMasterId id="214748365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 idx="25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26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27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20CCD2-C222-4A14-838A-847F378EF4C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5DC3CB-D94E-4E48-BD26-F23BFC59A06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B28BE0-A6FC-4B2E-A6D7-46944A1C8B8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7752C2D-0CC6-49CB-A650-D7604ACFB61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F2E2FD-B886-49AA-9205-81123F15A23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1A900E-4ED8-40FB-ADF4-5888613ADF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776793-B363-4679-968F-332BD9257DD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96001B1-C344-412E-8437-71434D55B5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3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26CE0A-21D2-42CA-81CF-84BDAC6A8CD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4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4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78000" indent="-37800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17560" indent="-31428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58920" indent="-250920"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63640" indent="-250920"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266920" indent="-25092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266920" indent="-25092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266920" indent="-250920">
              <a:spcBef>
                <a:spcPts val="876"/>
              </a:spcBef>
              <a:buClr>
                <a:srgbClr val="000000"/>
              </a:buClr>
              <a:buFont typeface="Arial"/>
              <a:buChar char="»"/>
              <a:tabLst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5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GB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300" strike="noStrike" u="none">
                <a:solidFill>
                  <a:srgbClr val="898989"/>
                </a:solidFill>
                <a:uFillTx/>
                <a:latin typeface="Arial"/>
              </a:rPr>
              <a:t>&lt;date/time&gt;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GB" sz="13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3F59F0-F9A2-443C-A298-B2919B0F42A1}" type="slidenum">
              <a:rPr b="0" lang="en-GB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9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23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188AD8-D050-425E-803B-42DC7BBE4F0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4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96DEB3-1025-4044-9F43-53710B53722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1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42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6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7BE52A-88BF-4992-9A1E-0AFE2A6A28F1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3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54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7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8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B09D1D-9BF4-4AB9-8B85-994356FCC07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5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6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0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B8F9A1-6A6D-4A2D-88E4-D08AB9A749D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7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8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9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0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1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82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2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 idx="23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 idx="24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E255A5-339A-4165-B8F5-E63AD795C7D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68200" y="-32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4885E5-C656-43BF-9C03-89D984AA770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9" name="Прямоугольник 12"/>
          <p:cNvSpPr/>
          <p:nvPr/>
        </p:nvSpPr>
        <p:spPr>
          <a:xfrm>
            <a:off x="463680" y="2757600"/>
            <a:ext cx="97977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73e87"/>
                </a:solidFill>
                <a:uFillTx/>
                <a:latin typeface="Century Gothic"/>
                <a:ea typeface="Times New Roman"/>
              </a:rPr>
              <a:t>Тақырыбы: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3"/>
          <p:cNvSpPr/>
          <p:nvPr/>
        </p:nvSpPr>
        <p:spPr>
          <a:xfrm>
            <a:off x="3092760" y="5330880"/>
            <a:ext cx="350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 -7сынып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"/>
          <p:cNvSpPr/>
          <p:nvPr/>
        </p:nvSpPr>
        <p:spPr>
          <a:xfrm>
            <a:off x="1066680" y="3316320"/>
            <a:ext cx="8866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1"/>
          <p:cNvSpPr/>
          <p:nvPr/>
        </p:nvSpPr>
        <p:spPr>
          <a:xfrm>
            <a:off x="900000" y="3271680"/>
            <a:ext cx="84790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1"/>
          <p:cNvSpPr/>
          <p:nvPr/>
        </p:nvSpPr>
        <p:spPr>
          <a:xfrm>
            <a:off x="1066680" y="3316320"/>
            <a:ext cx="847908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Патогендермен күресу тәсілдері. Бактериялардың антибиотиктерге тұрақтылығы.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Зертханалық жұмыс «Антибиотиктер, антисептиктер және залалсыздандыру өнімдерін қолдануды зерттеу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976040" cy="16239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Джозеф Листер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42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5FE67F-8B4F-4625-AD2D-4DD5A58930C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" name="Рисунок 1" descr=""/>
          <p:cNvPicPr/>
          <p:nvPr/>
        </p:nvPicPr>
        <p:blipFill>
          <a:blip r:embed="rId1"/>
          <a:stretch/>
        </p:blipFill>
        <p:spPr>
          <a:xfrm>
            <a:off x="216000" y="1909800"/>
            <a:ext cx="3232080" cy="4981680"/>
          </a:xfrm>
          <a:prstGeom prst="rect">
            <a:avLst/>
          </a:prstGeom>
          <a:ln w="0">
            <a:noFill/>
          </a:ln>
        </p:spPr>
      </p:pic>
      <p:sp>
        <p:nvSpPr>
          <p:cNvPr id="144" name="Прямоугольник 2"/>
          <p:cNvSpPr/>
          <p:nvPr/>
        </p:nvSpPr>
        <p:spPr>
          <a:xfrm>
            <a:off x="3597120" y="1862280"/>
            <a:ext cx="687708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 1867 жылы Н.И.Пирогов, Ф.Зиммельвейс, Л.Пастер еңбектеріне және өзінің ғылыми зерттеулеріне сүйеніп, операциядан кейін            жарақаттың, жараның ішіне сырттан инфекцияның түсуіне жол бермеу әдісін ұсынды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0D6DE1-C018-478D-B733-F0E272883DE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5"/>
          <p:cNvSpPr/>
          <p:nvPr/>
        </p:nvSpPr>
        <p:spPr>
          <a:xfrm>
            <a:off x="1724040" y="569880"/>
            <a:ext cx="68054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Прямоугольник 1"/>
          <p:cNvSpPr/>
          <p:nvPr/>
        </p:nvSpPr>
        <p:spPr>
          <a:xfrm>
            <a:off x="1349280" y="900000"/>
            <a:ext cx="68058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Александр Флеминг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" name="Рисунок 2" descr=""/>
          <p:cNvPicPr/>
          <p:nvPr/>
        </p:nvPicPr>
        <p:blipFill>
          <a:blip r:embed="rId1"/>
          <a:stretch/>
        </p:blipFill>
        <p:spPr>
          <a:xfrm>
            <a:off x="360360" y="1798560"/>
            <a:ext cx="3772080" cy="509292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4"/>
          <p:cNvSpPr/>
          <p:nvPr/>
        </p:nvSpPr>
        <p:spPr>
          <a:xfrm>
            <a:off x="4132440" y="1798560"/>
            <a:ext cx="6200640" cy="448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британдық бактериолог.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Лизоцимді (адам ағзасында өндірілген бактерияға қарсы фермент) және бірінші рет 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Penicillium notatum 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зең саңырауқұлақтарынан                   пенициллинді — тарихи алғашқы антибиотикті бөліп алған.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i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Эдвард Дженнер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A09AE2-4387-45D5-86DC-75DA84DD3F9E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2" name="Рисунок 1" descr=""/>
          <p:cNvPicPr/>
          <p:nvPr/>
        </p:nvPicPr>
        <p:blipFill>
          <a:blip r:embed="rId1"/>
          <a:stretch/>
        </p:blipFill>
        <p:spPr>
          <a:xfrm>
            <a:off x="404640" y="1816200"/>
            <a:ext cx="3732480" cy="527508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2" descr=""/>
          <p:cNvPicPr/>
          <p:nvPr/>
        </p:nvPicPr>
        <p:blipFill>
          <a:blip r:embed="rId2"/>
          <a:stretch/>
        </p:blipFill>
        <p:spPr>
          <a:xfrm>
            <a:off x="4567320" y="1892160"/>
            <a:ext cx="5591160" cy="48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06DA51-9B56-4674-8883-0FDA9B1206D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Прямоугольник 1"/>
          <p:cNvSpPr/>
          <p:nvPr/>
        </p:nvSpPr>
        <p:spPr>
          <a:xfrm>
            <a:off x="2608200" y="268200"/>
            <a:ext cx="5846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Джон Сноу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" name="Рисунок 2" descr=""/>
          <p:cNvPicPr/>
          <p:nvPr/>
        </p:nvPicPr>
        <p:blipFill>
          <a:blip r:embed="rId1"/>
          <a:stretch/>
        </p:blipFill>
        <p:spPr>
          <a:xfrm>
            <a:off x="385920" y="1092240"/>
            <a:ext cx="3046320" cy="579924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3" descr=""/>
          <p:cNvPicPr/>
          <p:nvPr/>
        </p:nvPicPr>
        <p:blipFill>
          <a:blip r:embed="rId2"/>
          <a:stretch/>
        </p:blipFill>
        <p:spPr>
          <a:xfrm>
            <a:off x="3233880" y="1092240"/>
            <a:ext cx="6794280" cy="60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501B28-FB61-4D1E-A716-2F4EBBA9964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" name="Рисунок 1" descr=""/>
          <p:cNvPicPr/>
          <p:nvPr/>
        </p:nvPicPr>
        <p:blipFill>
          <a:blip r:embed="rId1"/>
          <a:stretch/>
        </p:blipFill>
        <p:spPr>
          <a:xfrm>
            <a:off x="266760" y="1198440"/>
            <a:ext cx="4092480" cy="130176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2" descr=""/>
          <p:cNvPicPr/>
          <p:nvPr/>
        </p:nvPicPr>
        <p:blipFill>
          <a:blip r:embed="rId2"/>
          <a:stretch/>
        </p:blipFill>
        <p:spPr>
          <a:xfrm>
            <a:off x="266760" y="2421000"/>
            <a:ext cx="4092480" cy="219528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3" descr=""/>
          <p:cNvPicPr/>
          <p:nvPr/>
        </p:nvPicPr>
        <p:blipFill>
          <a:blip r:embed="rId3"/>
          <a:stretch/>
        </p:blipFill>
        <p:spPr>
          <a:xfrm>
            <a:off x="374760" y="4853160"/>
            <a:ext cx="3984480" cy="2301840"/>
          </a:xfrm>
          <a:prstGeom prst="rect">
            <a:avLst/>
          </a:prstGeom>
          <a:ln w="0">
            <a:noFill/>
          </a:ln>
        </p:spPr>
      </p:pic>
      <p:sp>
        <p:nvSpPr>
          <p:cNvPr id="162" name="Прямоугольник 4"/>
          <p:cNvSpPr/>
          <p:nvPr/>
        </p:nvSpPr>
        <p:spPr>
          <a:xfrm>
            <a:off x="4856040" y="1573200"/>
            <a:ext cx="493236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Ал,Қазақстанда ерте кезден бастап үй-жайды адыраспандап,залалсыздандырған.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Қазіргі микробиологтер адыраспан түтінінің бактерицидтік қасиетін дәлелдеген</a:t>
            </a: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78920" y="418680"/>
            <a:ext cx="1016316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Биотехнология</a:t>
            </a:r>
            <a:endParaRPr b="0" lang="ru-RU" sz="36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6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75E1F8-6F20-4E2F-84C7-4FC662D9347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" name="Рисунок 1" descr=""/>
          <p:cNvPicPr/>
          <p:nvPr/>
        </p:nvPicPr>
        <p:blipFill>
          <a:blip r:embed="rId1"/>
          <a:stretch/>
        </p:blipFill>
        <p:spPr>
          <a:xfrm>
            <a:off x="343080" y="1903320"/>
            <a:ext cx="3989160" cy="195588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2" descr=""/>
          <p:cNvPicPr/>
          <p:nvPr/>
        </p:nvPicPr>
        <p:blipFill>
          <a:blip r:embed="rId2"/>
          <a:stretch/>
        </p:blipFill>
        <p:spPr>
          <a:xfrm>
            <a:off x="343080" y="4083120"/>
            <a:ext cx="3989160" cy="294804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3" descr=""/>
          <p:cNvPicPr/>
          <p:nvPr/>
        </p:nvPicPr>
        <p:blipFill>
          <a:blip r:embed="rId3"/>
          <a:stretch/>
        </p:blipFill>
        <p:spPr>
          <a:xfrm>
            <a:off x="4332240" y="1798560"/>
            <a:ext cx="5800680" cy="523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2" descr=""/>
          <p:cNvPicPr/>
          <p:nvPr/>
        </p:nvPicPr>
        <p:blipFill>
          <a:blip r:embed="rId1"/>
          <a:stretch/>
        </p:blipFill>
        <p:spPr>
          <a:xfrm>
            <a:off x="4246560" y="2994120"/>
            <a:ext cx="2200320" cy="157320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3" descr=""/>
          <p:cNvPicPr/>
          <p:nvPr/>
        </p:nvPicPr>
        <p:blipFill>
          <a:blip r:embed="rId2"/>
          <a:stretch/>
        </p:blipFill>
        <p:spPr>
          <a:xfrm>
            <a:off x="4249800" y="2994120"/>
            <a:ext cx="2193840" cy="157320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7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30B44E-6346-4DAD-A680-165BB767517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Рисунок 1" descr=""/>
          <p:cNvPicPr/>
          <p:nvPr/>
        </p:nvPicPr>
        <p:blipFill>
          <a:blip r:embed="rId3"/>
          <a:stretch/>
        </p:blipFill>
        <p:spPr>
          <a:xfrm>
            <a:off x="270000" y="1495440"/>
            <a:ext cx="10153440" cy="56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34960" y="704520"/>
            <a:ext cx="9623520" cy="1049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i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Зертханалық жұмыс. </a:t>
            </a:r>
            <a:br>
              <a:rPr sz="3600"/>
            </a:br>
            <a:r>
              <a:rPr b="1" i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Антибиотиктердің бактериялардың өсуіне әсерін зерттеу</a:t>
            </a:r>
            <a:endParaRPr b="0" lang="ru-RU" sz="36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7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9B4B12-4A20-451A-99CD-4A07D705C54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5" name="Рисунок 3" descr=""/>
          <p:cNvPicPr/>
          <p:nvPr/>
        </p:nvPicPr>
        <p:blipFill>
          <a:blip r:embed="rId1"/>
          <a:stretch/>
        </p:blipFill>
        <p:spPr>
          <a:xfrm>
            <a:off x="142920" y="1906560"/>
            <a:ext cx="10407600" cy="3640320"/>
          </a:xfrm>
          <a:prstGeom prst="rect">
            <a:avLst/>
          </a:prstGeom>
          <a:ln w="0">
            <a:noFill/>
          </a:ln>
        </p:spPr>
      </p:pic>
      <p:sp>
        <p:nvSpPr>
          <p:cNvPr id="176" name="Прямоугольник 1"/>
          <p:cNvSpPr/>
          <p:nvPr/>
        </p:nvSpPr>
        <p:spPr>
          <a:xfrm>
            <a:off x="779400" y="5356080"/>
            <a:ext cx="8261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https://www.youtube.com/watch?v=sPYwlxUmdW8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 txBox="1"/>
          <p:nvPr/>
        </p:nvSpPr>
        <p:spPr>
          <a:xfrm>
            <a:off x="79056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5432400" y="2953800"/>
            <a:ext cx="4470480" cy="380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79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0C38B8-A70C-41D2-AF58-3D47120FE05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0" name="Рисунок 1" descr=""/>
          <p:cNvPicPr/>
          <p:nvPr/>
        </p:nvPicPr>
        <p:blipFill>
          <a:blip r:embed="rId1"/>
          <a:stretch/>
        </p:blipFill>
        <p:spPr>
          <a:xfrm>
            <a:off x="255600" y="1049400"/>
            <a:ext cx="10267920" cy="651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09640" y="944280"/>
            <a:ext cx="9074160" cy="7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ru-RU" sz="3000" strike="noStrike" u="none">
                <a:solidFill>
                  <a:srgbClr val="002060"/>
                </a:solidFill>
                <a:uFillTx/>
                <a:latin typeface="Calibri"/>
              </a:rPr>
              <a:t>Бактерияларды</a:t>
            </a:r>
            <a:r>
              <a:rPr b="0" lang="kk-KZ" sz="3000" strike="noStrike" u="none">
                <a:solidFill>
                  <a:srgbClr val="002060"/>
                </a:solidFill>
                <a:uFillTx/>
                <a:latin typeface="Calibri"/>
              </a:rPr>
              <a:t>ң антибиотиктерге тұрақтылығы.</a:t>
            </a:r>
            <a:endParaRPr b="0" lang="ru-RU" sz="3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tretch/>
        </p:blipFill>
        <p:spPr>
          <a:xfrm>
            <a:off x="1093680" y="1828800"/>
            <a:ext cx="8245440" cy="2754360"/>
          </a:xfrm>
          <a:prstGeom prst="rect">
            <a:avLst/>
          </a:prstGeom>
          <a:ln w="0">
            <a:noFill/>
          </a:ln>
        </p:spPr>
      </p:pic>
      <p:sp>
        <p:nvSpPr>
          <p:cNvPr id="183" name="TextBox 3"/>
          <p:cNvSpPr/>
          <p:nvPr/>
        </p:nvSpPr>
        <p:spPr>
          <a:xfrm>
            <a:off x="503280" y="4718160"/>
            <a:ext cx="9585360" cy="20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kk-KZ" sz="2600" strike="noStrike" u="none">
                <a:solidFill>
                  <a:srgbClr val="002060"/>
                </a:solidFill>
                <a:uFillTx/>
                <a:latin typeface="Calibri"/>
              </a:rPr>
              <a:t>Кейбір бактерияларға антибиотиктер әсер етпейді.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kk-KZ" sz="2600" strike="noStrike" u="none">
                <a:solidFill>
                  <a:srgbClr val="002060"/>
                </a:solidFill>
                <a:uFillTx/>
                <a:latin typeface="Calibri"/>
              </a:rPr>
              <a:t>Бактериялардың бұл қасиеті – </a:t>
            </a:r>
            <a:r>
              <a:rPr b="1" lang="kk-KZ" sz="2600" strike="noStrike" u="none">
                <a:solidFill>
                  <a:srgbClr val="002060"/>
                </a:solidFill>
                <a:uFillTx/>
                <a:latin typeface="Calibri"/>
              </a:rPr>
              <a:t>антибиотиктерге төзімділігі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kk-KZ" sz="2600" strike="noStrike" u="none">
                <a:solidFill>
                  <a:srgbClr val="002060"/>
                </a:solidFill>
                <a:uFillTx/>
                <a:latin typeface="Calibri"/>
              </a:rPr>
              <a:t>немесе тұрақтылығы деп аталады. Бұл антибиотиктерді жиі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r>
              <a:rPr b="0" lang="kk-KZ" sz="2600" strike="noStrike" u="none">
                <a:solidFill>
                  <a:srgbClr val="002060"/>
                </a:solidFill>
                <a:uFillTx/>
                <a:latin typeface="Calibri"/>
              </a:rPr>
              <a:t>қолдану себебінен де болады. 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08000"/>
                <a:tab algn="l" pos="2016000"/>
                <a:tab algn="l" pos="3024360"/>
                <a:tab algn="l" pos="4032360"/>
                <a:tab algn="l" pos="5040360"/>
                <a:tab algn="l" pos="6048360"/>
                <a:tab algn="l" pos="7056360"/>
                <a:tab algn="l" pos="8064360"/>
                <a:tab algn="l" pos="9072720"/>
                <a:tab algn="l" pos="1008072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62A644-F8E6-4B09-9EE2-3A3BEBDA30D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3"/>
          <p:cNvSpPr/>
          <p:nvPr/>
        </p:nvSpPr>
        <p:spPr>
          <a:xfrm>
            <a:off x="928800" y="1015920"/>
            <a:ext cx="4530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1"/>
          <p:cNvSpPr/>
          <p:nvPr/>
        </p:nvSpPr>
        <p:spPr>
          <a:xfrm>
            <a:off x="663480" y="2340000"/>
            <a:ext cx="89488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7.4.3.3 антибиотиктер, антисептиктер және залалсыздандыру құралдары қалай қолданатынын сипаттау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74E7EE-508B-4F71-835B-CD50243C240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Прямоугольник 4"/>
          <p:cNvSpPr/>
          <p:nvPr/>
        </p:nvSpPr>
        <p:spPr>
          <a:xfrm>
            <a:off x="1079640" y="658800"/>
            <a:ext cx="72770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Талдауға арналған сұрақтар: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Прямоугольник 5"/>
          <p:cNvSpPr/>
          <p:nvPr/>
        </p:nvSpPr>
        <p:spPr>
          <a:xfrm>
            <a:off x="449280" y="2084400"/>
            <a:ext cx="9939240" cy="43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1.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Бактериялардың антибиотиктерге төзімділіктері қандай болады?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Келесі сөйлемнен қандай тұжырым жасауға болады: «Бактериялардың өсулері тежеліп,баяулауының себептері ... 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_______________________________________________________    --------------------------------------------------------------------------------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-------------------------------------------------------------------------------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-------------------------------------------------------------------------------------------------------------------------------------------------------------------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Объект 4" descr=""/>
          <p:cNvPicPr/>
          <p:nvPr/>
        </p:nvPicPr>
        <p:blipFill>
          <a:blip r:embed="rId1"/>
          <a:stretch/>
        </p:blipFill>
        <p:spPr>
          <a:xfrm>
            <a:off x="0" y="0"/>
            <a:ext cx="10693440" cy="701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6652EA-BA9D-4B8C-9040-026BA68871A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Прямоугольник 3"/>
          <p:cNvSpPr/>
          <p:nvPr/>
        </p:nvSpPr>
        <p:spPr>
          <a:xfrm>
            <a:off x="1558800" y="450720"/>
            <a:ext cx="7029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критериі: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1"/>
          <p:cNvSpPr/>
          <p:nvPr/>
        </p:nvSpPr>
        <p:spPr>
          <a:xfrm>
            <a:off x="120600" y="2098800"/>
            <a:ext cx="1019340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Патогендермен күресу тәсілдерін атайды;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антибиотиктер, антисептиктер және залалсыздандыру өнімдерінің қолданылуын сипаттайды;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бактериялардың антибиотиктерге төзімділігін түсіндіреді. 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DAAE9A-8DE5-4904-9FE4-6DDEE91ECDB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2"/>
          <p:cNvSpPr/>
          <p:nvPr/>
        </p:nvSpPr>
        <p:spPr>
          <a:xfrm>
            <a:off x="2952720" y="525600"/>
            <a:ext cx="47754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Миға шабуыл: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3"/>
          <p:cNvSpPr/>
          <p:nvPr/>
        </p:nvSpPr>
        <p:spPr>
          <a:xfrm>
            <a:off x="689040" y="1889280"/>
            <a:ext cx="9413640" cy="54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Ару тудыратын қандай микроағзаларды білесіздер ?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Неге ауруханаларда бөлмелердің тазалығына мұқият назар аударады?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Неге ота жасайтын бөлмені/палатаны мұқият залалсыздандыру құралдарынмен өңдейді?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Неге қазіргі уақытта ауру  тудырушы бактерияларға кейбір антибиотиктерге әсері мүлдем жоқ, неге пациент бактериальды аурумен ауырғанда дәрігер әсері күшті болатын антибиотиктермен емделуді ұсынады?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97112B-35C4-4612-B4D9-11821FA5447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3"/>
          <p:cNvSpPr/>
          <p:nvPr/>
        </p:nvSpPr>
        <p:spPr>
          <a:xfrm>
            <a:off x="2173320" y="509760"/>
            <a:ext cx="64609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i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Патоген деген не?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Рисунок 4" descr=""/>
          <p:cNvPicPr/>
          <p:nvPr/>
        </p:nvPicPr>
        <p:blipFill>
          <a:blip r:embed="rId1"/>
          <a:stretch/>
        </p:blipFill>
        <p:spPr>
          <a:xfrm>
            <a:off x="284040" y="1217520"/>
            <a:ext cx="4383360" cy="58341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5" descr=""/>
          <p:cNvPicPr/>
          <p:nvPr/>
        </p:nvPicPr>
        <p:blipFill>
          <a:blip r:embed="rId2"/>
          <a:stretch/>
        </p:blipFill>
        <p:spPr>
          <a:xfrm>
            <a:off x="4667400" y="1217520"/>
            <a:ext cx="5742000" cy="567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BEC744-9445-4A8E-9C64-93A8DFF0BDF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2"/>
          <p:cNvSpPr/>
          <p:nvPr/>
        </p:nvSpPr>
        <p:spPr>
          <a:xfrm>
            <a:off x="1940040" y="512640"/>
            <a:ext cx="7426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\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9" name="Рисунок 3" descr=""/>
          <p:cNvPicPr/>
          <p:nvPr/>
        </p:nvPicPr>
        <p:blipFill>
          <a:blip r:embed="rId1"/>
          <a:stretch/>
        </p:blipFill>
        <p:spPr>
          <a:xfrm>
            <a:off x="5546880" y="1488960"/>
            <a:ext cx="4376520" cy="5016600"/>
          </a:xfrm>
          <a:prstGeom prst="rect">
            <a:avLst/>
          </a:prstGeom>
          <a:ln w="0">
            <a:noFill/>
          </a:ln>
        </p:spPr>
      </p:pic>
      <p:sp>
        <p:nvSpPr>
          <p:cNvPr id="120" name="Прямоугольник 4"/>
          <p:cNvSpPr/>
          <p:nvPr/>
        </p:nvSpPr>
        <p:spPr>
          <a:xfrm>
            <a:off x="523800" y="1389240"/>
            <a:ext cx="4822920" cy="49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Құралдарды стерильдеу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Қолды арнайы ерітінділермен жуу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Таза стерильденген киім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Бетке және басқа маска кию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Стерильді қолғап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Стерильді жабын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Бөлмені кварцтау, дезинфекциялау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DDB288-D57A-42C6-AC46-42EB14F2CA9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Прямоугольник 3"/>
          <p:cNvSpPr/>
          <p:nvPr/>
        </p:nvSpPr>
        <p:spPr>
          <a:xfrm>
            <a:off x="3718080" y="3618000"/>
            <a:ext cx="1747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3" name="Рисунок 2" descr=""/>
          <p:cNvPicPr/>
          <p:nvPr/>
        </p:nvPicPr>
        <p:blipFill>
          <a:blip r:embed="rId1"/>
          <a:stretch/>
        </p:blipFill>
        <p:spPr>
          <a:xfrm>
            <a:off x="631800" y="1189080"/>
            <a:ext cx="2755800" cy="151128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3"/>
          <p:cNvSpPr/>
          <p:nvPr/>
        </p:nvSpPr>
        <p:spPr>
          <a:xfrm>
            <a:off x="3092400" y="506520"/>
            <a:ext cx="5232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Залалсыздандырушы  заттар.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5" name="Рисунок 4" descr=""/>
          <p:cNvPicPr/>
          <p:nvPr/>
        </p:nvPicPr>
        <p:blipFill>
          <a:blip r:embed="rId2"/>
          <a:stretch/>
        </p:blipFill>
        <p:spPr>
          <a:xfrm>
            <a:off x="811080" y="2868480"/>
            <a:ext cx="2441880" cy="138924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5" descr=""/>
          <p:cNvPicPr/>
          <p:nvPr/>
        </p:nvPicPr>
        <p:blipFill>
          <a:blip r:embed="rId3"/>
          <a:stretch/>
        </p:blipFill>
        <p:spPr>
          <a:xfrm>
            <a:off x="684360" y="4767120"/>
            <a:ext cx="954000" cy="185436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6" descr=""/>
          <p:cNvPicPr/>
          <p:nvPr/>
        </p:nvPicPr>
        <p:blipFill>
          <a:blip r:embed="rId4"/>
          <a:stretch/>
        </p:blipFill>
        <p:spPr>
          <a:xfrm>
            <a:off x="1924200" y="4767120"/>
            <a:ext cx="1463400" cy="160524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7" descr=""/>
          <p:cNvPicPr/>
          <p:nvPr/>
        </p:nvPicPr>
        <p:blipFill>
          <a:blip r:embed="rId5"/>
          <a:stretch/>
        </p:blipFill>
        <p:spPr>
          <a:xfrm>
            <a:off x="4152960" y="1539720"/>
            <a:ext cx="5729400" cy="535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4960" y="372960"/>
            <a:ext cx="9623520" cy="403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Антисептиктер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0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929890-7964-4524-A608-F505C0E1F69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1" name="Рисунок 1" descr=""/>
          <p:cNvPicPr/>
          <p:nvPr/>
        </p:nvPicPr>
        <p:blipFill>
          <a:blip r:embed="rId1"/>
          <a:stretch/>
        </p:blipFill>
        <p:spPr>
          <a:xfrm>
            <a:off x="368280" y="1619280"/>
            <a:ext cx="2019240" cy="226692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2" descr=""/>
          <p:cNvPicPr/>
          <p:nvPr/>
        </p:nvPicPr>
        <p:blipFill>
          <a:blip r:embed="rId2"/>
          <a:stretch/>
        </p:blipFill>
        <p:spPr>
          <a:xfrm>
            <a:off x="368280" y="3657600"/>
            <a:ext cx="2143080" cy="214308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3" descr=""/>
          <p:cNvPicPr/>
          <p:nvPr/>
        </p:nvPicPr>
        <p:blipFill>
          <a:blip r:embed="rId3"/>
          <a:stretch/>
        </p:blipFill>
        <p:spPr>
          <a:xfrm>
            <a:off x="673200" y="5800680"/>
            <a:ext cx="2143080" cy="1474920"/>
          </a:xfrm>
          <a:prstGeom prst="rect">
            <a:avLst/>
          </a:prstGeom>
          <a:ln w="0">
            <a:noFill/>
          </a:ln>
        </p:spPr>
      </p:pic>
      <p:sp>
        <p:nvSpPr>
          <p:cNvPr id="134" name="Прямоугольник 4"/>
          <p:cNvSpPr/>
          <p:nvPr/>
        </p:nvSpPr>
        <p:spPr>
          <a:xfrm>
            <a:off x="2387520" y="1655640"/>
            <a:ext cx="8178840" cy="59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Антисептика - бұл микроағзаларды жоюға арналған емдеу  алдын-алу шаралары.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Антисептиканың микроағзаларға қарсы механикалық, химиялық, физикалық, биологиялық әдістері қолданылады.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Жарақаттанған жерге, шырышты қабыққа және зақымданған теріге инфекция түсуі мүмкін, сондықтан әр түрлі антисептикалық заттарды қолдауға болады.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Антисептика түрінде әртүрлі химиялық қосылыстар  қолданылады. Олар микробтарға қарсы әсер ететін заттар: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70%этил спирті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5% спиртті йод ерітіндісі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0,5%-2% хлорамин ерітіндісі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1-2% метилен көк спиртінің ерітіндісі немесе бриллиант жасыл.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i="1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Антибиотиктер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6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29C311C-AD18-4559-9F80-BCFE7C8B9BA1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1"/>
          <p:cNvSpPr/>
          <p:nvPr/>
        </p:nvSpPr>
        <p:spPr>
          <a:xfrm>
            <a:off x="3687840" y="1792440"/>
            <a:ext cx="6470640" cy="48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 ағзасында патогенді бактериялар көбейіп, ауру тудырғанда антибиотиктермен жояды. Антибиотиктер  (грекше  «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ant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і» — қарсы және   «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b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os» -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тіршілік) - микроағзалардың өсуін, көбеюін тежейтін және жойып жіберетін органикалық қосылыстар.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Олар – бактерияларды жоятын немесе олардың өсуін тоқтататын химиялық заттар. Алғашқы антибиотиктер саңырауқұлақтардан алынған. Жануарлардан алынатын және жасанды жолмен өндірілетін түрлері көп. Мысалы, пенициллин,амоксициллин, стрептомицин, тетрациклин 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" name="Рисунок 2" descr=""/>
          <p:cNvPicPr/>
          <p:nvPr/>
        </p:nvPicPr>
        <p:blipFill>
          <a:blip r:embed="rId1"/>
          <a:stretch/>
        </p:blipFill>
        <p:spPr>
          <a:xfrm>
            <a:off x="279360" y="1673280"/>
            <a:ext cx="3294000" cy="185256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3" descr=""/>
          <p:cNvPicPr/>
          <p:nvPr/>
        </p:nvPicPr>
        <p:blipFill>
          <a:blip r:embed="rId2"/>
          <a:stretch/>
        </p:blipFill>
        <p:spPr>
          <a:xfrm>
            <a:off x="279360" y="3414600"/>
            <a:ext cx="3294000" cy="185112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4" descr=""/>
          <p:cNvPicPr/>
          <p:nvPr/>
        </p:nvPicPr>
        <p:blipFill>
          <a:blip r:embed="rId3"/>
          <a:stretch/>
        </p:blipFill>
        <p:spPr>
          <a:xfrm>
            <a:off x="279360" y="5340240"/>
            <a:ext cx="3294000" cy="195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2024-10-31T18:00:59Z</dcterms:modified>
  <cp:revision>457</cp:revision>
  <dc:subject/>
  <dc:title>Презентация PowerPoint</dc:title>
</cp:coreProperties>
</file>