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310" r:id="rId5"/>
    <p:sldId id="312" r:id="rId6"/>
    <p:sldId id="313" r:id="rId7"/>
    <p:sldId id="314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4" r:id="rId20"/>
    <p:sldId id="333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27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5374" autoAdjust="0"/>
  </p:normalViewPr>
  <p:slideViewPr>
    <p:cSldViewPr>
      <p:cViewPr varScale="1">
        <p:scale>
          <a:sx n="83" d="100"/>
          <a:sy n="83" d="100"/>
        </p:scale>
        <p:origin x="167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1B1FF-4424-4D48-A9F0-3E177828037A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AAD5A-EA39-43AD-9B00-E3362DE90A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78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7AAD5A-EA39-43AD-9B00-E3362DE90A6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366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3116"/>
            <a:ext cx="8358246" cy="3929090"/>
          </a:xfrm>
        </p:spPr>
        <p:txBody>
          <a:bodyPr>
            <a:normAutofit/>
          </a:bodyPr>
          <a:lstStyle/>
          <a:p>
            <a:pPr eaLnBrk="0" hangingPunct="0"/>
            <a:r>
              <a:rPr lang="kk-KZ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Бөлім тақырыбы: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Дәуірлер тоғысындағы Рим </a:t>
            </a:r>
            <a:r>
              <a:rPr lang="kk-KZ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Сабақ тақырыбы:</a:t>
            </a:r>
            <a:br>
              <a:rPr lang="kk-KZ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1789-1799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жылдар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аралығында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Францияда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қандай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өзгерістер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алды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0" y="5849"/>
            <a:ext cx="914400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Үшінші сословие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" y="1082368"/>
            <a:ext cx="3560763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97094" y="1375312"/>
            <a:ext cx="4958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Халықтың </a:t>
            </a:r>
            <a:r>
              <a:rPr lang="kk-KZ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басым бөлігін үшінші сословие құрады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97094" y="2822325"/>
            <a:ext cx="4958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олардың саяси құқықтары шектеулі болды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97094" y="4110718"/>
            <a:ext cx="4958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негізгі салықты төлеуге міндетті болды.  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23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0" y="5849"/>
            <a:ext cx="914400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86737"/>
            <a:ext cx="2497974" cy="2691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39202" y="1264477"/>
            <a:ext cx="5555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/>
              <a:t>банкирлер, саудагерлер, </a:t>
            </a:r>
            <a:r>
              <a:rPr lang="kk-KZ" dirty="0" smtClean="0"/>
              <a:t>мануфактура иелері</a:t>
            </a:r>
          </a:p>
          <a:p>
            <a:r>
              <a:rPr lang="ru-RU" dirty="0" smtClean="0"/>
              <a:t>(</a:t>
            </a:r>
            <a:r>
              <a:rPr lang="ru-RU" dirty="0" err="1" smtClean="0"/>
              <a:t>басым</a:t>
            </a:r>
            <a:r>
              <a:rPr lang="ru-RU" dirty="0" smtClean="0"/>
              <a:t> б</a:t>
            </a:r>
            <a:r>
              <a:rPr lang="kk-KZ" dirty="0" smtClean="0"/>
              <a:t>өлігі қала түрғындары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39201" y="2145671"/>
            <a:ext cx="46406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/>
              <a:t>Буржуа арасында бай адамдар көп болды (олар жиі патшаның өзіне несие беретін болған).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425569" y="494349"/>
            <a:ext cx="6211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dirty="0">
                <a:solidFill>
                  <a:srgbClr val="7030A0"/>
                </a:solidFill>
              </a:rPr>
              <a:t>Үшінші </a:t>
            </a:r>
            <a:r>
              <a:rPr lang="kk-KZ" sz="3200" dirty="0" smtClean="0">
                <a:solidFill>
                  <a:srgbClr val="7030A0"/>
                </a:solidFill>
              </a:rPr>
              <a:t>сословия өкілдері  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8" name="Picture 6" descr="https://oildale.s3.amazonaws.com/wp-content/uploads/2015/11/22061329/Early-American-settlers-resiz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560" y="3315610"/>
            <a:ext cx="3499634" cy="259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9256" y="4551714"/>
            <a:ext cx="52073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dirty="0" smtClean="0"/>
              <a:t>Қарапайым шаруалар. 1770ж  </a:t>
            </a:r>
            <a:r>
              <a:rPr lang="kk-KZ" dirty="0"/>
              <a:t>шы жылдары </a:t>
            </a:r>
            <a:endParaRPr lang="kk-KZ" dirty="0" smtClean="0"/>
          </a:p>
          <a:p>
            <a:r>
              <a:rPr lang="kk-KZ" dirty="0" smtClean="0"/>
              <a:t>25 </a:t>
            </a:r>
            <a:r>
              <a:rPr lang="kk-KZ" dirty="0"/>
              <a:t>миллион халықтың 22 миллионын шаруалар құраған.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72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2" y="1"/>
            <a:ext cx="9144000" cy="666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82471" y="804252"/>
            <a:ext cx="8592220" cy="86308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Шаруалардың</a:t>
            </a:r>
            <a: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4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жағдайы</a:t>
            </a:r>
            <a:r>
              <a:rPr lang="ru-RU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866362" y="1667339"/>
            <a:ext cx="698295" cy="684321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3102726" y="1667336"/>
            <a:ext cx="698295" cy="684321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383218" y="1667337"/>
            <a:ext cx="698295" cy="684321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7886508" y="1677666"/>
            <a:ext cx="698295" cy="684321"/>
          </a:xfrm>
          <a:prstGeom prst="downArrow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630" y="2515337"/>
            <a:ext cx="2239348" cy="1988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Жеке басы еркін болды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27108" y="2572741"/>
            <a:ext cx="2134861" cy="193132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Жекеменшік жерлері болмады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85282" y="2572740"/>
            <a:ext cx="1894166" cy="193132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kk-KZ" sz="20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Феодал жерін пайдаланғаны үшін салық төледі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02893" y="2515338"/>
            <a:ext cx="2071797" cy="1988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Мемлекетке және шіркеуге салық төледі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0172" y="4846072"/>
            <a:ext cx="8557432" cy="86308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XVIII</a:t>
            </a:r>
            <a:r>
              <a:rPr lang="kk-KZ" sz="2400" b="1" dirty="0" smtClean="0"/>
              <a:t>ғ соңындағы бұл жағдай шаруалардың жағдайын қиындатып жіберді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0909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9"/>
          <a:stretch/>
        </p:blipFill>
        <p:spPr bwMode="auto">
          <a:xfrm>
            <a:off x="4572000" y="1071769"/>
            <a:ext cx="4287419" cy="2642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39" y="1159763"/>
            <a:ext cx="3838645" cy="2568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99439" y="198712"/>
            <a:ext cx="5436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Францияның сыртқы саясаты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245" y="3727961"/>
            <a:ext cx="278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 smtClean="0"/>
              <a:t>Ағылшындармен болған 7 жылдық соғыс 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926327" y="3714199"/>
            <a:ext cx="2842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dirty="0" smtClean="0"/>
              <a:t>Америкадағы азамат соғысына араласу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24000" y="506745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XVIIIғ екінші жартысында Францияның сыртқы саясаты сәтсіздікке толы болды</a:t>
            </a:r>
            <a:endParaRPr lang="ru-RU" sz="2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0" y="5849"/>
            <a:ext cx="914400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>
                <a:solidFill>
                  <a:schemeClr val="bg1"/>
                </a:solidFill>
                <a:latin typeface="Taxoma"/>
                <a:cs typeface="Calibri" pitchFamily="34" charset="0"/>
              </a:rPr>
              <a:t>Француз абсолютизімінің дағдарысы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71" y="980728"/>
            <a:ext cx="3771900" cy="4734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8353" y="5715727"/>
            <a:ext cx="260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 Людовик 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44171" y="1616258"/>
            <a:ext cx="48483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«Менен кейін, тіпті топан су басып кетсін</a:t>
            </a:r>
            <a:r>
              <a:rPr lang="kk-KZ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»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19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0" y="5849"/>
            <a:ext cx="914400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>
                <a:solidFill>
                  <a:schemeClr val="bg1"/>
                </a:solidFill>
                <a:latin typeface="Taxoma"/>
                <a:cs typeface="Calibri" pitchFamily="34" charset="0"/>
              </a:rPr>
              <a:t>Француз абсолютизімінің дағдарысы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5894" y="5714111"/>
            <a:ext cx="260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XVI </a:t>
            </a:r>
            <a:r>
              <a:rPr lang="kk-KZ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Людовик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1052736"/>
            <a:ext cx="3035300" cy="466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10862" y="1412776"/>
            <a:ext cx="5652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sz="2800" b="1" dirty="0"/>
              <a:t>1774ж Франция корольі болып  XVI Людовик таққа отырды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09324" y="2434000"/>
            <a:ext cx="4642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sz="2800" b="1" dirty="0" smtClean="0"/>
              <a:t>Жаңа реформа жасай алмады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43233" y="3713057"/>
            <a:ext cx="607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sz="2800" b="1" dirty="0" smtClean="0"/>
              <a:t>Батыл шешім қабылдай алмады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10863" y="4466169"/>
            <a:ext cx="565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sz="2800" b="1" dirty="0" smtClean="0"/>
              <a:t>Халық алдында абыройынан айрылды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99205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0" y="5849"/>
            <a:ext cx="914400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>
                <a:solidFill>
                  <a:schemeClr val="bg1"/>
                </a:solidFill>
                <a:latin typeface="Taxoma"/>
                <a:cs typeface="Calibri" pitchFamily="34" charset="0"/>
              </a:rPr>
              <a:t>Ескі жүйенің дағдарысы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63230"/>
            <a:ext cx="1484132" cy="1483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86222" y="285373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b="1" dirty="0"/>
              <a:t>Буржуазия</a:t>
            </a:r>
            <a:r>
              <a:rPr lang="kk-KZ" dirty="0"/>
              <a:t>  кең саяси құқыққа ие болу мен капитализмнің дамуына кедергі келтіріп отырған ескі тәртіпті жоюды қалады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01813"/>
            <a:ext cx="1484132" cy="1523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023684" y="14294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b="1" dirty="0"/>
              <a:t>Шаруалар</a:t>
            </a:r>
            <a:r>
              <a:rPr lang="kk-KZ" dirty="0"/>
              <a:t> салық және феодалдық езгіден құтылу, өздеріне жеткілікті жекеменшік жер беруді талап етті</a:t>
            </a:r>
            <a:endParaRPr lang="ru-RU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33007"/>
            <a:ext cx="1484132" cy="1548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86222" y="45116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k-KZ" b="1" dirty="0"/>
              <a:t>Француз ағартушыларының</a:t>
            </a:r>
            <a:r>
              <a:rPr lang="kk-KZ" dirty="0"/>
              <a:t> идеологиясы да Абсолютизмге қарсы  болды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6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0" y="5849"/>
            <a:ext cx="914400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7" y="1052736"/>
            <a:ext cx="8668342" cy="3019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4868668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dirty="0"/>
              <a:t>1780ж  табиғи апаттан егін шыпай, Францияда  жаппай  ашаршылық басталды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306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58" y="1066800"/>
            <a:ext cx="4885642" cy="3626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617" y="4925064"/>
            <a:ext cx="5019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/>
              <a:t>1789ж 5 мамырда Версальда </a:t>
            </a:r>
            <a:r>
              <a:rPr lang="kk-KZ" sz="2400" b="1" dirty="0">
                <a:solidFill>
                  <a:srgbClr val="7030A0"/>
                </a:solidFill>
              </a:rPr>
              <a:t>Бас штаттар </a:t>
            </a:r>
            <a:r>
              <a:rPr lang="kk-KZ" sz="2400" b="1" dirty="0"/>
              <a:t>жиналысын шақырды. 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6199956" y="1054101"/>
            <a:ext cx="1800796" cy="863600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Король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00402" y="1892302"/>
            <a:ext cx="990600" cy="2197100"/>
          </a:xfrm>
          <a:prstGeom prst="roundRect">
            <a:avLst/>
          </a:prstGeom>
          <a:solidFill>
            <a:srgbClr val="7030A0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Бірінші сословие </a:t>
            </a:r>
          </a:p>
          <a:p>
            <a:pPr algn="ctr"/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депутаттары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842002" y="1892302"/>
            <a:ext cx="1041400" cy="2056651"/>
          </a:xfrm>
          <a:prstGeom prst="roundRect">
            <a:avLst/>
          </a:prstGeom>
          <a:solidFill>
            <a:srgbClr val="7030A0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Екінші сословие</a:t>
            </a:r>
          </a:p>
          <a:p>
            <a:pPr algn="ctr"/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депутаттары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67102" y="4292602"/>
            <a:ext cx="2888890" cy="1104900"/>
          </a:xfrm>
          <a:prstGeom prst="roundRect">
            <a:avLst/>
          </a:prstGeom>
          <a:solidFill>
            <a:srgbClr val="7030A0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Үшінші сословие </a:t>
            </a:r>
          </a:p>
          <a:p>
            <a:pPr algn="ctr"/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депутаттары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1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6928" y="5085184"/>
            <a:ext cx="74135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dirty="0"/>
              <a:t>1789ж  9 шілдеде Үшінші сословие депутаттары  халық қолдауын сезіне отырып,  өздерін </a:t>
            </a:r>
            <a:r>
              <a:rPr lang="kk-KZ" sz="2400" b="1" i="1" dirty="0"/>
              <a:t>Ұ</a:t>
            </a:r>
            <a:r>
              <a:rPr lang="kk-KZ" sz="2400" b="1" i="1" dirty="0" smtClean="0"/>
              <a:t>лттық </a:t>
            </a:r>
            <a:r>
              <a:rPr lang="kk-KZ" sz="2400" b="1" i="1" dirty="0"/>
              <a:t>жиналыс</a:t>
            </a:r>
            <a:r>
              <a:rPr lang="kk-KZ" sz="2400" dirty="0"/>
              <a:t> деп жариялады</a:t>
            </a:r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70485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48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71472" y="642919"/>
            <a:ext cx="800105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Оқу мақсаты: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7.3.2.1 Батыс Еуропадағы буржуазиялық революциялардың себептерін сипаттау;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7.1.2.1 экономикалық және саяси жүйенің өзгеруіне буржуазияның әсерін анықтау; </a:t>
            </a:r>
            <a:endParaRPr lang="kk-KZ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7.1.1.1 </a:t>
            </a:r>
            <a:r>
              <a:rPr lang="kk-KZ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«капитал», «буржуазия», «жұмысшы табы» \пролетариат\ ұғымдарын тарихи оқиғаны жан-жақты түсіндіру үшін қолдану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2400" b="1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2400" b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Times New Roman" pitchFamily="18" charset="0"/>
                <a:cs typeface="Times New Roman" pitchFamily="18" charset="0"/>
              </a:rPr>
              <a:t>Бағалау критерийлері</a:t>
            </a:r>
            <a:r>
              <a:rPr lang="kk-KZ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kk-KZ" sz="2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XVIII</a:t>
            </a:r>
            <a:r>
              <a:rPr lang="kk-KZ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ғ ортасындағы Францияның әлеуметтік  - экономикалық </a:t>
            </a:r>
            <a:r>
              <a:rPr lang="kk-KZ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дамуын сипаттайды;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Француз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абсолютизмінің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дағдарысын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революцияның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бастамасын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kk-KZ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үсіндіреді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3964"/>
            <a:ext cx="3644900" cy="224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90162"/>
            <a:ext cx="3536950" cy="235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093245" y="1688748"/>
            <a:ext cx="4799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kk-K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12 -13 шілде күндері Парижде  көтеріліс басталды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93245" y="4084315"/>
            <a:ext cx="46757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kk-K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14 </a:t>
            </a:r>
            <a:r>
              <a:rPr lang="kk-K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шілде күні Көтерілісшілер Париждегі Бастилия тас қамалын басып алды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9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Заголовок 2"/>
          <p:cNvSpPr txBox="1">
            <a:spLocks/>
          </p:cNvSpPr>
          <p:nvPr/>
        </p:nvSpPr>
        <p:spPr>
          <a:xfrm>
            <a:off x="-28959" y="0"/>
            <a:ext cx="9148551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1 – тапсырма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14909" y="3912627"/>
            <a:ext cx="2603686" cy="159751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69043" y="3912628"/>
            <a:ext cx="2483313" cy="15975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1959552" y="1685503"/>
            <a:ext cx="5751147" cy="150873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/>
              <a:t>Король</a:t>
            </a:r>
          </a:p>
        </p:txBody>
      </p:sp>
      <p:sp>
        <p:nvSpPr>
          <p:cNvPr id="18" name="Стрелка вправо 17"/>
          <p:cNvSpPr/>
          <p:nvPr/>
        </p:nvSpPr>
        <p:spPr>
          <a:xfrm rot="8147999">
            <a:off x="1838091" y="3276664"/>
            <a:ext cx="1453526" cy="41643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4457558" y="3345219"/>
            <a:ext cx="718387" cy="41643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2046787">
            <a:off x="5933007" y="3229339"/>
            <a:ext cx="1453526" cy="41643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14477" y="4034826"/>
            <a:ext cx="2907052" cy="135825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95086" y="728698"/>
            <a:ext cx="766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/>
              <a:t>Абсолюттік монархиядағы корольдің билігін анықтаңыз.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923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0" y="0"/>
            <a:ext cx="9144000" cy="814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Жауабы: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6263" y="3955534"/>
            <a:ext cx="2907052" cy="135825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456695" y="3833335"/>
            <a:ext cx="2603686" cy="159751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10829" y="3833336"/>
            <a:ext cx="2483313" cy="15975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1901338" y="1597281"/>
            <a:ext cx="5751147" cy="150873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9251" y="3955534"/>
            <a:ext cx="3142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заң шығарушы</a:t>
            </a:r>
            <a:endParaRPr lang="ru-R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56695" y="4268518"/>
            <a:ext cx="2356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атқарушы</a:t>
            </a:r>
            <a:endParaRPr lang="ru-R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10830" y="4115409"/>
            <a:ext cx="2361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сот билігі</a:t>
            </a:r>
            <a:r>
              <a:rPr lang="kk-KZ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5318" y="2133903"/>
            <a:ext cx="2497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</a:t>
            </a:r>
            <a:r>
              <a:rPr lang="kk-KZ" sz="4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ороль</a:t>
            </a:r>
            <a:endParaRPr lang="ru-RU" sz="4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8147999">
            <a:off x="1779877" y="3197372"/>
            <a:ext cx="1453526" cy="41643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4262764" y="3129346"/>
            <a:ext cx="991547" cy="41643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2046787">
            <a:off x="5874793" y="3150047"/>
            <a:ext cx="1453526" cy="41643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65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6615" y="1"/>
            <a:ext cx="9137385" cy="6926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2 – тапсырма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858" y="963439"/>
            <a:ext cx="8239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/>
              <a:t>Әлеуметтік топтардың қай сословиеге жататынын анықтаңыз.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9204" y="4449826"/>
            <a:ext cx="20630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Ф</a:t>
            </a:r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ЕОДАЛДАР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73408" y="3896260"/>
            <a:ext cx="30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ДІН ҚЫЗМЕТШІЛЕРІ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66289" y="3720426"/>
            <a:ext cx="25125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ШАРУАЛАР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71613" y="5164454"/>
            <a:ext cx="21019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БУРЖУАЗИЯ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96604" y="5195232"/>
            <a:ext cx="2292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ҚОЛӨНЕРШІЛЕР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419" y="1904942"/>
            <a:ext cx="2740128" cy="67913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1 топ 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22574" y="1961435"/>
            <a:ext cx="2833609" cy="67913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2 топ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45647" y="2009335"/>
            <a:ext cx="2798353" cy="67913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3 топ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94065" y="4293972"/>
            <a:ext cx="25125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саудагерлер</a:t>
            </a:r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-42922" y="-23663"/>
            <a:ext cx="9186922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Жауабы: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1564" y="1217141"/>
            <a:ext cx="2740128" cy="67913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1 топ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14719" y="1273634"/>
            <a:ext cx="2833609" cy="67913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2 топ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37792" y="1321534"/>
            <a:ext cx="2451047" cy="67913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dirty="0" smtClean="0"/>
              <a:t>3 топ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8749" y="2366958"/>
            <a:ext cx="20630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Ф</a:t>
            </a:r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ЕОДАЛДАР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19880" y="2363846"/>
            <a:ext cx="30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ДІН ҚЫЗМЕТШІЛЕРІ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60076" y="3337038"/>
            <a:ext cx="2512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ШАРУАЛАР</a:t>
            </a:r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46686" y="2302291"/>
            <a:ext cx="2101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БУРЖУАЗИЯ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21748" y="3865537"/>
            <a:ext cx="2351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ҚОЛӨНЕРШІЛЕР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76272" y="2803768"/>
            <a:ext cx="2512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саудагерлер</a:t>
            </a:r>
            <a:r>
              <a:rPr lang="kk-K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75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0" y="44320"/>
            <a:ext cx="914400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3 – тапсырма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7789" y="1183836"/>
            <a:ext cx="7498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1. 1589ж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бастап Француз тағына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________</a:t>
            </a:r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отырды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0886" y="1838403"/>
            <a:ext cx="95249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1774ж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Франция корольі болып  </a:t>
            </a:r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________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таққа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отырды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0886" y="2482691"/>
            <a:ext cx="82953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1789ж 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 шілдеде Үшінші сословие депутаттары  халық қолдауын сезіне отырып,  өздерін </a:t>
            </a:r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________ деп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жариялады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0887" y="3826808"/>
            <a:ext cx="8205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4. 14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шілде күні Көтерілісшілер Париждегі </a:t>
            </a:r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________ тас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қамалын басып алды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65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Заголовок 2"/>
          <p:cNvSpPr txBox="1">
            <a:spLocks/>
          </p:cNvSpPr>
          <p:nvPr/>
        </p:nvSpPr>
        <p:spPr>
          <a:xfrm>
            <a:off x="0" y="44320"/>
            <a:ext cx="914400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Жауабы: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16463" y="1189311"/>
            <a:ext cx="8866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1. 1589ж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бастап Француз </a:t>
            </a:r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тағына </a:t>
            </a:r>
            <a:r>
              <a:rPr lang="kk-KZ" sz="2400" b="1" u="sng" dirty="0" smtClean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Бурбондар әулеті  </a:t>
            </a:r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отырды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3635" y="1838403"/>
            <a:ext cx="9190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1774ж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Франция корольі болып  </a:t>
            </a:r>
            <a:r>
              <a:rPr lang="kk-KZ" sz="2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XVI </a:t>
            </a:r>
            <a:r>
              <a:rPr lang="kk-KZ" sz="2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Людовик</a:t>
            </a:r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таққа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отырды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3635" y="2482691"/>
            <a:ext cx="8003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1789ж 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 шілдеде Үшінші сословие депутаттары  халық қолдауын сезіне отырып,  өздерін </a:t>
            </a:r>
            <a:r>
              <a:rPr lang="kk-KZ" sz="2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Ұлттық жиналыс </a:t>
            </a:r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деп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жариялады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3635" y="3826808"/>
            <a:ext cx="79165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4. 14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шілде күні Көтерілісшілер Париждегі </a:t>
            </a:r>
            <a:r>
              <a:rPr lang="kk-KZ" sz="2400" b="1" u="sng" dirty="0" smtClean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Бастилия</a:t>
            </a:r>
            <a:r>
              <a:rPr lang="kk-KZ" sz="2400" b="1" dirty="0" smtClean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тас </a:t>
            </a:r>
            <a:r>
              <a:rPr lang="kk-KZ" sz="2400" b="1" dirty="0">
                <a:solidFill>
                  <a:srgbClr val="7030A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қамалын басып алды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806907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Қорытынды: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648" y="2841699"/>
            <a:ext cx="83427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XVIII</a:t>
            </a:r>
            <a:r>
              <a:rPr lang="kk-KZ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ғ ортасындағы Францияның әлеуметтік  - экономикалық </a:t>
            </a:r>
            <a:r>
              <a:rPr lang="kk-KZ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дамуын түсіндіңіз;</a:t>
            </a:r>
            <a:endParaRPr lang="ru-RU" sz="2400" b="1" dirty="0" smtClean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28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648" y="4198642"/>
            <a:ext cx="83427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Француз </a:t>
            </a:r>
            <a:r>
              <a:rPr lang="kk-KZ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абсолютизмінің дағдарысын және  революцияның бастамасын </a:t>
            </a:r>
            <a:r>
              <a:rPr lang="kk-KZ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білдіңіз. </a:t>
            </a:r>
            <a:endParaRPr lang="ru-RU" sz="2400" b="1" dirty="0" smtClean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sz="28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36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Оқу тапсырмасы</a:t>
            </a:r>
            <a:endParaRPr lang="ru-RU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1683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Француз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буржуазиялық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революциясының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тарихи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маңызын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анықтаңыз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kk-KZ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67544" y="274638"/>
            <a:ext cx="8136904" cy="7060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kk-KZ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Тірек сөздер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8"/>
          <p:cNvSpPr txBox="1">
            <a:spLocks noGrp="1"/>
          </p:cNvSpPr>
          <p:nvPr>
            <p:ph idx="1"/>
          </p:nvPr>
        </p:nvSpPr>
        <p:spPr>
          <a:xfrm>
            <a:off x="323528" y="1628800"/>
            <a:ext cx="8229600" cy="33843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endParaRPr lang="ru-RU" sz="3200" i="1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Сословие –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мемлекеттік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заңдардың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негізінде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белгілі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құқықтары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міндеттері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бар 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қоғамның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әлекметтік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тобы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 smtClean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Шіркеу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ондығы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табыстың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пайыз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мөлшеріндегі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шіркеу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пайдасына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төленетін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міндетті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салық</a:t>
            </a:r>
            <a:r>
              <a:rPr lang="ru-RU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ru-RU" b="1" i="1" dirty="0">
              <a:solidFill>
                <a:srgbClr val="3F3F3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kk-KZ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Бас штаттар – діни адамдар, дворяндар және үшінші сословие депутаттарынан құралған Франциядағы (1302 - 1789) жоғарғы сословиелік – өкілдік жиналыс.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kk-KZ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</a:pPr>
            <a:endParaRPr lang="kk-KZ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2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" y="583675"/>
            <a:ext cx="9166970" cy="627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12848" y="17860"/>
            <a:ext cx="9166970" cy="6084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k-KZ" sz="3600" dirty="0" smtClean="0">
              <a:solidFill>
                <a:schemeClr val="bg1"/>
              </a:solidFill>
              <a:latin typeface="Taxoma"/>
              <a:cs typeface="Calibri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48" y="1280710"/>
            <a:ext cx="2768944" cy="388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3495" y="60455"/>
            <a:ext cx="9086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XVIII ғасырдың </a:t>
            </a:r>
            <a:r>
              <a:rPr lang="kk-KZ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соңғы ширегіндегі Франция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19672" y="1378249"/>
            <a:ext cx="6392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XVIIIғ</a:t>
            </a:r>
            <a:r>
              <a:rPr lang="kk-KZ" sz="2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kk-KZ" sz="20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Францияда монархиялық басқару жүйесі болды </a:t>
            </a:r>
            <a:endParaRPr lang="ru-RU" sz="20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19672" y="2925006"/>
            <a:ext cx="4707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Мемлекет басында король тұрды</a:t>
            </a:r>
            <a:endParaRPr lang="ru-RU" sz="20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19672" y="3978390"/>
            <a:ext cx="56581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Корольдің тірегі орталықтандырылған шенеунік аппараты мен тұрақты әскер болатын</a:t>
            </a:r>
            <a:endParaRPr lang="ru-RU" sz="20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" y="618292"/>
            <a:ext cx="9120451" cy="623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2199" y="3177819"/>
            <a:ext cx="2907052" cy="135825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352631" y="3055620"/>
            <a:ext cx="2603686" cy="159751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306765" y="3055621"/>
            <a:ext cx="2483313" cy="15975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1797274" y="819566"/>
            <a:ext cx="5751147" cy="150873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2"/>
          <p:cNvSpPr txBox="1">
            <a:spLocks/>
          </p:cNvSpPr>
          <p:nvPr/>
        </p:nvSpPr>
        <p:spPr>
          <a:xfrm>
            <a:off x="0" y="0"/>
            <a:ext cx="914400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>
                <a:solidFill>
                  <a:schemeClr val="bg1"/>
                </a:solidFill>
                <a:latin typeface="Taxoma"/>
                <a:cs typeface="Calibri" pitchFamily="34" charset="0"/>
              </a:rPr>
              <a:t>Француз абсолютизімі </a:t>
            </a:r>
            <a:endParaRPr lang="kk-KZ" sz="3600" dirty="0" smtClean="0">
              <a:solidFill>
                <a:schemeClr val="bg1"/>
              </a:solidFill>
              <a:latin typeface="Taxoma"/>
              <a:cs typeface="Calibri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7544" y="5157192"/>
            <a:ext cx="83225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1589ж бастап Француз тағына Бурбондар әулеті  отырды. 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65187" y="3177819"/>
            <a:ext cx="3142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заң шығарушы</a:t>
            </a:r>
            <a:endParaRPr lang="ru-R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352631" y="3490803"/>
            <a:ext cx="2356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атқарушы</a:t>
            </a:r>
            <a:endParaRPr lang="ru-R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306766" y="3337694"/>
            <a:ext cx="2361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sz="3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сот билігі</a:t>
            </a:r>
            <a:r>
              <a:rPr lang="kk-KZ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31254" y="1356188"/>
            <a:ext cx="2497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</a:t>
            </a:r>
            <a:r>
              <a:rPr lang="kk-KZ" sz="40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ороль</a:t>
            </a:r>
            <a:endParaRPr lang="ru-RU" sz="40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Стрелка вправо 36"/>
          <p:cNvSpPr/>
          <p:nvPr/>
        </p:nvSpPr>
        <p:spPr>
          <a:xfrm rot="8147999">
            <a:off x="1675813" y="2419657"/>
            <a:ext cx="1453526" cy="41643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 rot="5400000">
            <a:off x="4158700" y="2351631"/>
            <a:ext cx="991547" cy="41643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2046787">
            <a:off x="5770729" y="2372332"/>
            <a:ext cx="1453526" cy="416434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26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4" y="0"/>
            <a:ext cx="91581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7511" y="627569"/>
            <a:ext cx="8914814" cy="86308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Капиталисттік</a:t>
            </a:r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қатынастар</a:t>
            </a:r>
            <a:r>
              <a:rPr lang="ru-RU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713078" y="1480330"/>
            <a:ext cx="698295" cy="684321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2949442" y="1480327"/>
            <a:ext cx="698295" cy="684321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229934" y="1480328"/>
            <a:ext cx="698295" cy="684321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733224" y="1490657"/>
            <a:ext cx="698295" cy="684321"/>
          </a:xfrm>
          <a:prstGeom prst="down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346" y="2328328"/>
            <a:ext cx="2239348" cy="1988726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Мануфактура өндірісі 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73825" y="2385732"/>
            <a:ext cx="1978988" cy="187391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Өндіріс орындарында мәшинелер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31998" y="2385731"/>
            <a:ext cx="1894166" cy="179718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Сыртқы және ішкі сауда дамыды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868884" y="2328328"/>
            <a:ext cx="2040574" cy="219478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Париж сауда және қаржы орталығына айналды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41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62047" y="1878244"/>
            <a:ext cx="8938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kk-KZ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Жердің  барлығы  ақсүйектер мен дін қызметкерлерінде болды. 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2047" y="3291544"/>
            <a:ext cx="8252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kk-KZ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Ескі цехтық жүйе сақталды (</a:t>
            </a:r>
            <a:r>
              <a:rPr lang="kk-KZ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бұл </a:t>
            </a:r>
            <a:r>
              <a:rPr lang="kk-KZ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мануфактураның дамуына кедергі келтірді)</a:t>
            </a:r>
            <a:r>
              <a:rPr lang="kk-KZ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6827" y="4560308"/>
            <a:ext cx="7654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kk-KZ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Ішкі кедендік салық, ортақ салық </a:t>
            </a:r>
            <a:r>
              <a:rPr lang="kk-KZ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жүйесінің </a:t>
            </a:r>
            <a:r>
              <a:rPr lang="kk-KZ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болмауы сауданың дамуына кедергі </a:t>
            </a:r>
            <a:endParaRPr lang="kk-KZ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kk-KZ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келтірді.</a:t>
            </a:r>
            <a:r>
              <a:rPr lang="kk-KZ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Заголовок 2"/>
          <p:cNvSpPr txBox="1">
            <a:spLocks/>
          </p:cNvSpPr>
          <p:nvPr/>
        </p:nvSpPr>
        <p:spPr>
          <a:xfrm>
            <a:off x="0" y="57286"/>
            <a:ext cx="9144000" cy="9748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>
                <a:solidFill>
                  <a:schemeClr val="bg1"/>
                </a:solidFill>
                <a:latin typeface="Taxoma"/>
                <a:cs typeface="Calibri" pitchFamily="34" charset="0"/>
              </a:rPr>
              <a:t>Ауылды жерлерде орта ғасырлық феодалдық қатынастар сақталды.</a:t>
            </a:r>
          </a:p>
        </p:txBody>
      </p:sp>
    </p:spTree>
    <p:extLst>
      <p:ext uri="{BB962C8B-B14F-4D97-AF65-F5344CB8AC3E}">
        <p14:creationId xmlns:p14="http://schemas.microsoft.com/office/powerpoint/2010/main" val="135873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6373" y="4319656"/>
            <a:ext cx="20630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Ф</a:t>
            </a:r>
            <a:r>
              <a:rPr lang="kk-KZ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ЕОДАЛДАР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33399" y="4317402"/>
            <a:ext cx="30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ДІН ҚЫЗМЕТШІЛЕРІ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63134" y="3595212"/>
            <a:ext cx="25125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ШАРУАЛАР, ҚОЛӨНЕРШІЛЕР, БУРЖУАЗИЯ, ЕРКІН КӘСІПШІЛЕР, ЖҰМЫСШЫЛАР МЕН ҚАЛА КЕДЕЙЛЕРІ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" y="1184100"/>
            <a:ext cx="2600801" cy="2932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107" y="1200304"/>
            <a:ext cx="2399839" cy="2865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Как выглядили средневековые горожане и крестьяне - История - Решения и  Ответ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70" y="1246563"/>
            <a:ext cx="3040810" cy="2348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20869" y="730187"/>
            <a:ext cx="2392650" cy="373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ЕКІНШІ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170" y="745268"/>
            <a:ext cx="2392650" cy="373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БІРІНШІ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3051" y="770606"/>
            <a:ext cx="2392650" cy="373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ҮШІНШІ</a:t>
            </a:r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0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0" y="5849"/>
            <a:ext cx="9144000" cy="538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k-KZ" sz="3600" dirty="0" smtClean="0">
                <a:solidFill>
                  <a:schemeClr val="bg1"/>
                </a:solidFill>
                <a:latin typeface="Taxoma"/>
                <a:cs typeface="Calibri" pitchFamily="34" charset="0"/>
              </a:rPr>
              <a:t> 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26"/>
            <a:ext cx="9144000" cy="631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4374" y="5557331"/>
            <a:ext cx="2044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Ф</a:t>
            </a:r>
            <a:r>
              <a:rPr lang="kk-KZ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ЕОДАЛДАР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0298" y="2646318"/>
            <a:ext cx="2633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ДІН ҚЫЗМЕТШІЛЕРІ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9" y="3362144"/>
            <a:ext cx="2660787" cy="2217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9" y="696005"/>
            <a:ext cx="2831989" cy="2097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50939" y="1291014"/>
            <a:ext cx="4958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Ақсүйектер мен дін қызметкерлері Францияның 2% құрады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50939" y="2793288"/>
            <a:ext cx="599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Н</a:t>
            </a:r>
            <a:r>
              <a:rPr lang="kk-KZ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егізгі </a:t>
            </a:r>
            <a:r>
              <a:rPr lang="kk-KZ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байлық жер </a:t>
            </a:r>
            <a:r>
              <a:rPr lang="kk-KZ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соларға тиесілі еді</a:t>
            </a:r>
            <a:r>
              <a:rPr lang="kk-KZ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Олар қазынаға салық төлемеді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50939" y="3987671"/>
            <a:ext cx="55468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діни, әскери және мемлекеттік жоғары лауазымдарды қызметтерге де тек ақсүйектер тағайындалды</a:t>
            </a:r>
            <a:endParaRPr lang="ru-RU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0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</TotalTime>
  <Words>728</Words>
  <Application>Microsoft Office PowerPoint</Application>
  <PresentationFormat>Экран (4:3)</PresentationFormat>
  <Paragraphs>141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Tahoma</vt:lpstr>
      <vt:lpstr>Taxoma</vt:lpstr>
      <vt:lpstr>Times New Roman</vt:lpstr>
      <vt:lpstr>Тема Office</vt:lpstr>
      <vt:lpstr>Бөлім тақырыбы: Дәуірлер тоғысындағы Рим  Сабақ тақырыбы: 1789-1799 жылдар аралығында Францияда қандай өзгерістер орын алды?</vt:lpstr>
      <vt:lpstr>Презентация PowerPoint</vt:lpstr>
      <vt:lpstr>Тірек сөздер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Оқу тапсырмасы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Бөлім тақырыбы: Терімшілер-аңшылардан бастап жер иеленушілер мен мал өсірушілерге дейін Сабақ тақырыбы: Алғашқы адам қалай пайда болды?</dc:title>
  <dc:creator>001</dc:creator>
  <cp:lastModifiedBy>Данагул</cp:lastModifiedBy>
  <cp:revision>111</cp:revision>
  <dcterms:created xsi:type="dcterms:W3CDTF">2020-09-10T05:41:24Z</dcterms:created>
  <dcterms:modified xsi:type="dcterms:W3CDTF">2024-11-17T10:20:00Z</dcterms:modified>
</cp:coreProperties>
</file>