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56" r:id="rId2"/>
    <p:sldId id="257" r:id="rId3"/>
    <p:sldId id="258" r:id="rId4"/>
    <p:sldId id="310" r:id="rId5"/>
    <p:sldId id="342" r:id="rId6"/>
    <p:sldId id="343" r:id="rId7"/>
    <p:sldId id="344" r:id="rId8"/>
    <p:sldId id="345" r:id="rId9"/>
    <p:sldId id="346" r:id="rId10"/>
    <p:sldId id="347" r:id="rId11"/>
    <p:sldId id="348" r:id="rId12"/>
    <p:sldId id="349" r:id="rId13"/>
    <p:sldId id="350" r:id="rId14"/>
    <p:sldId id="351" r:id="rId15"/>
    <p:sldId id="352" r:id="rId16"/>
    <p:sldId id="353" r:id="rId17"/>
    <p:sldId id="354" r:id="rId18"/>
    <p:sldId id="355" r:id="rId19"/>
    <p:sldId id="357" r:id="rId20"/>
    <p:sldId id="356" r:id="rId21"/>
    <p:sldId id="338" r:id="rId22"/>
    <p:sldId id="341" r:id="rId23"/>
    <p:sldId id="271" r:id="rId2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867" autoAdjust="0"/>
    <p:restoredTop sz="95374" autoAdjust="0"/>
  </p:normalViewPr>
  <p:slideViewPr>
    <p:cSldViewPr>
      <p:cViewPr varScale="1">
        <p:scale>
          <a:sx n="83" d="100"/>
          <a:sy n="83" d="100"/>
        </p:scale>
        <p:origin x="1670" y="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98CE7E4-B096-465B-9162-2B859D974C37}" type="doc">
      <dgm:prSet loTypeId="urn:microsoft.com/office/officeart/2008/layout/AlternatingHexagons" loCatId="list" qsTypeId="urn:microsoft.com/office/officeart/2005/8/quickstyle/3d1" qsCatId="3D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30480E10-6092-4663-8E3C-17D13823EBB1}">
      <dgm:prSet phldrT="[Текст]" custT="1"/>
      <dgm:spPr/>
      <dgm:t>
        <a:bodyPr/>
        <a:lstStyle/>
        <a:p>
          <a:r>
            <a:rPr lang="kk-KZ" sz="900" b="1" dirty="0" smtClean="0">
              <a:latin typeface="Tahoma" pitchFamily="34" charset="0"/>
              <a:ea typeface="Tahoma" pitchFamily="34" charset="0"/>
              <a:cs typeface="Tahoma" pitchFamily="34" charset="0"/>
            </a:rPr>
            <a:t>1793ж Робьеспьер  «Сенімсіздер туралы» заң қабылдады</a:t>
          </a:r>
          <a:endParaRPr lang="ru-RU" sz="900" b="1" dirty="0">
            <a:latin typeface="Tahoma" pitchFamily="34" charset="0"/>
            <a:ea typeface="Tahoma" pitchFamily="34" charset="0"/>
            <a:cs typeface="Tahoma" pitchFamily="34" charset="0"/>
          </a:endParaRPr>
        </a:p>
      </dgm:t>
    </dgm:pt>
    <dgm:pt modelId="{23159857-78AA-4523-B4EA-070767C70940}" type="parTrans" cxnId="{4DB57033-9627-4E50-AA0B-3C7B185D2C3E}">
      <dgm:prSet/>
      <dgm:spPr/>
      <dgm:t>
        <a:bodyPr/>
        <a:lstStyle/>
        <a:p>
          <a:endParaRPr lang="ru-RU"/>
        </a:p>
      </dgm:t>
    </dgm:pt>
    <dgm:pt modelId="{CC473C57-6E76-425F-9754-3F496CDEA5AD}" type="sibTrans" cxnId="{4DB57033-9627-4E50-AA0B-3C7B185D2C3E}">
      <dgm:prSet/>
      <dgm:spPr/>
      <dgm:t>
        <a:bodyPr/>
        <a:lstStyle/>
        <a:p>
          <a:endParaRPr lang="ru-RU"/>
        </a:p>
      </dgm:t>
    </dgm:pt>
    <dgm:pt modelId="{EFDB3878-3A64-421E-8F4B-9FF13C9351FC}">
      <dgm:prSet phldrT="[Текст]" custT="1"/>
      <dgm:spPr/>
      <dgm:t>
        <a:bodyPr/>
        <a:lstStyle/>
        <a:p>
          <a:r>
            <a:rPr lang="kk-KZ" sz="900" b="1" dirty="0" smtClean="0">
              <a:latin typeface="Tahoma" pitchFamily="34" charset="0"/>
              <a:ea typeface="Tahoma" pitchFamily="34" charset="0"/>
              <a:cs typeface="Tahoma" pitchFamily="34" charset="0"/>
            </a:rPr>
            <a:t>Жирондықтардың қалғандарын да өлім жазасына кесті</a:t>
          </a:r>
          <a:endParaRPr lang="ru-RU" sz="900" b="1" dirty="0">
            <a:latin typeface="Tahoma" pitchFamily="34" charset="0"/>
            <a:ea typeface="Tahoma" pitchFamily="34" charset="0"/>
            <a:cs typeface="Tahoma" pitchFamily="34" charset="0"/>
          </a:endParaRPr>
        </a:p>
      </dgm:t>
    </dgm:pt>
    <dgm:pt modelId="{80FF9044-07EF-4085-9934-58E1326AB5F6}" type="parTrans" cxnId="{B33726FE-8577-4DCC-9494-7A18FA0E43E2}">
      <dgm:prSet/>
      <dgm:spPr/>
      <dgm:t>
        <a:bodyPr/>
        <a:lstStyle/>
        <a:p>
          <a:endParaRPr lang="ru-RU"/>
        </a:p>
      </dgm:t>
    </dgm:pt>
    <dgm:pt modelId="{2608DFAF-78E6-445B-807E-635967051307}" type="sibTrans" cxnId="{B33726FE-8577-4DCC-9494-7A18FA0E43E2}">
      <dgm:prSet/>
      <dgm:spPr/>
      <dgm:t>
        <a:bodyPr/>
        <a:lstStyle/>
        <a:p>
          <a:endParaRPr lang="ru-RU"/>
        </a:p>
      </dgm:t>
    </dgm:pt>
    <dgm:pt modelId="{EAEBA76B-0915-4F74-9E2F-6FC8A3F70931}">
      <dgm:prSet phldrT="[Текст]" custT="1"/>
      <dgm:spPr/>
      <dgm:t>
        <a:bodyPr/>
        <a:lstStyle/>
        <a:p>
          <a:r>
            <a:rPr lang="kk-KZ" sz="900" b="1" dirty="0" smtClean="0">
              <a:latin typeface="Tahoma" pitchFamily="34" charset="0"/>
              <a:ea typeface="Tahoma" pitchFamily="34" charset="0"/>
              <a:cs typeface="Tahoma" pitchFamily="34" charset="0"/>
            </a:rPr>
            <a:t>400 мыңға жуық адам түрмеге қамалды</a:t>
          </a:r>
          <a:endParaRPr lang="ru-RU" sz="900" b="1" dirty="0">
            <a:latin typeface="Tahoma" pitchFamily="34" charset="0"/>
            <a:ea typeface="Tahoma" pitchFamily="34" charset="0"/>
            <a:cs typeface="Tahoma" pitchFamily="34" charset="0"/>
          </a:endParaRPr>
        </a:p>
      </dgm:t>
    </dgm:pt>
    <dgm:pt modelId="{423E30C3-4526-42A4-8C05-71FCDCCDD9C9}" type="parTrans" cxnId="{51DB4C0F-44D5-4AF4-B647-F910BA8B7FA5}">
      <dgm:prSet/>
      <dgm:spPr/>
      <dgm:t>
        <a:bodyPr/>
        <a:lstStyle/>
        <a:p>
          <a:endParaRPr lang="ru-RU"/>
        </a:p>
      </dgm:t>
    </dgm:pt>
    <dgm:pt modelId="{A193AA6F-B846-4467-8FD0-C9D1AD57A82D}" type="sibTrans" cxnId="{51DB4C0F-44D5-4AF4-B647-F910BA8B7FA5}">
      <dgm:prSet/>
      <dgm:spPr/>
      <dgm:t>
        <a:bodyPr/>
        <a:lstStyle/>
        <a:p>
          <a:endParaRPr lang="ru-RU"/>
        </a:p>
      </dgm:t>
    </dgm:pt>
    <dgm:pt modelId="{50F0C897-5FB2-4F06-BBFB-F7F21E44B1DF}">
      <dgm:prSet phldrT="[Текст]" custT="1"/>
      <dgm:spPr/>
      <dgm:t>
        <a:bodyPr/>
        <a:lstStyle/>
        <a:p>
          <a:r>
            <a:rPr lang="kk-KZ" sz="1050" b="1" dirty="0" smtClean="0">
              <a:latin typeface="Tahoma" pitchFamily="34" charset="0"/>
              <a:ea typeface="Tahoma" pitchFamily="34" charset="0"/>
              <a:cs typeface="Tahoma" pitchFamily="34" charset="0"/>
            </a:rPr>
            <a:t>«</a:t>
          </a:r>
          <a:r>
            <a:rPr lang="kk-KZ" sz="1000" b="1" dirty="0" smtClean="0">
              <a:latin typeface="Tahoma" pitchFamily="34" charset="0"/>
              <a:ea typeface="Tahoma" pitchFamily="34" charset="0"/>
              <a:cs typeface="Tahoma" pitchFamily="34" charset="0"/>
            </a:rPr>
            <a:t>Құтырғандардың» басшылары және басқалары да тұтқындалып жазаланды</a:t>
          </a:r>
          <a:endParaRPr lang="ru-RU" sz="1000" b="1" dirty="0">
            <a:latin typeface="Tahoma" pitchFamily="34" charset="0"/>
            <a:ea typeface="Tahoma" pitchFamily="34" charset="0"/>
            <a:cs typeface="Tahoma" pitchFamily="34" charset="0"/>
          </a:endParaRPr>
        </a:p>
      </dgm:t>
    </dgm:pt>
    <dgm:pt modelId="{28227D15-27C9-41F9-B4FD-5471488B7CD5}" type="parTrans" cxnId="{0706E988-C970-4779-B479-26D9847D372C}">
      <dgm:prSet/>
      <dgm:spPr/>
      <dgm:t>
        <a:bodyPr/>
        <a:lstStyle/>
        <a:p>
          <a:endParaRPr lang="ru-RU"/>
        </a:p>
      </dgm:t>
    </dgm:pt>
    <dgm:pt modelId="{A8DD3B9E-08C4-4404-B23B-726321AFA78C}" type="sibTrans" cxnId="{0706E988-C970-4779-B479-26D9847D372C}">
      <dgm:prSet/>
      <dgm:spPr/>
      <dgm:t>
        <a:bodyPr/>
        <a:lstStyle/>
        <a:p>
          <a:endParaRPr lang="ru-RU"/>
        </a:p>
      </dgm:t>
    </dgm:pt>
    <dgm:pt modelId="{19C47B76-6313-4C68-9878-829E3F3E8E0A}" type="pres">
      <dgm:prSet presAssocID="{A98CE7E4-B096-465B-9162-2B859D974C37}" presName="Name0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87F9C73B-E313-4DBF-B4CE-358C6C8C8204}" type="pres">
      <dgm:prSet presAssocID="{30480E10-6092-4663-8E3C-17D13823EBB1}" presName="composite" presStyleCnt="0"/>
      <dgm:spPr/>
    </dgm:pt>
    <dgm:pt modelId="{7F4052E0-6AFD-43DC-802C-917F69A5D538}" type="pres">
      <dgm:prSet presAssocID="{30480E10-6092-4663-8E3C-17D13823EBB1}" presName="Parent1" presStyleLbl="node1" presStyleIdx="0" presStyleCnt="8" custScaleX="295608" custScaleY="165924" custLinFactNeighborX="87079" custLinFactNeighborY="1013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E5F2915-7EE5-454B-89E2-A25B5668BC89}" type="pres">
      <dgm:prSet presAssocID="{30480E10-6092-4663-8E3C-17D13823EBB1}" presName="Childtext1" presStyleLbl="revTx" presStyleIdx="0" presStyleCnt="4" custScaleX="124723" custScaleY="11883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F75F27F-94BD-4BC3-BBF3-B940A00AA287}" type="pres">
      <dgm:prSet presAssocID="{30480E10-6092-4663-8E3C-17D13823EBB1}" presName="BalanceSpacing" presStyleCnt="0"/>
      <dgm:spPr/>
    </dgm:pt>
    <dgm:pt modelId="{E4EC6BE7-7741-4603-8636-8D39F6181F41}" type="pres">
      <dgm:prSet presAssocID="{30480E10-6092-4663-8E3C-17D13823EBB1}" presName="BalanceSpacing1" presStyleCnt="0"/>
      <dgm:spPr/>
    </dgm:pt>
    <dgm:pt modelId="{CEAE8B5D-794F-4293-B3AA-FE549E04B4FE}" type="pres">
      <dgm:prSet presAssocID="{CC473C57-6E76-425F-9754-3F496CDEA5AD}" presName="Accent1Text" presStyleLbl="node1" presStyleIdx="1" presStyleCnt="8" custScaleX="225717" custScaleY="165924" custLinFactX="-458" custLinFactNeighborX="-100000" custLinFactNeighborY="11049"/>
      <dgm:spPr/>
      <dgm:t>
        <a:bodyPr/>
        <a:lstStyle/>
        <a:p>
          <a:endParaRPr lang="ru-RU"/>
        </a:p>
      </dgm:t>
    </dgm:pt>
    <dgm:pt modelId="{B7AF2E02-707E-4850-9C89-DF09E7B59748}" type="pres">
      <dgm:prSet presAssocID="{CC473C57-6E76-425F-9754-3F496CDEA5AD}" presName="spaceBetweenRectangles" presStyleCnt="0"/>
      <dgm:spPr/>
    </dgm:pt>
    <dgm:pt modelId="{3F559A4E-3A4A-42C6-80DF-F5078F36E2DE}" type="pres">
      <dgm:prSet presAssocID="{EFDB3878-3A64-421E-8F4B-9FF13C9351FC}" presName="composite" presStyleCnt="0"/>
      <dgm:spPr/>
    </dgm:pt>
    <dgm:pt modelId="{7EB63C6B-8EF3-4F58-934B-217C5C9FB4CC}" type="pres">
      <dgm:prSet presAssocID="{EFDB3878-3A64-421E-8F4B-9FF13C9351FC}" presName="Parent1" presStyleLbl="node1" presStyleIdx="2" presStyleCnt="8" custScaleX="285591" custScaleY="165924" custLinFactNeighborX="-36361" custLinFactNeighborY="2178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4138D4A-EA63-4D41-96B6-4BF67110F4A8}" type="pres">
      <dgm:prSet presAssocID="{EFDB3878-3A64-421E-8F4B-9FF13C9351FC}" presName="Childtext1" presStyleLbl="revTx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F55F2B6-6A2F-41B3-A4D1-DFAF001FFED6}" type="pres">
      <dgm:prSet presAssocID="{EFDB3878-3A64-421E-8F4B-9FF13C9351FC}" presName="BalanceSpacing" presStyleCnt="0"/>
      <dgm:spPr/>
    </dgm:pt>
    <dgm:pt modelId="{42DC87B3-F67D-4036-9D41-200F3469D53D}" type="pres">
      <dgm:prSet presAssocID="{EFDB3878-3A64-421E-8F4B-9FF13C9351FC}" presName="BalanceSpacing1" presStyleCnt="0"/>
      <dgm:spPr/>
    </dgm:pt>
    <dgm:pt modelId="{6FC10004-484E-4FD7-BC25-A073C53E16F6}" type="pres">
      <dgm:prSet presAssocID="{2608DFAF-78E6-445B-807E-635967051307}" presName="Accent1Text" presStyleLbl="node1" presStyleIdx="3" presStyleCnt="8" custAng="231767" custScaleX="207902" custScaleY="147530" custLinFactX="50643" custLinFactNeighborX="100000" custLinFactNeighborY="-6418"/>
      <dgm:spPr/>
      <dgm:t>
        <a:bodyPr/>
        <a:lstStyle/>
        <a:p>
          <a:endParaRPr lang="ru-RU"/>
        </a:p>
      </dgm:t>
    </dgm:pt>
    <dgm:pt modelId="{D1D5BAFA-3107-4C52-BE27-F6AC3391DB42}" type="pres">
      <dgm:prSet presAssocID="{2608DFAF-78E6-445B-807E-635967051307}" presName="spaceBetweenRectangles" presStyleCnt="0"/>
      <dgm:spPr/>
    </dgm:pt>
    <dgm:pt modelId="{D60012B0-0846-4A7D-9CB3-D934D7573969}" type="pres">
      <dgm:prSet presAssocID="{EAEBA76B-0915-4F74-9E2F-6FC8A3F70931}" presName="composite" presStyleCnt="0"/>
      <dgm:spPr/>
    </dgm:pt>
    <dgm:pt modelId="{F58EE8CF-8C66-4BEB-85C8-9B09E545EE6F}" type="pres">
      <dgm:prSet presAssocID="{EAEBA76B-0915-4F74-9E2F-6FC8A3F70931}" presName="Parent1" presStyleLbl="node1" presStyleIdx="4" presStyleCnt="8" custScaleX="295354" custScaleY="186417" custLinFactNeighborX="80572" custLinFactNeighborY="-24587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0868934-01AF-4838-9223-707AEDEFCF37}" type="pres">
      <dgm:prSet presAssocID="{EAEBA76B-0915-4F74-9E2F-6FC8A3F70931}" presName="Childtext1" presStyleLbl="revTx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EA9E8CC-99F1-4E96-9D1C-5F670765EB76}" type="pres">
      <dgm:prSet presAssocID="{EAEBA76B-0915-4F74-9E2F-6FC8A3F70931}" presName="BalanceSpacing" presStyleCnt="0"/>
      <dgm:spPr/>
    </dgm:pt>
    <dgm:pt modelId="{D11513DC-0F57-49C7-B66F-19BB888EB3E7}" type="pres">
      <dgm:prSet presAssocID="{EAEBA76B-0915-4F74-9E2F-6FC8A3F70931}" presName="BalanceSpacing1" presStyleCnt="0"/>
      <dgm:spPr/>
    </dgm:pt>
    <dgm:pt modelId="{E6541018-8EF0-4255-8182-8D2C988505F3}" type="pres">
      <dgm:prSet presAssocID="{A193AA6F-B846-4467-8FD0-C9D1AD57A82D}" presName="Accent1Text" presStyleLbl="node1" presStyleIdx="5" presStyleCnt="8" custScaleX="225717" custScaleY="165924" custLinFactNeighborX="-86382" custLinFactNeighborY="-13043"/>
      <dgm:spPr/>
      <dgm:t>
        <a:bodyPr/>
        <a:lstStyle/>
        <a:p>
          <a:endParaRPr lang="ru-RU"/>
        </a:p>
      </dgm:t>
    </dgm:pt>
    <dgm:pt modelId="{16BDE374-7E20-4A6B-A03F-1092020968DD}" type="pres">
      <dgm:prSet presAssocID="{A193AA6F-B846-4467-8FD0-C9D1AD57A82D}" presName="spaceBetweenRectangles" presStyleCnt="0"/>
      <dgm:spPr/>
    </dgm:pt>
    <dgm:pt modelId="{5D93C4B7-478C-4085-BFC8-AF040CFCC1A5}" type="pres">
      <dgm:prSet presAssocID="{50F0C897-5FB2-4F06-BBFB-F7F21E44B1DF}" presName="composite" presStyleCnt="0"/>
      <dgm:spPr/>
    </dgm:pt>
    <dgm:pt modelId="{F130A3CB-A22A-4E4E-8CAD-8909684CB6D6}" type="pres">
      <dgm:prSet presAssocID="{50F0C897-5FB2-4F06-BBFB-F7F21E44B1DF}" presName="Parent1" presStyleLbl="node1" presStyleIdx="6" presStyleCnt="8" custScaleX="294985" custScaleY="192057" custLinFactNeighborX="-29441" custLinFactNeighborY="-24528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2E7A2C5-BE27-46CE-B5BB-BA916A16EFB5}" type="pres">
      <dgm:prSet presAssocID="{50F0C897-5FB2-4F06-BBFB-F7F21E44B1DF}" presName="Childtext1" presStyleLbl="revTx" presStyleIdx="3" presStyleCnt="4">
        <dgm:presLayoutVars>
          <dgm:chMax val="0"/>
          <dgm:chPref val="0"/>
          <dgm:bulletEnabled val="1"/>
        </dgm:presLayoutVars>
      </dgm:prSet>
      <dgm:spPr/>
    </dgm:pt>
    <dgm:pt modelId="{5FFE5F2A-4A77-42D5-A339-42BDB59C867D}" type="pres">
      <dgm:prSet presAssocID="{50F0C897-5FB2-4F06-BBFB-F7F21E44B1DF}" presName="BalanceSpacing" presStyleCnt="0"/>
      <dgm:spPr/>
    </dgm:pt>
    <dgm:pt modelId="{14D986B5-5B9C-4DC2-9926-E779C0146A92}" type="pres">
      <dgm:prSet presAssocID="{50F0C897-5FB2-4F06-BBFB-F7F21E44B1DF}" presName="BalanceSpacing1" presStyleCnt="0"/>
      <dgm:spPr/>
    </dgm:pt>
    <dgm:pt modelId="{D95A9627-42C0-49B2-AA01-5E937F25B88B}" type="pres">
      <dgm:prSet presAssocID="{A8DD3B9E-08C4-4404-B23B-726321AFA78C}" presName="Accent1Text" presStyleLbl="node1" presStyleIdx="7" presStyleCnt="8" custAng="0" custScaleX="225717" custScaleY="165924" custLinFactX="55887" custLinFactNeighborX="100000" custLinFactNeighborY="-38752"/>
      <dgm:spPr/>
      <dgm:t>
        <a:bodyPr/>
        <a:lstStyle/>
        <a:p>
          <a:endParaRPr lang="ru-RU"/>
        </a:p>
      </dgm:t>
    </dgm:pt>
  </dgm:ptLst>
  <dgm:cxnLst>
    <dgm:cxn modelId="{0706E988-C970-4779-B479-26D9847D372C}" srcId="{A98CE7E4-B096-465B-9162-2B859D974C37}" destId="{50F0C897-5FB2-4F06-BBFB-F7F21E44B1DF}" srcOrd="3" destOrd="0" parTransId="{28227D15-27C9-41F9-B4FD-5471488B7CD5}" sibTransId="{A8DD3B9E-08C4-4404-B23B-726321AFA78C}"/>
    <dgm:cxn modelId="{72765189-FEE0-4091-A2D3-E2DE135BC1A5}" type="presOf" srcId="{A193AA6F-B846-4467-8FD0-C9D1AD57A82D}" destId="{E6541018-8EF0-4255-8182-8D2C988505F3}" srcOrd="0" destOrd="0" presId="urn:microsoft.com/office/officeart/2008/layout/AlternatingHexagons"/>
    <dgm:cxn modelId="{4DB57033-9627-4E50-AA0B-3C7B185D2C3E}" srcId="{A98CE7E4-B096-465B-9162-2B859D974C37}" destId="{30480E10-6092-4663-8E3C-17D13823EBB1}" srcOrd="0" destOrd="0" parTransId="{23159857-78AA-4523-B4EA-070767C70940}" sibTransId="{CC473C57-6E76-425F-9754-3F496CDEA5AD}"/>
    <dgm:cxn modelId="{7FA40A1D-B1BE-45BC-B806-FFCB407B94A8}" type="presOf" srcId="{50F0C897-5FB2-4F06-BBFB-F7F21E44B1DF}" destId="{F130A3CB-A22A-4E4E-8CAD-8909684CB6D6}" srcOrd="0" destOrd="0" presId="urn:microsoft.com/office/officeart/2008/layout/AlternatingHexagons"/>
    <dgm:cxn modelId="{B33726FE-8577-4DCC-9494-7A18FA0E43E2}" srcId="{A98CE7E4-B096-465B-9162-2B859D974C37}" destId="{EFDB3878-3A64-421E-8F4B-9FF13C9351FC}" srcOrd="1" destOrd="0" parTransId="{80FF9044-07EF-4085-9934-58E1326AB5F6}" sibTransId="{2608DFAF-78E6-445B-807E-635967051307}"/>
    <dgm:cxn modelId="{968B652F-C231-4AF0-9F8C-94592B074E2B}" type="presOf" srcId="{A8DD3B9E-08C4-4404-B23B-726321AFA78C}" destId="{D95A9627-42C0-49B2-AA01-5E937F25B88B}" srcOrd="0" destOrd="0" presId="urn:microsoft.com/office/officeart/2008/layout/AlternatingHexagons"/>
    <dgm:cxn modelId="{F9EBC267-9C7F-4A14-86CB-517F9F8CB5ED}" type="presOf" srcId="{EFDB3878-3A64-421E-8F4B-9FF13C9351FC}" destId="{7EB63C6B-8EF3-4F58-934B-217C5C9FB4CC}" srcOrd="0" destOrd="0" presId="urn:microsoft.com/office/officeart/2008/layout/AlternatingHexagons"/>
    <dgm:cxn modelId="{E151D624-4198-4F3C-BA80-69B314D2EF7D}" type="presOf" srcId="{2608DFAF-78E6-445B-807E-635967051307}" destId="{6FC10004-484E-4FD7-BC25-A073C53E16F6}" srcOrd="0" destOrd="0" presId="urn:microsoft.com/office/officeart/2008/layout/AlternatingHexagons"/>
    <dgm:cxn modelId="{DD9ED637-8BCB-49E5-A7FC-AC5E75382710}" type="presOf" srcId="{CC473C57-6E76-425F-9754-3F496CDEA5AD}" destId="{CEAE8B5D-794F-4293-B3AA-FE549E04B4FE}" srcOrd="0" destOrd="0" presId="urn:microsoft.com/office/officeart/2008/layout/AlternatingHexagons"/>
    <dgm:cxn modelId="{E9FE1276-4228-47A5-A2ED-D033DF838026}" type="presOf" srcId="{30480E10-6092-4663-8E3C-17D13823EBB1}" destId="{7F4052E0-6AFD-43DC-802C-917F69A5D538}" srcOrd="0" destOrd="0" presId="urn:microsoft.com/office/officeart/2008/layout/AlternatingHexagons"/>
    <dgm:cxn modelId="{51DB4C0F-44D5-4AF4-B647-F910BA8B7FA5}" srcId="{A98CE7E4-B096-465B-9162-2B859D974C37}" destId="{EAEBA76B-0915-4F74-9E2F-6FC8A3F70931}" srcOrd="2" destOrd="0" parTransId="{423E30C3-4526-42A4-8C05-71FCDCCDD9C9}" sibTransId="{A193AA6F-B846-4467-8FD0-C9D1AD57A82D}"/>
    <dgm:cxn modelId="{A29C5F59-6E8E-4C09-A2F5-4BFB18B782E8}" type="presOf" srcId="{A98CE7E4-B096-465B-9162-2B859D974C37}" destId="{19C47B76-6313-4C68-9878-829E3F3E8E0A}" srcOrd="0" destOrd="0" presId="urn:microsoft.com/office/officeart/2008/layout/AlternatingHexagons"/>
    <dgm:cxn modelId="{0DDB8186-F9EA-43E0-9D6A-2D00E6125DF4}" type="presOf" srcId="{EAEBA76B-0915-4F74-9E2F-6FC8A3F70931}" destId="{F58EE8CF-8C66-4BEB-85C8-9B09E545EE6F}" srcOrd="0" destOrd="0" presId="urn:microsoft.com/office/officeart/2008/layout/AlternatingHexagons"/>
    <dgm:cxn modelId="{0CA91915-9EDC-4036-984D-7E12F2377CE4}" type="presParOf" srcId="{19C47B76-6313-4C68-9878-829E3F3E8E0A}" destId="{87F9C73B-E313-4DBF-B4CE-358C6C8C8204}" srcOrd="0" destOrd="0" presId="urn:microsoft.com/office/officeart/2008/layout/AlternatingHexagons"/>
    <dgm:cxn modelId="{0FAEAB7B-DC46-4804-B36E-3004EF6AC45B}" type="presParOf" srcId="{87F9C73B-E313-4DBF-B4CE-358C6C8C8204}" destId="{7F4052E0-6AFD-43DC-802C-917F69A5D538}" srcOrd="0" destOrd="0" presId="urn:microsoft.com/office/officeart/2008/layout/AlternatingHexagons"/>
    <dgm:cxn modelId="{BA2BC349-5409-4AF2-9E74-FC9E61D6D0A8}" type="presParOf" srcId="{87F9C73B-E313-4DBF-B4CE-358C6C8C8204}" destId="{FE5F2915-7EE5-454B-89E2-A25B5668BC89}" srcOrd="1" destOrd="0" presId="urn:microsoft.com/office/officeart/2008/layout/AlternatingHexagons"/>
    <dgm:cxn modelId="{C505F335-EFE3-47B2-9A93-20E7E6BCF60E}" type="presParOf" srcId="{87F9C73B-E313-4DBF-B4CE-358C6C8C8204}" destId="{EF75F27F-94BD-4BC3-BBF3-B940A00AA287}" srcOrd="2" destOrd="0" presId="urn:microsoft.com/office/officeart/2008/layout/AlternatingHexagons"/>
    <dgm:cxn modelId="{24E4D6BD-161F-490D-9F99-474FF02BD71A}" type="presParOf" srcId="{87F9C73B-E313-4DBF-B4CE-358C6C8C8204}" destId="{E4EC6BE7-7741-4603-8636-8D39F6181F41}" srcOrd="3" destOrd="0" presId="urn:microsoft.com/office/officeart/2008/layout/AlternatingHexagons"/>
    <dgm:cxn modelId="{6DDF481C-3F73-4B81-BD08-5C63A6818B6C}" type="presParOf" srcId="{87F9C73B-E313-4DBF-B4CE-358C6C8C8204}" destId="{CEAE8B5D-794F-4293-B3AA-FE549E04B4FE}" srcOrd="4" destOrd="0" presId="urn:microsoft.com/office/officeart/2008/layout/AlternatingHexagons"/>
    <dgm:cxn modelId="{A377C8CC-1767-4B14-886D-FA6FF502C5AD}" type="presParOf" srcId="{19C47B76-6313-4C68-9878-829E3F3E8E0A}" destId="{B7AF2E02-707E-4850-9C89-DF09E7B59748}" srcOrd="1" destOrd="0" presId="urn:microsoft.com/office/officeart/2008/layout/AlternatingHexagons"/>
    <dgm:cxn modelId="{55A28660-E0CC-4B7A-9121-D98746A0B869}" type="presParOf" srcId="{19C47B76-6313-4C68-9878-829E3F3E8E0A}" destId="{3F559A4E-3A4A-42C6-80DF-F5078F36E2DE}" srcOrd="2" destOrd="0" presId="urn:microsoft.com/office/officeart/2008/layout/AlternatingHexagons"/>
    <dgm:cxn modelId="{AC6E4019-8270-462F-AF83-7311DC2A19BA}" type="presParOf" srcId="{3F559A4E-3A4A-42C6-80DF-F5078F36E2DE}" destId="{7EB63C6B-8EF3-4F58-934B-217C5C9FB4CC}" srcOrd="0" destOrd="0" presId="urn:microsoft.com/office/officeart/2008/layout/AlternatingHexagons"/>
    <dgm:cxn modelId="{9CD0A311-3756-41F5-AD23-A77BC504AB28}" type="presParOf" srcId="{3F559A4E-3A4A-42C6-80DF-F5078F36E2DE}" destId="{B4138D4A-EA63-4D41-96B6-4BF67110F4A8}" srcOrd="1" destOrd="0" presId="urn:microsoft.com/office/officeart/2008/layout/AlternatingHexagons"/>
    <dgm:cxn modelId="{1213BE54-4D10-479D-8EC4-5DFFF76228F8}" type="presParOf" srcId="{3F559A4E-3A4A-42C6-80DF-F5078F36E2DE}" destId="{3F55F2B6-6A2F-41B3-A4D1-DFAF001FFED6}" srcOrd="2" destOrd="0" presId="urn:microsoft.com/office/officeart/2008/layout/AlternatingHexagons"/>
    <dgm:cxn modelId="{2AC6D750-85E4-4C0D-BBC0-5BDD3DDC54F9}" type="presParOf" srcId="{3F559A4E-3A4A-42C6-80DF-F5078F36E2DE}" destId="{42DC87B3-F67D-4036-9D41-200F3469D53D}" srcOrd="3" destOrd="0" presId="urn:microsoft.com/office/officeart/2008/layout/AlternatingHexagons"/>
    <dgm:cxn modelId="{E08BD820-6B97-4425-9430-192CFFA64AC4}" type="presParOf" srcId="{3F559A4E-3A4A-42C6-80DF-F5078F36E2DE}" destId="{6FC10004-484E-4FD7-BC25-A073C53E16F6}" srcOrd="4" destOrd="0" presId="urn:microsoft.com/office/officeart/2008/layout/AlternatingHexagons"/>
    <dgm:cxn modelId="{85972159-F30E-49C3-8538-3F3E45A3957D}" type="presParOf" srcId="{19C47B76-6313-4C68-9878-829E3F3E8E0A}" destId="{D1D5BAFA-3107-4C52-BE27-F6AC3391DB42}" srcOrd="3" destOrd="0" presId="urn:microsoft.com/office/officeart/2008/layout/AlternatingHexagons"/>
    <dgm:cxn modelId="{6A410DC9-83AC-4529-9AA9-3A58B4AE4408}" type="presParOf" srcId="{19C47B76-6313-4C68-9878-829E3F3E8E0A}" destId="{D60012B0-0846-4A7D-9CB3-D934D7573969}" srcOrd="4" destOrd="0" presId="urn:microsoft.com/office/officeart/2008/layout/AlternatingHexagons"/>
    <dgm:cxn modelId="{922FAEF4-6C96-41DF-8B44-67002E58D855}" type="presParOf" srcId="{D60012B0-0846-4A7D-9CB3-D934D7573969}" destId="{F58EE8CF-8C66-4BEB-85C8-9B09E545EE6F}" srcOrd="0" destOrd="0" presId="urn:microsoft.com/office/officeart/2008/layout/AlternatingHexagons"/>
    <dgm:cxn modelId="{4027854A-0DD4-4B56-AD48-8D0F1B1976F3}" type="presParOf" srcId="{D60012B0-0846-4A7D-9CB3-D934D7573969}" destId="{90868934-01AF-4838-9223-707AEDEFCF37}" srcOrd="1" destOrd="0" presId="urn:microsoft.com/office/officeart/2008/layout/AlternatingHexagons"/>
    <dgm:cxn modelId="{C81EA6FB-6C74-411E-93A0-A28CA8B6AAB1}" type="presParOf" srcId="{D60012B0-0846-4A7D-9CB3-D934D7573969}" destId="{1EA9E8CC-99F1-4E96-9D1C-5F670765EB76}" srcOrd="2" destOrd="0" presId="urn:microsoft.com/office/officeart/2008/layout/AlternatingHexagons"/>
    <dgm:cxn modelId="{F62E322C-3A1D-4114-B8C5-AE8280142F40}" type="presParOf" srcId="{D60012B0-0846-4A7D-9CB3-D934D7573969}" destId="{D11513DC-0F57-49C7-B66F-19BB888EB3E7}" srcOrd="3" destOrd="0" presId="urn:microsoft.com/office/officeart/2008/layout/AlternatingHexagons"/>
    <dgm:cxn modelId="{FB960B5D-0419-4955-B6F3-A24A63F19939}" type="presParOf" srcId="{D60012B0-0846-4A7D-9CB3-D934D7573969}" destId="{E6541018-8EF0-4255-8182-8D2C988505F3}" srcOrd="4" destOrd="0" presId="urn:microsoft.com/office/officeart/2008/layout/AlternatingHexagons"/>
    <dgm:cxn modelId="{C6612DB0-3CF5-49CB-B3CD-6B0DF685343D}" type="presParOf" srcId="{19C47B76-6313-4C68-9878-829E3F3E8E0A}" destId="{16BDE374-7E20-4A6B-A03F-1092020968DD}" srcOrd="5" destOrd="0" presId="urn:microsoft.com/office/officeart/2008/layout/AlternatingHexagons"/>
    <dgm:cxn modelId="{400950E5-2D97-447A-9E2B-C0836EF752C1}" type="presParOf" srcId="{19C47B76-6313-4C68-9878-829E3F3E8E0A}" destId="{5D93C4B7-478C-4085-BFC8-AF040CFCC1A5}" srcOrd="6" destOrd="0" presId="urn:microsoft.com/office/officeart/2008/layout/AlternatingHexagons"/>
    <dgm:cxn modelId="{B95E86A4-CD59-4185-A9FB-AC1D5E0E15B2}" type="presParOf" srcId="{5D93C4B7-478C-4085-BFC8-AF040CFCC1A5}" destId="{F130A3CB-A22A-4E4E-8CAD-8909684CB6D6}" srcOrd="0" destOrd="0" presId="urn:microsoft.com/office/officeart/2008/layout/AlternatingHexagons"/>
    <dgm:cxn modelId="{4AB9FDF9-46A6-441A-9BEB-A37D5B2372FC}" type="presParOf" srcId="{5D93C4B7-478C-4085-BFC8-AF040CFCC1A5}" destId="{62E7A2C5-BE27-46CE-B5BB-BA916A16EFB5}" srcOrd="1" destOrd="0" presId="urn:microsoft.com/office/officeart/2008/layout/AlternatingHexagons"/>
    <dgm:cxn modelId="{1B896CC8-1751-46DE-8146-0E46B86A67B2}" type="presParOf" srcId="{5D93C4B7-478C-4085-BFC8-AF040CFCC1A5}" destId="{5FFE5F2A-4A77-42D5-A339-42BDB59C867D}" srcOrd="2" destOrd="0" presId="urn:microsoft.com/office/officeart/2008/layout/AlternatingHexagons"/>
    <dgm:cxn modelId="{B1498DC3-1003-4721-A07A-03BF8E400FA2}" type="presParOf" srcId="{5D93C4B7-478C-4085-BFC8-AF040CFCC1A5}" destId="{14D986B5-5B9C-4DC2-9926-E779C0146A92}" srcOrd="3" destOrd="0" presId="urn:microsoft.com/office/officeart/2008/layout/AlternatingHexagons"/>
    <dgm:cxn modelId="{2B7D6653-5BB5-4FF6-8CF9-67A5F4A85974}" type="presParOf" srcId="{5D93C4B7-478C-4085-BFC8-AF040CFCC1A5}" destId="{D95A9627-42C0-49B2-AA01-5E937F25B88B}" srcOrd="4" destOrd="0" presId="urn:microsoft.com/office/officeart/2008/layout/AlternatingHexagons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F4052E0-6AFD-43DC-802C-917F69A5D538}">
      <dsp:nvSpPr>
        <dsp:cNvPr id="0" name=""/>
        <dsp:cNvSpPr/>
      </dsp:nvSpPr>
      <dsp:spPr>
        <a:xfrm rot="5400000">
          <a:off x="3974260" y="-249034"/>
          <a:ext cx="1165351" cy="1806271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k-KZ" sz="900" b="1" kern="1200" dirty="0" smtClean="0">
              <a:latin typeface="Tahoma" pitchFamily="34" charset="0"/>
              <a:ea typeface="Tahoma" pitchFamily="34" charset="0"/>
              <a:cs typeface="Tahoma" pitchFamily="34" charset="0"/>
            </a:rPr>
            <a:t>1793ж Робьеспьер  «Сенімсіздер туралы» заң қабылдады</a:t>
          </a:r>
          <a:endParaRPr lang="ru-RU" sz="900" b="1" kern="1200" dirty="0">
            <a:latin typeface="Tahoma" pitchFamily="34" charset="0"/>
            <a:ea typeface="Tahoma" pitchFamily="34" charset="0"/>
            <a:cs typeface="Tahoma" pitchFamily="34" charset="0"/>
          </a:endParaRPr>
        </a:p>
      </dsp:txBody>
      <dsp:txXfrm rot="-5400000">
        <a:off x="3954845" y="265651"/>
        <a:ext cx="1204181" cy="776901"/>
      </dsp:txXfrm>
    </dsp:sp>
    <dsp:sp modelId="{FE5F2915-7EE5-454B-89E2-A25B5668BC89}">
      <dsp:nvSpPr>
        <dsp:cNvPr id="0" name=""/>
        <dsp:cNvSpPr/>
      </dsp:nvSpPr>
      <dsp:spPr>
        <a:xfrm>
          <a:off x="4252020" y="332568"/>
          <a:ext cx="977593" cy="50077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EAE8B5D-794F-4293-B3AA-FE549E04B4FE}">
      <dsp:nvSpPr>
        <dsp:cNvPr id="0" name=""/>
        <dsp:cNvSpPr/>
      </dsp:nvSpPr>
      <dsp:spPr>
        <a:xfrm rot="5400000">
          <a:off x="2168421" y="-29050"/>
          <a:ext cx="1165351" cy="1379212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5">
                <a:hueOff val="-1419125"/>
                <a:satOff val="5687"/>
                <a:lumOff val="1233"/>
                <a:alphaOff val="0"/>
                <a:shade val="51000"/>
                <a:satMod val="130000"/>
              </a:schemeClr>
            </a:gs>
            <a:gs pos="80000">
              <a:schemeClr val="accent5">
                <a:hueOff val="-1419125"/>
                <a:satOff val="5687"/>
                <a:lumOff val="1233"/>
                <a:alphaOff val="0"/>
                <a:shade val="93000"/>
                <a:satMod val="130000"/>
              </a:schemeClr>
            </a:gs>
            <a:gs pos="100000">
              <a:schemeClr val="accent5">
                <a:hueOff val="-1419125"/>
                <a:satOff val="5687"/>
                <a:lumOff val="1233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500" kern="1200"/>
        </a:p>
      </dsp:txBody>
      <dsp:txXfrm rot="-5400000">
        <a:off x="2291360" y="272105"/>
        <a:ext cx="919474" cy="776901"/>
      </dsp:txXfrm>
    </dsp:sp>
    <dsp:sp modelId="{7EB63C6B-8EF3-4F58-934B-217C5C9FB4CC}">
      <dsp:nvSpPr>
        <dsp:cNvPr id="0" name=""/>
        <dsp:cNvSpPr/>
      </dsp:nvSpPr>
      <dsp:spPr>
        <a:xfrm rot="5400000">
          <a:off x="2937218" y="784876"/>
          <a:ext cx="1165351" cy="1745064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5">
                <a:hueOff val="-2838251"/>
                <a:satOff val="11375"/>
                <a:lumOff val="2465"/>
                <a:alphaOff val="0"/>
                <a:shade val="51000"/>
                <a:satMod val="130000"/>
              </a:schemeClr>
            </a:gs>
            <a:gs pos="80000">
              <a:schemeClr val="accent5">
                <a:hueOff val="-2838251"/>
                <a:satOff val="11375"/>
                <a:lumOff val="2465"/>
                <a:alphaOff val="0"/>
                <a:shade val="93000"/>
                <a:satMod val="130000"/>
              </a:schemeClr>
            </a:gs>
            <a:gs pos="100000">
              <a:schemeClr val="accent5">
                <a:hueOff val="-2838251"/>
                <a:satOff val="11375"/>
                <a:lumOff val="2465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k-KZ" sz="900" b="1" kern="1200" dirty="0" smtClean="0">
              <a:latin typeface="Tahoma" pitchFamily="34" charset="0"/>
              <a:ea typeface="Tahoma" pitchFamily="34" charset="0"/>
              <a:cs typeface="Tahoma" pitchFamily="34" charset="0"/>
            </a:rPr>
            <a:t>Жирондықтардың қалғандарын да өлім жазасына кесті</a:t>
          </a:r>
          <a:endParaRPr lang="ru-RU" sz="900" b="1" kern="1200" dirty="0">
            <a:latin typeface="Tahoma" pitchFamily="34" charset="0"/>
            <a:ea typeface="Tahoma" pitchFamily="34" charset="0"/>
            <a:cs typeface="Tahoma" pitchFamily="34" charset="0"/>
          </a:endParaRPr>
        </a:p>
      </dsp:txBody>
      <dsp:txXfrm rot="-5400000">
        <a:off x="2938206" y="1268957"/>
        <a:ext cx="1163376" cy="776901"/>
      </dsp:txXfrm>
    </dsp:sp>
    <dsp:sp modelId="{B4138D4A-EA63-4D41-96B6-4BF67110F4A8}">
      <dsp:nvSpPr>
        <dsp:cNvPr id="0" name=""/>
        <dsp:cNvSpPr/>
      </dsp:nvSpPr>
      <dsp:spPr>
        <a:xfrm>
          <a:off x="2652743" y="1431409"/>
          <a:ext cx="758527" cy="42140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FC10004-484E-4FD7-BC25-A073C53E16F6}">
      <dsp:nvSpPr>
        <dsp:cNvPr id="0" name=""/>
        <dsp:cNvSpPr/>
      </dsp:nvSpPr>
      <dsp:spPr>
        <a:xfrm rot="5631767">
          <a:off x="4804394" y="961857"/>
          <a:ext cx="1036162" cy="1270356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5">
                <a:hueOff val="-4257376"/>
                <a:satOff val="17062"/>
                <a:lumOff val="3698"/>
                <a:alphaOff val="0"/>
                <a:shade val="51000"/>
                <a:satMod val="130000"/>
              </a:schemeClr>
            </a:gs>
            <a:gs pos="80000">
              <a:schemeClr val="accent5">
                <a:hueOff val="-4257376"/>
                <a:satOff val="17062"/>
                <a:lumOff val="3698"/>
                <a:alphaOff val="0"/>
                <a:shade val="93000"/>
                <a:satMod val="130000"/>
              </a:schemeClr>
            </a:gs>
            <a:gs pos="100000">
              <a:schemeClr val="accent5">
                <a:hueOff val="-4257376"/>
                <a:satOff val="17062"/>
                <a:lumOff val="369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500" kern="1200"/>
        </a:p>
      </dsp:txBody>
      <dsp:txXfrm rot="-5400000">
        <a:off x="4899023" y="1251648"/>
        <a:ext cx="846904" cy="690774"/>
      </dsp:txXfrm>
    </dsp:sp>
    <dsp:sp modelId="{F58EE8CF-8C66-4BEB-85C8-9B09E545EE6F}">
      <dsp:nvSpPr>
        <dsp:cNvPr id="0" name=""/>
        <dsp:cNvSpPr/>
      </dsp:nvSpPr>
      <dsp:spPr>
        <a:xfrm rot="5400000">
          <a:off x="3910980" y="1698190"/>
          <a:ext cx="1309282" cy="1804719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5">
                <a:hueOff val="-5676501"/>
                <a:satOff val="22749"/>
                <a:lumOff val="4930"/>
                <a:alphaOff val="0"/>
                <a:shade val="51000"/>
                <a:satMod val="130000"/>
              </a:schemeClr>
            </a:gs>
            <a:gs pos="80000">
              <a:schemeClr val="accent5">
                <a:hueOff val="-5676501"/>
                <a:satOff val="22749"/>
                <a:lumOff val="4930"/>
                <a:alphaOff val="0"/>
                <a:shade val="93000"/>
                <a:satMod val="130000"/>
              </a:schemeClr>
            </a:gs>
            <a:gs pos="100000">
              <a:schemeClr val="accent5">
                <a:hueOff val="-5676501"/>
                <a:satOff val="22749"/>
                <a:lumOff val="493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k-KZ" sz="900" b="1" kern="1200" dirty="0" smtClean="0">
              <a:latin typeface="Tahoma" pitchFamily="34" charset="0"/>
              <a:ea typeface="Tahoma" pitchFamily="34" charset="0"/>
              <a:cs typeface="Tahoma" pitchFamily="34" charset="0"/>
            </a:rPr>
            <a:t>400 мыңға жуық адам түрмеге қамалды</a:t>
          </a:r>
          <a:endParaRPr lang="ru-RU" sz="900" b="1" kern="1200" dirty="0">
            <a:latin typeface="Tahoma" pitchFamily="34" charset="0"/>
            <a:ea typeface="Tahoma" pitchFamily="34" charset="0"/>
            <a:cs typeface="Tahoma" pitchFamily="34" charset="0"/>
          </a:endParaRPr>
        </a:p>
      </dsp:txBody>
      <dsp:txXfrm rot="-5400000">
        <a:off x="3964048" y="2164123"/>
        <a:ext cx="1203146" cy="872854"/>
      </dsp:txXfrm>
    </dsp:sp>
    <dsp:sp modelId="{90868934-01AF-4838-9223-707AEDEFCF37}">
      <dsp:nvSpPr>
        <dsp:cNvPr id="0" name=""/>
        <dsp:cNvSpPr/>
      </dsp:nvSpPr>
      <dsp:spPr>
        <a:xfrm>
          <a:off x="4397356" y="2562532"/>
          <a:ext cx="783811" cy="42140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6541018-8EF0-4255-8182-8D2C988505F3}">
      <dsp:nvSpPr>
        <dsp:cNvPr id="0" name=""/>
        <dsp:cNvSpPr/>
      </dsp:nvSpPr>
      <dsp:spPr>
        <a:xfrm rot="5400000">
          <a:off x="2302876" y="1992021"/>
          <a:ext cx="1165351" cy="1379212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5">
                <a:hueOff val="-7095626"/>
                <a:satOff val="28436"/>
                <a:lumOff val="6163"/>
                <a:alphaOff val="0"/>
                <a:shade val="51000"/>
                <a:satMod val="130000"/>
              </a:schemeClr>
            </a:gs>
            <a:gs pos="80000">
              <a:schemeClr val="accent5">
                <a:hueOff val="-7095626"/>
                <a:satOff val="28436"/>
                <a:lumOff val="6163"/>
                <a:alphaOff val="0"/>
                <a:shade val="93000"/>
                <a:satMod val="130000"/>
              </a:schemeClr>
            </a:gs>
            <a:gs pos="100000">
              <a:schemeClr val="accent5">
                <a:hueOff val="-7095626"/>
                <a:satOff val="28436"/>
                <a:lumOff val="6163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500" kern="1200"/>
        </a:p>
      </dsp:txBody>
      <dsp:txXfrm rot="-5400000">
        <a:off x="2425815" y="2293176"/>
        <a:ext cx="919474" cy="776901"/>
      </dsp:txXfrm>
    </dsp:sp>
    <dsp:sp modelId="{F130A3CB-A22A-4E4E-8CAD-8909684CB6D6}">
      <dsp:nvSpPr>
        <dsp:cNvPr id="0" name=""/>
        <dsp:cNvSpPr/>
      </dsp:nvSpPr>
      <dsp:spPr>
        <a:xfrm rot="5400000">
          <a:off x="2887731" y="2922625"/>
          <a:ext cx="1348894" cy="1802465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5">
                <a:hueOff val="-8514751"/>
                <a:satOff val="34124"/>
                <a:lumOff val="7395"/>
                <a:alphaOff val="0"/>
                <a:shade val="51000"/>
                <a:satMod val="130000"/>
              </a:schemeClr>
            </a:gs>
            <a:gs pos="80000">
              <a:schemeClr val="accent5">
                <a:hueOff val="-8514751"/>
                <a:satOff val="34124"/>
                <a:lumOff val="7395"/>
                <a:alphaOff val="0"/>
                <a:shade val="93000"/>
                <a:satMod val="130000"/>
              </a:schemeClr>
            </a:gs>
            <a:gs pos="100000">
              <a:schemeClr val="accent5">
                <a:hueOff val="-8514751"/>
                <a:satOff val="34124"/>
                <a:lumOff val="7395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k-KZ" sz="1050" b="1" kern="1200" dirty="0" smtClean="0">
              <a:latin typeface="Tahoma" pitchFamily="34" charset="0"/>
              <a:ea typeface="Tahoma" pitchFamily="34" charset="0"/>
              <a:cs typeface="Tahoma" pitchFamily="34" charset="0"/>
            </a:rPr>
            <a:t>«</a:t>
          </a:r>
          <a:r>
            <a:rPr lang="kk-KZ" sz="1000" b="1" kern="1200" dirty="0" smtClean="0">
              <a:latin typeface="Tahoma" pitchFamily="34" charset="0"/>
              <a:ea typeface="Tahoma" pitchFamily="34" charset="0"/>
              <a:cs typeface="Tahoma" pitchFamily="34" charset="0"/>
            </a:rPr>
            <a:t>Құтырғандардың» басшылары және басқалары да тұтқындалып жазаланды</a:t>
          </a:r>
          <a:endParaRPr lang="ru-RU" sz="1000" b="1" kern="1200" dirty="0">
            <a:latin typeface="Tahoma" pitchFamily="34" charset="0"/>
            <a:ea typeface="Tahoma" pitchFamily="34" charset="0"/>
            <a:cs typeface="Tahoma" pitchFamily="34" charset="0"/>
          </a:endParaRPr>
        </a:p>
      </dsp:txBody>
      <dsp:txXfrm rot="-5400000">
        <a:off x="2961357" y="3374226"/>
        <a:ext cx="1201643" cy="899262"/>
      </dsp:txXfrm>
    </dsp:sp>
    <dsp:sp modelId="{62E7A2C5-BE27-46CE-B5BB-BA916A16EFB5}">
      <dsp:nvSpPr>
        <dsp:cNvPr id="0" name=""/>
        <dsp:cNvSpPr/>
      </dsp:nvSpPr>
      <dsp:spPr>
        <a:xfrm>
          <a:off x="2652743" y="3785426"/>
          <a:ext cx="758527" cy="42140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95A9627-42C0-49B2-AA01-5E937F25B88B}">
      <dsp:nvSpPr>
        <dsp:cNvPr id="0" name=""/>
        <dsp:cNvSpPr/>
      </dsp:nvSpPr>
      <dsp:spPr>
        <a:xfrm rot="5400000">
          <a:off x="4771842" y="3034351"/>
          <a:ext cx="1165351" cy="1379212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5">
                <a:hueOff val="-9933876"/>
                <a:satOff val="39811"/>
                <a:lumOff val="8628"/>
                <a:alphaOff val="0"/>
                <a:shade val="51000"/>
                <a:satMod val="130000"/>
              </a:schemeClr>
            </a:gs>
            <a:gs pos="80000">
              <a:schemeClr val="accent5">
                <a:hueOff val="-9933876"/>
                <a:satOff val="39811"/>
                <a:lumOff val="8628"/>
                <a:alphaOff val="0"/>
                <a:shade val="93000"/>
                <a:satMod val="130000"/>
              </a:schemeClr>
            </a:gs>
            <a:gs pos="100000">
              <a:schemeClr val="accent5">
                <a:hueOff val="-9933876"/>
                <a:satOff val="39811"/>
                <a:lumOff val="862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500" kern="1200"/>
        </a:p>
      </dsp:txBody>
      <dsp:txXfrm rot="-5400000">
        <a:off x="4894781" y="3335506"/>
        <a:ext cx="919474" cy="77690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AlternatingHexagons">
  <dgm:title val=""/>
  <dgm:desc val=""/>
  <dgm:catLst>
    <dgm:cat type="list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primFontSz" for="des" forName="Parent1" val="65"/>
      <dgm:constr type="primFontSz" for="des" forName="Childtext1" refType="primFontSz" refFor="des" refForName="Parent1" op="lte"/>
      <dgm:constr type="w" for="ch" forName="composite" refType="w"/>
      <dgm:constr type="h" for="ch" forName="composite" refType="h"/>
      <dgm:constr type="h" for="ch" forName="spaceBetweenRectangles" refType="w" refFor="ch" refForName="composite" fact="-0.042"/>
      <dgm:constr type="sp" refType="h" refFor="ch" refForName="composite" op="equ" fact="0.1"/>
    </dgm:constrLst>
    <dgm:forEach name="nodesForEach" axis="ch" ptType="node">
      <dgm:layoutNode name="composite">
        <dgm:alg type="composite">
          <dgm:param type="ar" val="3.6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hoose name="Name3">
              <dgm:if name="Name4" axis="self" ptType="node" func="posOdd" op="equ" val="1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/>
                  <dgm:constr type="h" for="ch" forName="BalanceSpacing" refType="h" fact="0.1"/>
                  <dgm:constr type="l" for="ch" forName="BalanceSpacing1" refType="w" fact="0.69"/>
                  <dgm:constr type="t" for="ch" forName="BalanceSpacing1" refType="h" fact="0.2"/>
                  <dgm:constr type="w" for="ch" forName="BalanceSpacing1" refType="w" fact="0.31"/>
                  <dgm:constr type="h" for="ch" forName="BalanceSpacing1" refType="h" fact="0.6"/>
                </dgm:constrLst>
              </dgm:if>
              <dgm:else name="Name5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  <dgm:constr type="l" for="ch" forName="BalanceSpacing1" refType="w" fact="0"/>
                  <dgm:constr type="t" for="ch" forName="BalanceSpacing1" refType="h" fact="0.2"/>
                  <dgm:constr type="w" for="ch" forName="BalanceSpacing1" refType="w" fact="0.3"/>
                  <dgm:constr type="h" for="ch" forName="BalanceSpacing1" refType="h" fact="0.6"/>
                </dgm:constrLst>
              </dgm:else>
            </dgm:choose>
          </dgm:if>
          <dgm:else name="Name6">
            <dgm:choose name="Name7">
              <dgm:if name="Name8" axis="self" ptType="node" func="posOdd" op="equ" val="1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if>
              <dgm:else name="Name9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else>
            </dgm:choose>
          </dgm:else>
        </dgm:choose>
        <dgm:layoutNode name="Parent1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rot="90" type="hexagon" r:blip="">
            <dgm:adjLst>
              <dgm:adj idx="1" val="0.25"/>
              <dgm:adj idx="2" val="1.154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1" styleLbl="revTx">
          <dgm:varLst>
            <dgm:chMax val="0"/>
            <dgm:chPref val="0"/>
            <dgm:bulletEnabled val="1"/>
          </dgm:varLst>
          <dgm:choose name="Name10">
            <dgm:if name="Name11" func="var" arg="dir" op="equ" val="norm">
              <dgm:choose name="Name12">
                <dgm:if name="Name13" axis="self" ptType="node" func="posOdd" op="equ" val="1">
                  <dgm:alg type="tx">
                    <dgm:param type="parTxLTRAlign" val="l"/>
                  </dgm:alg>
                </dgm:if>
                <dgm:else name="Name14">
                  <dgm:alg type="tx">
                    <dgm:param type="parTxLTRAlign" val="r"/>
                  </dgm:alg>
                </dgm:else>
              </dgm:choose>
            </dgm:if>
            <dgm:else name="Name15">
              <dgm:choose name="Name16">
                <dgm:if name="Name17" axis="self" ptType="node" func="posOdd" op="equ" val="1">
                  <dgm:alg type="tx">
                    <dgm:param type="parTxLTRAlign" val="r"/>
                  </dgm:alg>
                </dgm:if>
                <dgm:else name="Name18">
                  <dgm:alg type="tx">
                    <dgm:param type="parTxLTRAlign" val="l"/>
                  </dgm:alg>
                </dgm:else>
              </dgm:choose>
            </dgm:else>
          </dgm:choose>
          <dgm:shape xmlns:r="http://schemas.openxmlformats.org/officeDocument/2006/relationships" type="rect" r:blip="">
            <dgm:adjLst/>
          </dgm:shape>
          <dgm:presOf axis="des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BalanceSpacing">
          <dgm:alg type="sp"/>
          <dgm:shape xmlns:r="http://schemas.openxmlformats.org/officeDocument/2006/relationships" r:blip="">
            <dgm:adjLst/>
          </dgm:shape>
        </dgm:layoutNode>
        <dgm:layoutNode name="BalanceSpacing1">
          <dgm:alg type="sp"/>
          <dgm:shape xmlns:r="http://schemas.openxmlformats.org/officeDocument/2006/relationships" r:blip="">
            <dgm:adjLst/>
          </dgm:shape>
        </dgm:layoutNode>
        <dgm:forEach name="Name19" axis="followSib" ptType="sibTrans" hideLastTrans="0" cnt="1">
          <dgm:layoutNode name="Accent1Text" styleLbl="node1">
            <dgm:alg type="tx"/>
            <dgm:shape xmlns:r="http://schemas.openxmlformats.org/officeDocument/2006/relationships" rot="90" type="hexagon" r:blip="">
              <dgm:adjLst>
                <dgm:adj idx="1" val="0.25"/>
                <dgm:adj idx="2" val="1.1547"/>
              </dgm:adjLst>
            </dgm:shape>
            <dgm:presOf axis="self" ptType="sibTrans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forEach>
      </dgm:layoutNode>
      <dgm:forEach name="Name2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C1B1FF-4424-4D48-A9F0-3E177828037A}" type="datetimeFigureOut">
              <a:rPr lang="ru-RU" smtClean="0"/>
              <a:pPr/>
              <a:t>17.11.2024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7AAD5A-EA39-43AD-9B00-E3362DE90A6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2787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7AAD5A-EA39-43AD-9B00-E3362DE90A69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73660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17.11.2024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17.11.2024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17.11.2024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17.11.2024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microsoft.com/office/2007/relationships/hdphoto" Target="../media/hdphoto1.wdp"/><Relationship Id="rId7" Type="http://schemas.openxmlformats.org/officeDocument/2006/relationships/diagramLayout" Target="../diagrams/layout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1.xml"/><Relationship Id="rId5" Type="http://schemas.openxmlformats.org/officeDocument/2006/relationships/image" Target="../media/image20.png"/><Relationship Id="rId10" Type="http://schemas.microsoft.com/office/2007/relationships/diagramDrawing" Target="../diagrams/drawing1.xml"/><Relationship Id="rId4" Type="http://schemas.openxmlformats.org/officeDocument/2006/relationships/image" Target="../media/image19.png"/><Relationship Id="rId9" Type="http://schemas.openxmlformats.org/officeDocument/2006/relationships/diagramColors" Target="../diagrams/colors1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gi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microsoft.com/office/2007/relationships/hdphoto" Target="../media/hdphoto1.wdp"/><Relationship Id="rId7" Type="http://schemas.openxmlformats.org/officeDocument/2006/relationships/image" Target="../media/image2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25.jpeg"/><Relationship Id="rId4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microsoft.com/office/2007/relationships/hdphoto" Target="../media/hdphoto1.wdp"/><Relationship Id="rId7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25.jpeg"/><Relationship Id="rId4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hyperlink" Target="https://ru.wikipedia.org/wiki/%D0%9F%D0%BE%D1%87%D1%82%D0%BC%D0%B5%D0%B9%D1%81%D1%82%D0%B5%D1%80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microsoft.com/office/2007/relationships/hdphoto" Target="../media/hdphoto1.wdp"/><Relationship Id="rId7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29992" y="1772816"/>
            <a:ext cx="8358246" cy="3929090"/>
          </a:xfrm>
        </p:spPr>
        <p:txBody>
          <a:bodyPr>
            <a:normAutofit/>
          </a:bodyPr>
          <a:lstStyle/>
          <a:p>
            <a:pPr eaLnBrk="0" hangingPunct="0"/>
            <a:r>
              <a:rPr lang="kk-KZ" sz="36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Бөлім тақырыбы:</a:t>
            </a: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kk-KZ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Француз </a:t>
            </a:r>
            <a:r>
              <a:rPr lang="kk-KZ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бұржуазиялық</a:t>
            </a:r>
            <a:r>
              <a:rPr lang="en-US" sz="3600" b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kk-KZ" sz="3600" b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революциясы</a:t>
            </a:r>
            <a:r>
              <a:rPr lang="kk-KZ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kk-KZ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kk-KZ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ның көрінісі </a:t>
            </a:r>
            <a:r>
              <a:rPr lang="kk-KZ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kk-KZ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kk-KZ" sz="36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Сабақ тақырыбы:</a:t>
            </a:r>
            <a:br>
              <a:rPr lang="kk-KZ" sz="36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1789-1799 </a:t>
            </a:r>
            <a:r>
              <a:rPr lang="ru-RU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жылдар</a:t>
            </a:r>
            <a: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аралығында</a:t>
            </a:r>
            <a: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Францияда</a:t>
            </a:r>
            <a: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қандай</a:t>
            </a:r>
            <a: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өзгерістер</a:t>
            </a:r>
            <a: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орын</a:t>
            </a:r>
            <a: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алды</a:t>
            </a:r>
            <a: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ru-RU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5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  <a14:imgEffect>
                      <a14:brightnessContrast bright="-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46" y="0"/>
            <a:ext cx="916697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Заголовок 2"/>
          <p:cNvSpPr txBox="1">
            <a:spLocks/>
          </p:cNvSpPr>
          <p:nvPr/>
        </p:nvSpPr>
        <p:spPr>
          <a:xfrm>
            <a:off x="-6846" y="0"/>
            <a:ext cx="9150846" cy="5388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3600" dirty="0">
                <a:solidFill>
                  <a:schemeClr val="bg1"/>
                </a:solidFill>
                <a:latin typeface="Taxoma"/>
                <a:cs typeface="Calibri" pitchFamily="34" charset="0"/>
              </a:rPr>
              <a:t>1792ж Франция </a:t>
            </a:r>
            <a:r>
              <a:rPr lang="ru-RU" sz="3600" dirty="0" err="1">
                <a:solidFill>
                  <a:schemeClr val="bg1"/>
                </a:solidFill>
                <a:latin typeface="Taxoma"/>
                <a:cs typeface="Calibri" pitchFamily="34" charset="0"/>
              </a:rPr>
              <a:t>Австрияға</a:t>
            </a:r>
            <a:r>
              <a:rPr lang="ru-RU" sz="3600" dirty="0">
                <a:solidFill>
                  <a:schemeClr val="bg1"/>
                </a:solidFill>
                <a:latin typeface="Taxoma"/>
                <a:cs typeface="Calibri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axoma"/>
                <a:cs typeface="Calibri" pitchFamily="34" charset="0"/>
              </a:rPr>
              <a:t>соғыс</a:t>
            </a:r>
            <a:r>
              <a:rPr lang="ru-RU" sz="3600" dirty="0">
                <a:solidFill>
                  <a:schemeClr val="bg1"/>
                </a:solidFill>
                <a:latin typeface="Taxoma"/>
                <a:cs typeface="Calibri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axoma"/>
                <a:cs typeface="Calibri" pitchFamily="34" charset="0"/>
              </a:rPr>
              <a:t>ашты</a:t>
            </a:r>
            <a:endParaRPr lang="ru-RU" sz="3600" dirty="0">
              <a:solidFill>
                <a:schemeClr val="bg1"/>
              </a:solidFill>
              <a:latin typeface="Taxoma"/>
              <a:cs typeface="Calibri" pitchFamily="34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812" y="1128586"/>
            <a:ext cx="8823653" cy="480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308443" y="4395353"/>
            <a:ext cx="1338599" cy="3773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dirty="0" smtClean="0">
                <a:solidFill>
                  <a:schemeClr val="bg1"/>
                </a:solidFill>
              </a:rPr>
              <a:t>Франция 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612699" y="3201126"/>
            <a:ext cx="1338599" cy="3773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dirty="0" smtClean="0">
                <a:solidFill>
                  <a:schemeClr val="bg1"/>
                </a:solidFill>
              </a:rPr>
              <a:t>Пруссия 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097000" y="4213455"/>
            <a:ext cx="1338599" cy="3773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dirty="0" smtClean="0">
                <a:solidFill>
                  <a:schemeClr val="bg1"/>
                </a:solidFill>
              </a:rPr>
              <a:t>Австрия 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0" name="Стрелка вправо 9"/>
          <p:cNvSpPr/>
          <p:nvPr/>
        </p:nvSpPr>
        <p:spPr>
          <a:xfrm>
            <a:off x="3647042" y="4213163"/>
            <a:ext cx="1259458" cy="377371"/>
          </a:xfrm>
          <a:prstGeom prst="rightArrow">
            <a:avLst/>
          </a:prstGeom>
          <a:solidFill>
            <a:srgbClr val="FF0000"/>
          </a:solidFill>
          <a:ln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4602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5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  <a14:imgEffect>
                      <a14:brightnessContrast bright="-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46" y="0"/>
            <a:ext cx="916697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Заголовок 2"/>
          <p:cNvSpPr txBox="1">
            <a:spLocks/>
          </p:cNvSpPr>
          <p:nvPr/>
        </p:nvSpPr>
        <p:spPr>
          <a:xfrm>
            <a:off x="-6846" y="0"/>
            <a:ext cx="9150846" cy="5388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kk-KZ" sz="3600" dirty="0" smtClean="0">
                <a:solidFill>
                  <a:schemeClr val="bg1"/>
                </a:solidFill>
                <a:latin typeface="Taxoma"/>
                <a:cs typeface="Calibri" pitchFamily="34" charset="0"/>
              </a:rPr>
              <a:t> </a:t>
            </a:r>
          </a:p>
        </p:txBody>
      </p:sp>
      <p:pic>
        <p:nvPicPr>
          <p:cNvPr id="4" name="Picture 4" descr="https://ic.pics.livejournal.com/razor45/13423330/71103/71103_original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764" y="760512"/>
            <a:ext cx="7974277" cy="42823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89607" y="5119027"/>
            <a:ext cx="859659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k-KZ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Х</a:t>
            </a:r>
            <a:r>
              <a:rPr lang="kk-KZ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алық </a:t>
            </a:r>
            <a:r>
              <a:rPr lang="kk-KZ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корольді және оның айналасындағылар сатқындар деп 1792ж 10 тамызда көтеріліске шықты. Көтерілісшілер  корольдің Тюильри сарайын басып алды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0732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5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  <a14:imgEffect>
                      <a14:brightnessContrast bright="-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46" y="0"/>
            <a:ext cx="916697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Заголовок 2"/>
          <p:cNvSpPr txBox="1">
            <a:spLocks/>
          </p:cNvSpPr>
          <p:nvPr/>
        </p:nvSpPr>
        <p:spPr>
          <a:xfrm>
            <a:off x="9551" y="0"/>
            <a:ext cx="9150573" cy="5388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kk-KZ" sz="3600" dirty="0" smtClean="0">
                <a:solidFill>
                  <a:schemeClr val="bg1"/>
                </a:solidFill>
                <a:latin typeface="Taxoma"/>
                <a:cs typeface="Calibri" pitchFamily="34" charset="0"/>
              </a:rPr>
              <a:t> Республиканың жариялануы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250740" y="1035887"/>
            <a:ext cx="489326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q"/>
            </a:pPr>
            <a:r>
              <a:rPr lang="kk-KZ" b="1" dirty="0">
                <a:latin typeface="Tahoma" pitchFamily="34" charset="0"/>
                <a:ea typeface="Tahoma" pitchFamily="34" charset="0"/>
                <a:cs typeface="Tahoma" pitchFamily="34" charset="0"/>
              </a:rPr>
              <a:t>1792ж </a:t>
            </a:r>
            <a:r>
              <a:rPr lang="kk-KZ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kk-KZ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22 </a:t>
            </a:r>
            <a:r>
              <a:rPr lang="kk-KZ" dirty="0">
                <a:latin typeface="Tahoma" pitchFamily="34" charset="0"/>
                <a:ea typeface="Tahoma" pitchFamily="34" charset="0"/>
                <a:cs typeface="Tahoma" pitchFamily="34" charset="0"/>
              </a:rPr>
              <a:t>қыркүйекте монархияны </a:t>
            </a:r>
            <a:r>
              <a:rPr lang="kk-KZ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жойып, Францияны </a:t>
            </a:r>
            <a:r>
              <a:rPr lang="kk-KZ" b="1" dirty="0">
                <a:latin typeface="Tahoma" pitchFamily="34" charset="0"/>
                <a:ea typeface="Tahoma" pitchFamily="34" charset="0"/>
                <a:cs typeface="Tahoma" pitchFamily="34" charset="0"/>
              </a:rPr>
              <a:t>РЕСПУБЛИКА</a:t>
            </a:r>
            <a:r>
              <a:rPr lang="kk-KZ" dirty="0">
                <a:latin typeface="Tahoma" pitchFamily="34" charset="0"/>
                <a:ea typeface="Tahoma" pitchFamily="34" charset="0"/>
                <a:cs typeface="Tahoma" pitchFamily="34" charset="0"/>
              </a:rPr>
              <a:t> деп жариялады. </a:t>
            </a:r>
            <a:endParaRPr lang="ru-RU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274339" y="2553421"/>
            <a:ext cx="471682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q"/>
            </a:pPr>
            <a:r>
              <a:rPr lang="kk-KZ" b="1" dirty="0">
                <a:latin typeface="Tahoma" pitchFamily="34" charset="0"/>
                <a:ea typeface="Tahoma" pitchFamily="34" charset="0"/>
                <a:cs typeface="Tahoma" pitchFamily="34" charset="0"/>
              </a:rPr>
              <a:t>1792ж 20 қыркүйекте</a:t>
            </a:r>
            <a:r>
              <a:rPr lang="kk-KZ" dirty="0">
                <a:latin typeface="Tahoma" pitchFamily="34" charset="0"/>
                <a:ea typeface="Tahoma" pitchFamily="34" charset="0"/>
                <a:cs typeface="Tahoma" pitchFamily="34" charset="0"/>
              </a:rPr>
              <a:t> Франция әскері Вальми деген жерде Автрия мен Пруссияның әскерін жеңді</a:t>
            </a:r>
            <a:endParaRPr lang="ru-RU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250739" y="3789040"/>
            <a:ext cx="474042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q"/>
            </a:pPr>
            <a:r>
              <a:rPr lang="kk-KZ" dirty="0">
                <a:latin typeface="Tahoma" pitchFamily="34" charset="0"/>
                <a:ea typeface="Tahoma" pitchFamily="34" charset="0"/>
                <a:cs typeface="Tahoma" pitchFamily="34" charset="0"/>
              </a:rPr>
              <a:t>Депутаттар </a:t>
            </a:r>
            <a:r>
              <a:rPr lang="kk-KZ" b="1" dirty="0">
                <a:latin typeface="Tahoma" pitchFamily="34" charset="0"/>
                <a:ea typeface="Tahoma" pitchFamily="34" charset="0"/>
                <a:cs typeface="Tahoma" pitchFamily="34" charset="0"/>
              </a:rPr>
              <a:t>20 қыркүйекте Ұлттық </a:t>
            </a:r>
            <a:endParaRPr lang="kk-KZ" b="1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r>
              <a:rPr lang="kk-KZ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Конвент </a:t>
            </a:r>
            <a:r>
              <a:rPr lang="kk-KZ" dirty="0">
                <a:latin typeface="Tahoma" pitchFamily="34" charset="0"/>
                <a:ea typeface="Tahoma" pitchFamily="34" charset="0"/>
                <a:cs typeface="Tahoma" pitchFamily="34" charset="0"/>
              </a:rPr>
              <a:t>құру туралы шешім қабылдады</a:t>
            </a:r>
            <a:endParaRPr lang="ru-RU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0" y="573971"/>
            <a:ext cx="4241189" cy="48822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28148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5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  <a14:imgEffect>
                      <a14:brightnessContrast bright="-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46" y="0"/>
            <a:ext cx="916697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Заголовок 2"/>
          <p:cNvSpPr txBox="1">
            <a:spLocks/>
          </p:cNvSpPr>
          <p:nvPr/>
        </p:nvSpPr>
        <p:spPr>
          <a:xfrm>
            <a:off x="10244" y="5848"/>
            <a:ext cx="9149880" cy="75885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kk-KZ" sz="3600" dirty="0" smtClean="0">
                <a:solidFill>
                  <a:schemeClr val="bg1"/>
                </a:solidFill>
                <a:latin typeface="Taxoma"/>
                <a:cs typeface="Calibri" pitchFamily="34" charset="0"/>
              </a:rPr>
              <a:t> Ұлттық Конвент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47233" y="1586130"/>
            <a:ext cx="8553090" cy="313182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Жирондықтар</a:t>
            </a:r>
            <a:endPara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47233" y="1586130"/>
            <a:ext cx="2575942" cy="313182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Якобшылдар</a:t>
            </a:r>
            <a:endPara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510049" y="1704989"/>
            <a:ext cx="20383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«Оңшылдар» </a:t>
            </a:r>
            <a:endPara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72963" y="1682385"/>
            <a:ext cx="25793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sz="2000" b="1" dirty="0">
                <a:latin typeface="Tahoma" pitchFamily="34" charset="0"/>
                <a:ea typeface="Tahoma" pitchFamily="34" charset="0"/>
                <a:cs typeface="Tahoma" pitchFamily="34" charset="0"/>
              </a:rPr>
              <a:t>«</a:t>
            </a:r>
            <a:r>
              <a:rPr lang="kk-KZ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Солшылдар</a:t>
            </a:r>
            <a:r>
              <a:rPr lang="kk-KZ" sz="2000" b="1" dirty="0">
                <a:latin typeface="Tahoma" pitchFamily="34" charset="0"/>
                <a:ea typeface="Tahoma" pitchFamily="34" charset="0"/>
                <a:cs typeface="Tahoma" pitchFamily="34" charset="0"/>
              </a:rPr>
              <a:t>» </a:t>
            </a:r>
            <a:endParaRPr lang="ru-RU" sz="20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823175" y="1586130"/>
            <a:ext cx="3443858" cy="314151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Конвент «батпағы» </a:t>
            </a:r>
            <a:endPara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178874" y="1700191"/>
            <a:ext cx="28575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Конвент «батпағы» </a:t>
            </a:r>
            <a:endPara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479768" y="2951985"/>
            <a:ext cx="23479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Жирондықтар</a:t>
            </a:r>
            <a:endParaRPr lang="ru-RU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6657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5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  <a14:imgEffect>
                      <a14:brightnessContrast bright="-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46" y="0"/>
            <a:ext cx="916697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Заголовок 2"/>
          <p:cNvSpPr txBox="1">
            <a:spLocks/>
          </p:cNvSpPr>
          <p:nvPr/>
        </p:nvSpPr>
        <p:spPr>
          <a:xfrm>
            <a:off x="-6846" y="0"/>
            <a:ext cx="9150846" cy="5388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kk-KZ" sz="3600" dirty="0" smtClean="0">
                <a:solidFill>
                  <a:schemeClr val="bg1"/>
                </a:solidFill>
                <a:latin typeface="Taxoma"/>
                <a:cs typeface="Calibri" pitchFamily="34" charset="0"/>
              </a:rPr>
              <a:t> </a:t>
            </a: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691530"/>
            <a:ext cx="8188337" cy="45501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23528" y="5240549"/>
            <a:ext cx="792472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k-KZ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1792ж 10 желтоқсанда сот ісі басталып, 21 қаңтарда орталық алаңда  XVI Людовиктің басы кесілді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479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5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  <a14:imgEffect>
                      <a14:brightnessContrast bright="-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46" y="0"/>
            <a:ext cx="916697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Заголовок 2"/>
          <p:cNvSpPr txBox="1">
            <a:spLocks/>
          </p:cNvSpPr>
          <p:nvPr/>
        </p:nvSpPr>
        <p:spPr>
          <a:xfrm>
            <a:off x="-6846" y="0"/>
            <a:ext cx="9150846" cy="98072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800" dirty="0">
                <a:solidFill>
                  <a:schemeClr val="bg1"/>
                </a:solidFill>
                <a:latin typeface="Taxoma"/>
                <a:cs typeface="Calibri" pitchFamily="34" charset="0"/>
              </a:rPr>
              <a:t>1792ж Пруссия мен Австрия </a:t>
            </a:r>
            <a:r>
              <a:rPr lang="ru-RU" sz="2800" dirty="0" err="1">
                <a:solidFill>
                  <a:schemeClr val="bg1"/>
                </a:solidFill>
                <a:latin typeface="Taxoma"/>
                <a:cs typeface="Calibri" pitchFamily="34" charset="0"/>
              </a:rPr>
              <a:t>Францияға</a:t>
            </a:r>
            <a:r>
              <a:rPr lang="ru-RU" sz="2800" dirty="0">
                <a:solidFill>
                  <a:schemeClr val="bg1"/>
                </a:solidFill>
                <a:latin typeface="Taxoma"/>
                <a:cs typeface="Calibri" pitchFamily="34" charset="0"/>
              </a:rPr>
              <a:t> </a:t>
            </a:r>
            <a:r>
              <a:rPr lang="ru-RU" sz="2800" dirty="0" err="1">
                <a:solidFill>
                  <a:schemeClr val="bg1"/>
                </a:solidFill>
                <a:latin typeface="Taxoma"/>
                <a:cs typeface="Calibri" pitchFamily="34" charset="0"/>
              </a:rPr>
              <a:t>соғыс</a:t>
            </a:r>
            <a:r>
              <a:rPr lang="ru-RU" sz="2800" dirty="0">
                <a:solidFill>
                  <a:schemeClr val="bg1"/>
                </a:solidFill>
                <a:latin typeface="Taxoma"/>
                <a:cs typeface="Calibri" pitchFamily="34" charset="0"/>
              </a:rPr>
              <a:t> </a:t>
            </a:r>
            <a:r>
              <a:rPr lang="ru-RU" sz="2800" dirty="0" err="1">
                <a:solidFill>
                  <a:schemeClr val="bg1"/>
                </a:solidFill>
                <a:latin typeface="Taxoma"/>
                <a:cs typeface="Calibri" pitchFamily="34" charset="0"/>
              </a:rPr>
              <a:t>ашты</a:t>
            </a:r>
            <a:endParaRPr lang="ru-RU" sz="2800" dirty="0">
              <a:solidFill>
                <a:schemeClr val="bg1"/>
              </a:solidFill>
              <a:latin typeface="Taxoma"/>
              <a:cs typeface="Calibri" pitchFamily="34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739" y="1250846"/>
            <a:ext cx="8823653" cy="480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221070" y="4419602"/>
            <a:ext cx="1338599" cy="3773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dirty="0" smtClean="0">
                <a:solidFill>
                  <a:schemeClr val="bg1"/>
                </a:solidFill>
              </a:rPr>
              <a:t>Франция 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639626" y="3323386"/>
            <a:ext cx="1338599" cy="3773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dirty="0" smtClean="0">
                <a:solidFill>
                  <a:schemeClr val="bg1"/>
                </a:solidFill>
              </a:rPr>
              <a:t>Пруссия 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23927" y="4335715"/>
            <a:ext cx="1338599" cy="3773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dirty="0" smtClean="0">
                <a:solidFill>
                  <a:schemeClr val="bg1"/>
                </a:solidFill>
              </a:rPr>
              <a:t>Австрия 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0" name="Стрелка вправо 9"/>
          <p:cNvSpPr/>
          <p:nvPr/>
        </p:nvSpPr>
        <p:spPr>
          <a:xfrm rot="19851482" flipH="1" flipV="1">
            <a:off x="3015974" y="3812234"/>
            <a:ext cx="1746641" cy="500452"/>
          </a:xfrm>
          <a:prstGeom prst="rightArrow">
            <a:avLst/>
          </a:prstGeom>
          <a:ln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трелка вправо 10"/>
          <p:cNvSpPr/>
          <p:nvPr/>
        </p:nvSpPr>
        <p:spPr>
          <a:xfrm rot="21342169" flipH="1" flipV="1">
            <a:off x="3360992" y="4456070"/>
            <a:ext cx="1746641" cy="500452"/>
          </a:xfrm>
          <a:prstGeom prst="rightArrow">
            <a:avLst/>
          </a:prstGeom>
          <a:ln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1282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5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  <a14:imgEffect>
                      <a14:brightnessContrast bright="-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46" y="0"/>
            <a:ext cx="916697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Заголовок 2"/>
          <p:cNvSpPr txBox="1">
            <a:spLocks/>
          </p:cNvSpPr>
          <p:nvPr/>
        </p:nvSpPr>
        <p:spPr>
          <a:xfrm>
            <a:off x="0" y="0"/>
            <a:ext cx="9160124" cy="5388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kk-KZ" sz="3600" dirty="0" smtClean="0">
                <a:solidFill>
                  <a:schemeClr val="bg1"/>
                </a:solidFill>
                <a:latin typeface="Taxoma"/>
                <a:cs typeface="Calibri" pitchFamily="34" charset="0"/>
              </a:rPr>
              <a:t> Якобшілердің көсемдері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90" t="30154" r="3823" b="15532"/>
          <a:stretch/>
        </p:blipFill>
        <p:spPr bwMode="auto">
          <a:xfrm>
            <a:off x="210986" y="764286"/>
            <a:ext cx="8455371" cy="35197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340822" y="4320693"/>
            <a:ext cx="24144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k-KZ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Жан – Поль Марат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672295" y="4363706"/>
            <a:ext cx="17155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k-KZ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Жак Дантон 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954944" y="4354745"/>
            <a:ext cx="31886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k-KZ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Максимилиан Робеспьер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76065" y="4745738"/>
            <a:ext cx="27439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k-KZ" b="1" dirty="0" smtClean="0"/>
              <a:t>«Халық досы» газетін шығарған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3248196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5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  <a14:imgEffect>
                      <a14:brightnessContrast bright="-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46" y="0"/>
            <a:ext cx="916697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Заголовок 2"/>
          <p:cNvSpPr txBox="1">
            <a:spLocks/>
          </p:cNvSpPr>
          <p:nvPr/>
        </p:nvSpPr>
        <p:spPr>
          <a:xfrm>
            <a:off x="-6846" y="0"/>
            <a:ext cx="9150846" cy="5388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kk-KZ" sz="3600" dirty="0" smtClean="0">
                <a:solidFill>
                  <a:schemeClr val="bg1"/>
                </a:solidFill>
                <a:latin typeface="Taxoma"/>
                <a:cs typeface="Calibri" pitchFamily="34" charset="0"/>
              </a:rPr>
              <a:t> </a:t>
            </a:r>
          </a:p>
        </p:txBody>
      </p:sp>
      <p:sp>
        <p:nvSpPr>
          <p:cNvPr id="4" name="Заголовок 2"/>
          <p:cNvSpPr txBox="1">
            <a:spLocks/>
          </p:cNvSpPr>
          <p:nvPr/>
        </p:nvSpPr>
        <p:spPr>
          <a:xfrm>
            <a:off x="0" y="0"/>
            <a:ext cx="10379978" cy="5388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kk-KZ" sz="3600" dirty="0">
                <a:solidFill>
                  <a:schemeClr val="bg1"/>
                </a:solidFill>
                <a:latin typeface="Taxoma"/>
                <a:cs typeface="Calibri" pitchFamily="34" charset="0"/>
              </a:rPr>
              <a:t>Якобшілер диктатурасы </a:t>
            </a:r>
            <a:endParaRPr lang="kk-KZ" sz="3600" dirty="0" smtClean="0">
              <a:solidFill>
                <a:schemeClr val="bg1"/>
              </a:solidFill>
              <a:latin typeface="Taxoma"/>
              <a:cs typeface="Calibri" pitchFamily="34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59" t="30154" r="35118" b="15532"/>
          <a:stretch/>
        </p:blipFill>
        <p:spPr bwMode="auto">
          <a:xfrm>
            <a:off x="7164288" y="703635"/>
            <a:ext cx="2595070" cy="257545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690" y="703635"/>
            <a:ext cx="2677241" cy="30644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290794" y="3851974"/>
            <a:ext cx="24689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k-KZ" b="1" u="sng" dirty="0">
                <a:latin typeface="Tahoma" pitchFamily="34" charset="0"/>
                <a:ea typeface="Tahoma" pitchFamily="34" charset="0"/>
                <a:cs typeface="Tahoma" pitchFamily="34" charset="0"/>
              </a:rPr>
              <a:t>Мария Антуанетта </a:t>
            </a:r>
            <a:endParaRPr lang="ru-RU" b="1" u="sng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graphicFrame>
        <p:nvGraphicFramePr>
          <p:cNvPr id="8" name="Схема 7"/>
          <p:cNvGraphicFramePr/>
          <p:nvPr>
            <p:extLst>
              <p:ext uri="{D42A27DB-BD31-4B8C-83A1-F6EECF244321}">
                <p14:modId xmlns:p14="http://schemas.microsoft.com/office/powerpoint/2010/main" val="3239377428"/>
              </p:ext>
            </p:extLst>
          </p:nvPr>
        </p:nvGraphicFramePr>
        <p:xfrm>
          <a:off x="914552" y="703635"/>
          <a:ext cx="7833912" cy="46708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  <p:extLst>
      <p:ext uri="{BB962C8B-B14F-4D97-AF65-F5344CB8AC3E}">
        <p14:creationId xmlns:p14="http://schemas.microsoft.com/office/powerpoint/2010/main" val="3289607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5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  <a14:imgEffect>
                      <a14:brightnessContrast bright="-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46" y="0"/>
            <a:ext cx="916697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Заголовок 2"/>
          <p:cNvSpPr txBox="1">
            <a:spLocks/>
          </p:cNvSpPr>
          <p:nvPr/>
        </p:nvSpPr>
        <p:spPr>
          <a:xfrm>
            <a:off x="11100" y="24899"/>
            <a:ext cx="9149024" cy="5388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kk-KZ" sz="3600" dirty="0" smtClean="0">
                <a:solidFill>
                  <a:schemeClr val="bg1"/>
                </a:solidFill>
                <a:latin typeface="Taxoma"/>
                <a:cs typeface="Calibri" pitchFamily="34" charset="0"/>
              </a:rPr>
              <a:t> Якобшілер диктатурасының құлауы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52" t="30154" r="3823" b="15532"/>
          <a:stretch/>
        </p:blipFill>
        <p:spPr bwMode="auto">
          <a:xfrm flipH="1">
            <a:off x="320554" y="1484784"/>
            <a:ext cx="2274574" cy="22465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08" t="30154" r="33997" b="15532"/>
          <a:stretch/>
        </p:blipFill>
        <p:spPr bwMode="auto">
          <a:xfrm>
            <a:off x="6239896" y="1484784"/>
            <a:ext cx="2652584" cy="24252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568640" y="3758055"/>
            <a:ext cx="15311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k-KZ" dirty="0"/>
              <a:t>Жак Дантон 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6900717" y="3942721"/>
            <a:ext cx="13309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k-KZ" dirty="0"/>
              <a:t>Робеспьер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2857950" y="1555924"/>
            <a:ext cx="338194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k-KZ" dirty="0"/>
              <a:t>1794 жылы 27 шілдеде Робеспьер мен жақтастары тұтқындалып, якобшілер диктатурасы құлады</a:t>
            </a:r>
            <a:endParaRPr lang="ru-RU" dirty="0"/>
          </a:p>
        </p:txBody>
      </p:sp>
      <p:pic>
        <p:nvPicPr>
          <p:cNvPr id="11" name="Picture 2" descr="https://upload.wikimedia.org/wikipedia/commons/9/95/Jean-Joseph-Fran%C3%A7ois_Tassaert_-_La_Nuit_du_9_au_10_thermidor_an_II%2C_Arrestation_de_Robespierre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7012" y="2918324"/>
            <a:ext cx="3453183" cy="2505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3254628" y="5538997"/>
            <a:ext cx="237039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k-KZ" sz="2400" b="1" dirty="0"/>
              <a:t>Т</a:t>
            </a:r>
            <a:r>
              <a:rPr lang="kk-KZ" sz="2400" b="1" dirty="0" smtClean="0"/>
              <a:t>ермидорлар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1903241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5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  <a14:imgEffect>
                      <a14:brightnessContrast bright="-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46" y="0"/>
            <a:ext cx="916697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Заголовок 2"/>
          <p:cNvSpPr txBox="1">
            <a:spLocks/>
          </p:cNvSpPr>
          <p:nvPr/>
        </p:nvSpPr>
        <p:spPr>
          <a:xfrm>
            <a:off x="-6846" y="7233"/>
            <a:ext cx="9166970" cy="5388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kk-KZ" sz="3600" dirty="0" smtClean="0">
                <a:solidFill>
                  <a:schemeClr val="bg1"/>
                </a:solidFill>
                <a:latin typeface="Taxoma"/>
                <a:cs typeface="Calibri" pitchFamily="34" charset="0"/>
              </a:rPr>
              <a:t> Революция кезіндегі мәдениет</a:t>
            </a:r>
          </a:p>
        </p:txBody>
      </p:sp>
      <p:pic>
        <p:nvPicPr>
          <p:cNvPr id="5" name="Picture 2" descr="http://pochemuha.ru/wp-content/uploads/2011/02/%D0%9D%D0%B5%D0%BE%D0%B1%D1%8B%D1%87%D0%BD%D1%8B%D0%B9-%D0%BA%D0%B0%D0%BB%D0%B5%D0%BD%D0%B4%D0%B0%D1%80%D1%8C-%D0%A4%D1%80%D0%B0%D0%BD%D1%86%D1%83%D0%B7%D1%81%D0%BA%D0%BE%D0%B9-%D1%80%D0%B5%D0%B2%D0%BE%D0%BB%D1%8E%D1%86%D0%B8%D0%B8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145" y="947061"/>
            <a:ext cx="4089553" cy="3641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-6846" y="4740271"/>
            <a:ext cx="423051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k-KZ" sz="2400" dirty="0">
                <a:latin typeface="Times New Roman"/>
                <a:ea typeface="Calibri"/>
              </a:rPr>
              <a:t>Жаңа республикалық күнтізбе </a:t>
            </a:r>
            <a:endParaRPr lang="ru-RU" sz="2400" dirty="0"/>
          </a:p>
        </p:txBody>
      </p:sp>
      <p:pic>
        <p:nvPicPr>
          <p:cNvPr id="7" name="Picture 4" descr="https://ic.pics.livejournal.com/olegmakarenko.ru/12791732/1220810/1220810_original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8899" y="940642"/>
            <a:ext cx="3902646" cy="3648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4663483" y="4818984"/>
            <a:ext cx="37880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k-KZ" dirty="0" smtClean="0"/>
              <a:t>Мектеп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12241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571472" y="1102677"/>
            <a:ext cx="8001056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kk-KZ" sz="2400" b="1" i="0" u="none" strike="noStrike" cap="none" normalizeH="0" baseline="0" dirty="0" smtClean="0">
                <a:ln>
                  <a:noFill/>
                </a:ln>
                <a:solidFill>
                  <a:srgbClr val="0000CC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Оқу мақсаты: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kk-KZ" sz="24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7.2.2.1 тарихи оқиғаларды интерпретациялау үшін өнер туындыларын пайдалану;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kk-KZ" sz="24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7.3.1.1 </a:t>
            </a:r>
            <a:r>
              <a:rPr lang="kk-KZ" sz="24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республикалық құрылымның ерекшеліктерін анықтау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kk-KZ" sz="2400" b="1" u="none" strike="noStrike" cap="none" normalizeH="0" baseline="0" dirty="0" smtClean="0">
                <a:ln>
                  <a:noFill/>
                </a:ln>
                <a:solidFill>
                  <a:srgbClr val="0000CC"/>
                </a:solidFill>
                <a:effectLst/>
                <a:latin typeface="Times New Roman" pitchFamily="18" charset="0"/>
                <a:cs typeface="Times New Roman" pitchFamily="18" charset="0"/>
              </a:rPr>
              <a:t>Бағалау критерийлері</a:t>
            </a:r>
            <a:r>
              <a:rPr lang="kk-KZ" sz="24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endParaRPr lang="kk-KZ" sz="2400" i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lvl="0" indent="-3429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ru-RU" sz="2400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монархияның</a:t>
            </a:r>
            <a:r>
              <a:rPr lang="ru-RU" sz="24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құлауы</a:t>
            </a:r>
            <a:r>
              <a:rPr lang="ru-RU" sz="24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және</a:t>
            </a:r>
            <a:r>
              <a:rPr lang="ru-RU" sz="24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республиканың</a:t>
            </a:r>
            <a:r>
              <a:rPr lang="ru-RU" sz="24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құрылуы</a:t>
            </a:r>
            <a:r>
              <a:rPr lang="ru-RU" sz="24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мен </a:t>
            </a:r>
            <a:r>
              <a:rPr lang="ru-RU" sz="24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оның</a:t>
            </a:r>
            <a:r>
              <a:rPr lang="ru-RU" sz="24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ерекшеліктерін</a:t>
            </a:r>
            <a:r>
              <a:rPr lang="ru-RU" sz="24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түсіндіреді</a:t>
            </a:r>
            <a:r>
              <a:rPr lang="ru-RU" sz="24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;</a:t>
            </a:r>
            <a:endParaRPr lang="kk-KZ" sz="2400" i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lvl="0" indent="-3429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ru-RU" sz="24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якобшілер</a:t>
            </a:r>
            <a:r>
              <a:rPr lang="ru-RU" sz="24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диктатурасының</a:t>
            </a:r>
            <a:r>
              <a:rPr lang="ru-RU" sz="24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құлауын</a:t>
            </a:r>
            <a:r>
              <a:rPr lang="ru-RU" sz="24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революцияның</a:t>
            </a:r>
            <a:r>
              <a:rPr lang="ru-RU" sz="24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маңызын</a:t>
            </a:r>
            <a:r>
              <a:rPr lang="ru-RU" sz="24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анықтайды</a:t>
            </a:r>
            <a:r>
              <a:rPr lang="ru-RU" sz="24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2400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5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  <a14:imgEffect>
                      <a14:brightnessContrast bright="-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46" y="0"/>
            <a:ext cx="916697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Заголовок 2"/>
          <p:cNvSpPr txBox="1">
            <a:spLocks/>
          </p:cNvSpPr>
          <p:nvPr/>
        </p:nvSpPr>
        <p:spPr>
          <a:xfrm>
            <a:off x="0" y="0"/>
            <a:ext cx="9144000" cy="5388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kk-KZ" sz="3600" dirty="0" smtClean="0">
                <a:solidFill>
                  <a:schemeClr val="bg1"/>
                </a:solidFill>
                <a:latin typeface="Taxoma"/>
                <a:cs typeface="Calibri" pitchFamily="34" charset="0"/>
              </a:rPr>
              <a:t> 1-тапсырма</a:t>
            </a: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483" y="3232346"/>
            <a:ext cx="2800028" cy="176768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8" name="Picture 8" descr="https://get.wallhere.com/photo/painting-mythology-french-revolution-ART-ancient-history-christmas-decoration-middle-ages-6507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4002" y="3263257"/>
            <a:ext cx="2714131" cy="177010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112" y="1193473"/>
            <a:ext cx="2812931" cy="152058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" name="Picture 9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7009" y="1340534"/>
            <a:ext cx="2751124" cy="146374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1" name="Овал 20"/>
          <p:cNvSpPr/>
          <p:nvPr/>
        </p:nvSpPr>
        <p:spPr>
          <a:xfrm>
            <a:off x="3402379" y="2665654"/>
            <a:ext cx="2430162" cy="1133384"/>
          </a:xfrm>
          <a:prstGeom prst="ellipse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k-KZ" sz="2400" b="1" dirty="0" smtClean="0"/>
              <a:t>Саяси клубтар</a:t>
            </a:r>
            <a:endParaRPr lang="ru-RU" sz="2400" b="1" dirty="0"/>
          </a:p>
        </p:txBody>
      </p:sp>
      <p:sp>
        <p:nvSpPr>
          <p:cNvPr id="22" name="TextBox 21"/>
          <p:cNvSpPr txBox="1"/>
          <p:nvPr/>
        </p:nvSpPr>
        <p:spPr>
          <a:xfrm>
            <a:off x="1100376" y="670683"/>
            <a:ext cx="89792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b="1" dirty="0" smtClean="0"/>
              <a:t>Революция кезіндегі саяси клубтарды атаңыз</a:t>
            </a:r>
            <a:endParaRPr lang="ru-RU" b="1" dirty="0"/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830257" y="2804283"/>
            <a:ext cx="2257167" cy="326019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6106592" y="5058703"/>
            <a:ext cx="2257167" cy="326019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830257" y="5058703"/>
            <a:ext cx="2257167" cy="326019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0885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Заголовок 2"/>
          <p:cNvSpPr txBox="1">
            <a:spLocks/>
          </p:cNvSpPr>
          <p:nvPr/>
        </p:nvSpPr>
        <p:spPr>
          <a:xfrm>
            <a:off x="0" y="0"/>
            <a:ext cx="9144000" cy="5388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kk-KZ" sz="3600" dirty="0" smtClean="0">
                <a:solidFill>
                  <a:schemeClr val="bg1"/>
                </a:solidFill>
                <a:latin typeface="Taxoma"/>
                <a:cs typeface="Calibri" pitchFamily="34" charset="0"/>
              </a:rPr>
              <a:t> Жауабы:</a:t>
            </a: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483" y="3232346"/>
            <a:ext cx="2800028" cy="176768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7" name="Picture 8" descr="https://get.wallhere.com/photo/painting-mythology-french-revolution-ART-ancient-history-christmas-decoration-middle-ages-6507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4002" y="3263257"/>
            <a:ext cx="2714131" cy="177010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112" y="1193473"/>
            <a:ext cx="2812931" cy="152058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9" name="Picture 9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7009" y="1340534"/>
            <a:ext cx="2751124" cy="146374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0" name="Овал 19"/>
          <p:cNvSpPr/>
          <p:nvPr/>
        </p:nvSpPr>
        <p:spPr>
          <a:xfrm>
            <a:off x="3402379" y="2665654"/>
            <a:ext cx="2430162" cy="1133384"/>
          </a:xfrm>
          <a:prstGeom prst="ellipse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k-KZ" sz="2400" b="1" dirty="0" smtClean="0"/>
              <a:t>Саяси клубтар</a:t>
            </a:r>
            <a:endParaRPr lang="ru-RU" sz="2400" b="1" dirty="0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830257" y="2832186"/>
            <a:ext cx="2257167" cy="326019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dirty="0" smtClean="0"/>
              <a:t>Париж коммунасы</a:t>
            </a:r>
            <a:endParaRPr lang="ru-RU" dirty="0"/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6028333" y="2906327"/>
            <a:ext cx="2257167" cy="326019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dirty="0" smtClean="0"/>
              <a:t>Жирондықтар</a:t>
            </a:r>
            <a:endParaRPr lang="ru-RU" dirty="0"/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6106592" y="5058703"/>
            <a:ext cx="2257167" cy="326019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dirty="0" smtClean="0"/>
              <a:t>Құтырғандар</a:t>
            </a:r>
            <a:endParaRPr lang="ru-RU" dirty="0"/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830257" y="5058703"/>
            <a:ext cx="2257167" cy="326019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dirty="0" smtClean="0"/>
              <a:t>Якобшілер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35750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86594" y="980728"/>
            <a:ext cx="41044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Қорытынды:</a:t>
            </a:r>
            <a:endParaRPr lang="ru-RU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51520" y="2060848"/>
            <a:ext cx="88924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kk-KZ" sz="2800" b="1" dirty="0">
                <a:solidFill>
                  <a:srgbClr val="7030A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м</a:t>
            </a:r>
            <a:r>
              <a:rPr lang="kk-KZ" sz="2800" b="1" dirty="0" smtClean="0">
                <a:solidFill>
                  <a:srgbClr val="7030A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онархияның құлауы және республиканың құрылуы мен оның ерекшеліктерін білдіңіз;</a:t>
            </a:r>
            <a:endParaRPr lang="ru-RU" sz="2800" b="1" dirty="0" smtClean="0">
              <a:solidFill>
                <a:srgbClr val="7030A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1520" y="3863090"/>
            <a:ext cx="889248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kk-KZ" sz="2800" b="1" dirty="0">
                <a:solidFill>
                  <a:srgbClr val="7030A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я</a:t>
            </a:r>
            <a:r>
              <a:rPr lang="kk-KZ" sz="2800" b="1" dirty="0" smtClean="0">
                <a:solidFill>
                  <a:srgbClr val="7030A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кобшілер диктатурасының құлауын, революцияның </a:t>
            </a:r>
          </a:p>
          <a:p>
            <a:r>
              <a:rPr lang="kk-KZ" sz="2800" b="1" dirty="0">
                <a:solidFill>
                  <a:srgbClr val="7030A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kk-KZ" sz="2800" b="1" dirty="0" smtClean="0">
                <a:solidFill>
                  <a:srgbClr val="7030A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 маңызын анықтадыңыз.</a:t>
            </a:r>
            <a:endParaRPr lang="ru-RU" sz="2800" b="1" dirty="0" smtClean="0">
              <a:solidFill>
                <a:srgbClr val="7030A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0362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k-KZ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Оқу тапсырмасы</a:t>
            </a:r>
            <a:endParaRPr lang="ru-RU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2116832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Француз </a:t>
            </a:r>
            <a:r>
              <a:rPr lang="ru-RU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буржуазиялық</a:t>
            </a:r>
            <a:r>
              <a:rPr lang="ru-RU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революциясының</a:t>
            </a:r>
            <a:r>
              <a:rPr lang="ru-RU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маңызын</a:t>
            </a:r>
            <a:r>
              <a:rPr lang="ru-RU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талдау</a:t>
            </a:r>
            <a:r>
              <a:rPr lang="ru-RU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endParaRPr lang="kk-KZ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2"/>
          <p:cNvSpPr>
            <a:spLocks noGrp="1"/>
          </p:cNvSpPr>
          <p:nvPr>
            <p:ph type="title"/>
          </p:nvPr>
        </p:nvSpPr>
        <p:spPr>
          <a:xfrm>
            <a:off x="467544" y="274638"/>
            <a:ext cx="8136904" cy="70609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kk-KZ" sz="3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Тірек сөздер</a:t>
            </a:r>
            <a:endParaRPr lang="ru-RU" sz="36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одзаголовок 8"/>
          <p:cNvSpPr txBox="1">
            <a:spLocks noGrp="1"/>
          </p:cNvSpPr>
          <p:nvPr>
            <p:ph idx="1"/>
          </p:nvPr>
        </p:nvSpPr>
        <p:spPr>
          <a:xfrm>
            <a:off x="323528" y="1628800"/>
            <a:ext cx="8229600" cy="33843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defRPr/>
            </a:pPr>
            <a:endParaRPr lang="ru-RU" sz="3200" i="1" dirty="0" smtClean="0">
              <a:solidFill>
                <a:schemeClr val="tx1">
                  <a:lumMod val="65000"/>
                  <a:lumOff val="3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  <a:p>
            <a:pPr lvl="0" algn="l">
              <a:lnSpc>
                <a:spcPct val="100000"/>
              </a:lnSpc>
              <a:spcBef>
                <a:spcPts val="0"/>
              </a:spcBef>
            </a:pPr>
            <a:endParaRPr lang="kk-KZ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l">
              <a:lnSpc>
                <a:spcPct val="100000"/>
              </a:lnSpc>
              <a:spcBef>
                <a:spcPts val="0"/>
              </a:spcBef>
            </a:pPr>
            <a:endParaRPr lang="kk-KZ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sz="3200" i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95536" y="1618641"/>
            <a:ext cx="842493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kk-KZ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Конституциялық монархия </a:t>
            </a:r>
            <a:r>
              <a:rPr lang="ru-RU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– </a:t>
            </a:r>
            <a:r>
              <a:rPr lang="ru-RU" b="1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бұл</a:t>
            </a:r>
            <a:r>
              <a:rPr lang="ru-RU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монарх </a:t>
            </a:r>
            <a:r>
              <a:rPr lang="ru-RU" b="1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мемлекет</a:t>
            </a:r>
            <a:r>
              <a:rPr lang="ru-RU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b="1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басшысы</a:t>
            </a:r>
            <a:r>
              <a:rPr lang="ru-RU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b="1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болғанмен</a:t>
            </a:r>
            <a:r>
              <a:rPr lang="ru-RU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, </a:t>
            </a:r>
            <a:r>
              <a:rPr lang="ru-RU" b="1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оның</a:t>
            </a:r>
            <a:r>
              <a:rPr lang="ru-RU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b="1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билігі</a:t>
            </a:r>
            <a:r>
              <a:rPr lang="ru-RU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b="1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конституциямен</a:t>
            </a:r>
            <a:r>
              <a:rPr lang="ru-RU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b="1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шектелетін</a:t>
            </a:r>
            <a:r>
              <a:rPr lang="ru-RU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b="1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басқару</a:t>
            </a:r>
            <a:r>
              <a:rPr lang="ru-RU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b="1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формасы</a:t>
            </a:r>
            <a:r>
              <a:rPr lang="ru-RU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. </a:t>
            </a:r>
            <a:r>
              <a:rPr lang="kk-KZ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.</a:t>
            </a:r>
            <a:r>
              <a:rPr lang="en-US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endParaRPr lang="ru-RU" sz="20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405114" y="2924944"/>
            <a:ext cx="8488806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ru-RU" b="1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Якобшілер</a:t>
            </a:r>
            <a:r>
              <a:rPr lang="ru-RU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– француз </a:t>
            </a:r>
            <a:r>
              <a:rPr lang="ru-RU" b="1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буржуазиясының</a:t>
            </a:r>
            <a:r>
              <a:rPr lang="ru-RU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b="1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ең</a:t>
            </a:r>
            <a:r>
              <a:rPr lang="ru-RU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b="1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солшыл</a:t>
            </a:r>
            <a:r>
              <a:rPr lang="ru-RU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b="1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революциялық</a:t>
            </a:r>
            <a:r>
              <a:rPr lang="ru-RU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b="1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қанатына</a:t>
            </a:r>
            <a:r>
              <a:rPr lang="ru-RU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b="1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жататын</a:t>
            </a:r>
            <a:r>
              <a:rPr lang="ru-RU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топ  </a:t>
            </a:r>
            <a:r>
              <a:rPr lang="kk-KZ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.</a:t>
            </a:r>
            <a:r>
              <a:rPr lang="en-US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endParaRPr lang="ru-RU" sz="20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427651" y="3951560"/>
            <a:ext cx="5707866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kk-KZ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Лаңкестік</a:t>
            </a:r>
            <a:r>
              <a:rPr lang="ru-RU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– </a:t>
            </a:r>
            <a:r>
              <a:rPr lang="ru-RU" b="1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қорқыту</a:t>
            </a:r>
            <a:r>
              <a:rPr lang="ru-RU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, </a:t>
            </a:r>
            <a:r>
              <a:rPr lang="ru-RU" b="1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қарсыласты</a:t>
            </a:r>
            <a:r>
              <a:rPr lang="ru-RU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b="1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күштеп</a:t>
            </a:r>
            <a:r>
              <a:rPr lang="ru-RU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b="1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басып</a:t>
            </a:r>
            <a:r>
              <a:rPr lang="ru-RU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– </a:t>
            </a:r>
            <a:r>
              <a:rPr lang="ru-RU" b="1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жаншу</a:t>
            </a:r>
            <a:r>
              <a:rPr lang="ru-RU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b="1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саясаты</a:t>
            </a:r>
            <a:r>
              <a:rPr lang="ru-RU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kk-KZ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.</a:t>
            </a:r>
            <a:r>
              <a:rPr lang="en-US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endParaRPr lang="ru-RU" sz="20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5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  <a14:imgEffect>
                      <a14:brightnessContrast bright="-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46" y="0"/>
            <a:ext cx="916697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Заголовок 2"/>
          <p:cNvSpPr txBox="1">
            <a:spLocks/>
          </p:cNvSpPr>
          <p:nvPr/>
        </p:nvSpPr>
        <p:spPr>
          <a:xfrm>
            <a:off x="-6846" y="0"/>
            <a:ext cx="9150846" cy="5388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kk-KZ" sz="3600" dirty="0" smtClean="0">
                <a:solidFill>
                  <a:schemeClr val="bg1"/>
                </a:solidFill>
                <a:latin typeface="Taxoma"/>
                <a:cs typeface="Calibri" pitchFamily="34" charset="0"/>
              </a:rPr>
              <a:t> Еркіндік, теңдік, ағайындық!</a:t>
            </a: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013" y="980728"/>
            <a:ext cx="3662362" cy="542898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Скругленный прямоугольник 10"/>
          <p:cNvSpPr/>
          <p:nvPr/>
        </p:nvSpPr>
        <p:spPr>
          <a:xfrm>
            <a:off x="4168495" y="1976801"/>
            <a:ext cx="2171700" cy="883399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Шіркеу ондығы </a:t>
            </a:r>
            <a:endParaRPr lang="ru-RU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6804248" y="1976800"/>
            <a:ext cx="2171700" cy="883399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Жеке феодалдық міндеткерліктер</a:t>
            </a:r>
            <a:endParaRPr lang="ru-RU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8" name="Стрелка вправо 17"/>
          <p:cNvSpPr/>
          <p:nvPr/>
        </p:nvSpPr>
        <p:spPr>
          <a:xfrm flipH="1">
            <a:off x="3793057" y="4162318"/>
            <a:ext cx="1317283" cy="746198"/>
          </a:xfrm>
          <a:prstGeom prst="rightArrow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5110341" y="3307762"/>
            <a:ext cx="3672892" cy="2121649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1789ж 26 тамызда</a:t>
            </a:r>
          </a:p>
          <a:p>
            <a:pPr algn="ctr"/>
            <a:r>
              <a:rPr lang="kk-KZ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«Адам </a:t>
            </a:r>
            <a:r>
              <a:rPr lang="kk-KZ" dirty="0">
                <a:latin typeface="Tahoma" pitchFamily="34" charset="0"/>
                <a:ea typeface="Tahoma" pitchFamily="34" charset="0"/>
                <a:cs typeface="Tahoma" pitchFamily="34" charset="0"/>
              </a:rPr>
              <a:t>және азамат құқықтарының декларациясы» </a:t>
            </a:r>
            <a:endParaRPr lang="ru-RU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771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5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  <a14:imgEffect>
                      <a14:brightnessContrast bright="-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46" y="0"/>
            <a:ext cx="916697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Заголовок 2"/>
          <p:cNvSpPr txBox="1">
            <a:spLocks/>
          </p:cNvSpPr>
          <p:nvPr/>
        </p:nvSpPr>
        <p:spPr>
          <a:xfrm>
            <a:off x="-6846" y="0"/>
            <a:ext cx="9150846" cy="76470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kk-KZ" sz="2000" dirty="0">
                <a:solidFill>
                  <a:schemeClr val="bg1"/>
                </a:solidFill>
                <a:latin typeface="Taxoma"/>
                <a:cs typeface="Calibri" pitchFamily="34" charset="0"/>
              </a:rPr>
              <a:t>1789ж 5 қазанда қолдарына қару алған 7 мыңға жуық  Париж тұрғындары корольдің сарайы Версальға бет алды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0"/>
          <a:stretch/>
        </p:blipFill>
        <p:spPr bwMode="auto">
          <a:xfrm>
            <a:off x="965546" y="3429000"/>
            <a:ext cx="6411950" cy="3009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2213" y="1052735"/>
            <a:ext cx="6552728" cy="20195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78040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5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  <a14:imgEffect>
                      <a14:brightnessContrast bright="-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46" y="0"/>
            <a:ext cx="916697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Заголовок 2"/>
          <p:cNvSpPr txBox="1">
            <a:spLocks/>
          </p:cNvSpPr>
          <p:nvPr/>
        </p:nvSpPr>
        <p:spPr>
          <a:xfrm>
            <a:off x="-10716" y="14626"/>
            <a:ext cx="9170840" cy="5388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kk-KZ" sz="3600" dirty="0" smtClean="0">
                <a:solidFill>
                  <a:schemeClr val="bg1"/>
                </a:solidFill>
                <a:latin typeface="Taxoma"/>
                <a:cs typeface="Calibri" pitchFamily="34" charset="0"/>
              </a:rPr>
              <a:t> Варен дағдарысы </a:t>
            </a:r>
          </a:p>
        </p:txBody>
      </p:sp>
      <p:pic>
        <p:nvPicPr>
          <p:cNvPr id="5" name="Picture 4" descr="https://regnum.ru/uploads/pictures/news/2018/06/19/regnum_picture_1529410876271759_normal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4476" y="911686"/>
            <a:ext cx="1490849" cy="1988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418681"/>
            <a:ext cx="3390631" cy="3152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1443016"/>
            <a:ext cx="3217836" cy="3152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181808" y="4948681"/>
            <a:ext cx="846908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k-KZ" sz="3200" dirty="0"/>
              <a:t>1791ж маусымда  XVI Людовик өз отбасымен шетелге қашуға бел буды. </a:t>
            </a:r>
            <a:endParaRPr lang="ru-RU" sz="32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7398112" y="3056220"/>
            <a:ext cx="184933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  <a:hlinkClick r:id="rId7"/>
              </a:rPr>
              <a:t>Почтмейстер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5629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5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  <a14:imgEffect>
                      <a14:brightnessContrast bright="-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46" y="0"/>
            <a:ext cx="916697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Заголовок 2"/>
          <p:cNvSpPr txBox="1">
            <a:spLocks/>
          </p:cNvSpPr>
          <p:nvPr/>
        </p:nvSpPr>
        <p:spPr>
          <a:xfrm>
            <a:off x="17625" y="37210"/>
            <a:ext cx="9166970" cy="5388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kk-KZ" sz="3600" dirty="0" smtClean="0">
                <a:solidFill>
                  <a:schemeClr val="bg1"/>
                </a:solidFill>
                <a:latin typeface="Taxoma"/>
                <a:cs typeface="Calibri" pitchFamily="34" charset="0"/>
              </a:rPr>
              <a:t> Конституциялық монархия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24334" y="938041"/>
            <a:ext cx="207140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kk-KZ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Атқарушы </a:t>
            </a:r>
            <a:r>
              <a:rPr lang="kk-KZ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билік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534962" y="4775454"/>
            <a:ext cx="25651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k-KZ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ҰЛТТЫҚ </a:t>
            </a:r>
            <a:r>
              <a:rPr lang="kk-KZ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ЖИНАЛЫС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660232" y="940735"/>
            <a:ext cx="15969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k-KZ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СОТ </a:t>
            </a:r>
            <a:r>
              <a:rPr lang="kk-KZ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БИЛІГІ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752065" y="4846665"/>
            <a:ext cx="30059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k-KZ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ЖОҒАРҒЫ ҰЛТТЫҚ СОТ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03"/>
          <a:stretch/>
        </p:blipFill>
        <p:spPr bwMode="auto">
          <a:xfrm>
            <a:off x="2350873" y="1508868"/>
            <a:ext cx="2933304" cy="31007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392" b="14149"/>
          <a:stretch/>
        </p:blipFill>
        <p:spPr bwMode="auto">
          <a:xfrm>
            <a:off x="5652120" y="1508868"/>
            <a:ext cx="3174566" cy="31393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06500" y="1508868"/>
            <a:ext cx="1989235" cy="31007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661546" y="4790843"/>
            <a:ext cx="107914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kk-KZ" sz="1600" b="1" dirty="0">
                <a:solidFill>
                  <a:srgbClr val="3F3F3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КОРОЛЬ</a:t>
            </a:r>
            <a:endParaRPr lang="ru-RU" sz="1600" b="1" dirty="0">
              <a:solidFill>
                <a:srgbClr val="3F3F3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2914874" y="970590"/>
            <a:ext cx="18053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k-KZ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ЗАҢ ШЫҒАРУ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3923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5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  <a14:imgEffect>
                      <a14:brightnessContrast bright="-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46" y="0"/>
            <a:ext cx="916697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Заголовок 2"/>
          <p:cNvSpPr txBox="1">
            <a:spLocks/>
          </p:cNvSpPr>
          <p:nvPr/>
        </p:nvSpPr>
        <p:spPr>
          <a:xfrm>
            <a:off x="-34319" y="25052"/>
            <a:ext cx="9194443" cy="5388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kk-KZ" sz="3600" dirty="0">
                <a:solidFill>
                  <a:schemeClr val="bg1"/>
                </a:solidFill>
                <a:latin typeface="Taxoma"/>
                <a:cs typeface="Calibri" pitchFamily="34" charset="0"/>
              </a:rPr>
              <a:t>Конституция енгізген өзгерістер</a:t>
            </a:r>
            <a:endParaRPr lang="kk-KZ" sz="3600" dirty="0" smtClean="0">
              <a:solidFill>
                <a:schemeClr val="bg1"/>
              </a:solidFill>
              <a:latin typeface="Taxoma"/>
              <a:cs typeface="Calibri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27861" y="1587085"/>
            <a:ext cx="879959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kk-KZ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25 жасқа толған ер азаматтарға сайлауда дауыс беру құқығы</a:t>
            </a:r>
            <a:endPara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30302" y="2372748"/>
            <a:ext cx="879715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kk-KZ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Ескірген ішкі кедендік салық пен цехтық жүйе жойылды</a:t>
            </a:r>
            <a:endPara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230303" y="3044245"/>
            <a:ext cx="811552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kk-KZ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Франция жері 83 департаментке бөлінді</a:t>
            </a:r>
            <a:endPara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230303" y="3754675"/>
            <a:ext cx="820402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kk-KZ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Сословиелік артықшылықтарды, дворяндық атақтарды және  дворяндық мұрагерлікті жойды</a:t>
            </a:r>
            <a:endPara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8048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5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  <a14:imgEffect>
                      <a14:brightnessContrast bright="-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46" y="0"/>
            <a:ext cx="916697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Заголовок 2"/>
          <p:cNvSpPr txBox="1">
            <a:spLocks/>
          </p:cNvSpPr>
          <p:nvPr/>
        </p:nvSpPr>
        <p:spPr>
          <a:xfrm>
            <a:off x="0" y="0"/>
            <a:ext cx="9160124" cy="5388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kk-KZ" sz="3600" dirty="0" smtClean="0">
                <a:solidFill>
                  <a:schemeClr val="bg1"/>
                </a:solidFill>
                <a:latin typeface="Taxoma"/>
                <a:cs typeface="Calibri" pitchFamily="34" charset="0"/>
              </a:rPr>
              <a:t> Саяси клубтар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996" y="3285329"/>
            <a:ext cx="3575372" cy="2257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8" descr="https://get.wallhere.com/photo/painting-mythology-french-revolution-ART-ancient-history-christmas-decoration-middle-ages-6507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2567" y="3264047"/>
            <a:ext cx="3734021" cy="2299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981227"/>
            <a:ext cx="3591848" cy="1941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9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2568" y="962259"/>
            <a:ext cx="3734021" cy="19845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951052" y="2922864"/>
            <a:ext cx="220925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kk-KZ" sz="1600" b="1" dirty="0">
                <a:solidFill>
                  <a:srgbClr val="3F3F3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Париж Коммунасы</a:t>
            </a:r>
            <a:endParaRPr lang="ru-RU" sz="1600" dirty="0">
              <a:solidFill>
                <a:srgbClr val="3F3F3F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110101" y="5510250"/>
            <a:ext cx="14927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kk-KZ" b="1" dirty="0">
                <a:solidFill>
                  <a:srgbClr val="3F3F3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Якобшілер</a:t>
            </a:r>
            <a:endParaRPr lang="ru-RU" dirty="0">
              <a:solidFill>
                <a:srgbClr val="3F3F3F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6141077" y="5536717"/>
            <a:ext cx="17812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kk-KZ" b="1" dirty="0">
                <a:latin typeface="Tahoma" pitchFamily="34" charset="0"/>
                <a:ea typeface="Tahoma" pitchFamily="34" charset="0"/>
                <a:cs typeface="Tahoma" pitchFamily="34" charset="0"/>
              </a:rPr>
              <a:t>Құтырғандар</a:t>
            </a:r>
            <a:endParaRPr lang="ru-RU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6174741" y="2946775"/>
            <a:ext cx="171393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kk-KZ" sz="1600" b="1" dirty="0">
                <a:solidFill>
                  <a:srgbClr val="3F3F3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Жирондықтар</a:t>
            </a:r>
            <a:endParaRPr lang="ru-RU" sz="1600" dirty="0">
              <a:solidFill>
                <a:srgbClr val="3F3F3F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9027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3493</TotalTime>
  <Words>428</Words>
  <Application>Microsoft Office PowerPoint</Application>
  <PresentationFormat>Экран (4:3)</PresentationFormat>
  <Paragraphs>100</Paragraphs>
  <Slides>23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30" baseType="lpstr">
      <vt:lpstr>Arial</vt:lpstr>
      <vt:lpstr>Calibri</vt:lpstr>
      <vt:lpstr>Tahoma</vt:lpstr>
      <vt:lpstr>Taxoma</vt:lpstr>
      <vt:lpstr>Times New Roman</vt:lpstr>
      <vt:lpstr>Wingdings</vt:lpstr>
      <vt:lpstr>Тема Office</vt:lpstr>
      <vt:lpstr>Бөлім тақырыбы: Француз бұржуазиялық революциясы ның көрінісі  Сабақ тақырыбы: 1789-1799 жылдар аралығында Францияда қандай өзгерістер орын алды?</vt:lpstr>
      <vt:lpstr>Презентация PowerPoint</vt:lpstr>
      <vt:lpstr>Тірек сөздер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Оқу тапсырмасы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Бөлім тақырыбы: Терімшілер-аңшылардан бастап жер иеленушілер мен мал өсірушілерге дейін Сабақ тақырыбы: Алғашқы адам қалай пайда болды?</dc:title>
  <dc:creator>001</dc:creator>
  <cp:lastModifiedBy>Данагул</cp:lastModifiedBy>
  <cp:revision>119</cp:revision>
  <dcterms:created xsi:type="dcterms:W3CDTF">2020-09-10T05:41:24Z</dcterms:created>
  <dcterms:modified xsi:type="dcterms:W3CDTF">2024-11-17T10:20:19Z</dcterms:modified>
</cp:coreProperties>
</file>