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CA784-3880-4CA3-9A08-37048A0F70F4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4C5AE-46E8-4111-8A55-3F09B938A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6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4C5AE-46E8-4111-8A55-3F09B938A82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4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E462DB1-D43A-4890-A067-ADAF2A39181A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1A279F-2365-41EE-A3C0-ABC7262148D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231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2DB1-D43A-4890-A067-ADAF2A39181A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279F-2365-41EE-A3C0-ABC726214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07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2DB1-D43A-4890-A067-ADAF2A39181A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279F-2365-41EE-A3C0-ABC726214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65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2DB1-D43A-4890-A067-ADAF2A39181A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279F-2365-41EE-A3C0-ABC726214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40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E462DB1-D43A-4890-A067-ADAF2A39181A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61A279F-2365-41EE-A3C0-ABC7262148D5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86843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2DB1-D43A-4890-A067-ADAF2A39181A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279F-2365-41EE-A3C0-ABC726214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39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2DB1-D43A-4890-A067-ADAF2A39181A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279F-2365-41EE-A3C0-ABC726214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47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2DB1-D43A-4890-A067-ADAF2A39181A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279F-2365-41EE-A3C0-ABC726214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64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2DB1-D43A-4890-A067-ADAF2A39181A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279F-2365-41EE-A3C0-ABC726214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42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E462DB1-D43A-4890-A067-ADAF2A39181A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61A279F-2365-41EE-A3C0-ABC7262148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4138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E462DB1-D43A-4890-A067-ADAF2A39181A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61A279F-2365-41EE-A3C0-ABC726214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76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E462DB1-D43A-4890-A067-ADAF2A39181A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61A279F-2365-41EE-A3C0-ABC7262148D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316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/>
              <a:t>Verbs – </a:t>
            </a:r>
            <a:r>
              <a:rPr lang="en-US" sz="5000" dirty="0" err="1"/>
              <a:t>ing</a:t>
            </a:r>
            <a:r>
              <a:rPr lang="en-US" sz="5000" dirty="0"/>
              <a:t>/to-infinitive-infinitive without –to</a:t>
            </a:r>
            <a:br>
              <a:rPr lang="ru-RU" sz="5000" dirty="0"/>
            </a:br>
            <a:r>
              <a:rPr lang="en-US" sz="5000" dirty="0"/>
              <a:t>Relatives (who/ which/where) </a:t>
            </a:r>
            <a:endParaRPr lang="ru-RU" sz="5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34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850" y="133925"/>
            <a:ext cx="8121858" cy="6562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140" y="222215"/>
            <a:ext cx="862424" cy="41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4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3A0DD-D162-4D77-BDA2-ED25E40D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Let`s check the answers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4999319-53E5-4465-A51E-92A3A30EF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78" y="2042160"/>
            <a:ext cx="8613682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82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9314" y="1343892"/>
            <a:ext cx="10178322" cy="3593591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sentences about the following. Use who, where or which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Sandals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Department store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Designer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Shoe shop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Gloves </a:t>
            </a:r>
          </a:p>
          <a:p>
            <a:pPr marL="0" indent="0">
              <a:buNone/>
            </a:pPr>
            <a:r>
              <a:rPr lang="en-US" i="1" u="sng" dirty="0"/>
              <a:t>Sandals are shoes which we usually wear in the summer </a:t>
            </a:r>
            <a:endParaRPr lang="ru-RU" dirty="0"/>
          </a:p>
          <a:p>
            <a:pPr marL="0" indent="0">
              <a:buNone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65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Feedback (WG)</a:t>
            </a:r>
            <a:br>
              <a:rPr lang="en-US" dirty="0"/>
            </a:br>
            <a:r>
              <a:rPr lang="en-US" dirty="0"/>
              <a:t>KWL Chart (Know, want to know, learned)</a:t>
            </a:r>
            <a:br>
              <a:rPr lang="en-US" dirty="0"/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022910"/>
              </p:ext>
            </p:extLst>
          </p:nvPr>
        </p:nvGraphicFramePr>
        <p:xfrm>
          <a:off x="1923473" y="2861077"/>
          <a:ext cx="8975435" cy="2939358"/>
        </p:xfrm>
        <a:graphic>
          <a:graphicData uri="http://schemas.openxmlformats.org/drawingml/2006/table">
            <a:tbl>
              <a:tblPr firstRow="1" firstCol="1" bandRow="1"/>
              <a:tblGrid>
                <a:gridCol w="2991359">
                  <a:extLst>
                    <a:ext uri="{9D8B030D-6E8A-4147-A177-3AD203B41FA5}">
                      <a16:colId xmlns:a16="http://schemas.microsoft.com/office/drawing/2014/main" val="254593200"/>
                    </a:ext>
                  </a:extLst>
                </a:gridCol>
                <a:gridCol w="2991359">
                  <a:extLst>
                    <a:ext uri="{9D8B030D-6E8A-4147-A177-3AD203B41FA5}">
                      <a16:colId xmlns:a16="http://schemas.microsoft.com/office/drawing/2014/main" val="581100043"/>
                    </a:ext>
                  </a:extLst>
                </a:gridCol>
                <a:gridCol w="2992717">
                  <a:extLst>
                    <a:ext uri="{9D8B030D-6E8A-4147-A177-3AD203B41FA5}">
                      <a16:colId xmlns:a16="http://schemas.microsoft.com/office/drawing/2014/main" val="539604494"/>
                    </a:ext>
                  </a:extLst>
                </a:gridCol>
              </a:tblGrid>
              <a:tr h="146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 know 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 want to know 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 learned 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819212"/>
                  </a:ext>
                </a:extLst>
              </a:tr>
              <a:tr h="146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932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9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Brainstorming activity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505527"/>
            <a:ext cx="10178322" cy="4374065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an infinitive?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 infinitives in the Kazakh and Russian languages?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we use relatives?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relatives do you know? 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27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662" y="172089"/>
            <a:ext cx="10741593" cy="699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5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908" y="73890"/>
            <a:ext cx="6871855" cy="5398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82275"/>
          <a:stretch/>
        </p:blipFill>
        <p:spPr>
          <a:xfrm>
            <a:off x="2262907" y="5472043"/>
            <a:ext cx="6871855" cy="100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9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6885"/>
          <a:stretch/>
        </p:blipFill>
        <p:spPr>
          <a:xfrm>
            <a:off x="1864277" y="314035"/>
            <a:ext cx="8831431" cy="603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0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480291"/>
            <a:ext cx="10178322" cy="5399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the verbs in brackets into the correct form </a:t>
            </a:r>
          </a:p>
          <a:p>
            <a:pPr marL="0" indent="0">
              <a:buNone/>
            </a:pP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Saule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doesn’t like ……….(walk) far in sandals.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can ……. (pay) in cash or buy card.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want ……. (buy) a new pair of trainers.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 …….. (borrow) my red dress for the party.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would like …… (try on) some of these winter coats.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Natalya loves …… (read) about the latest fashions in magazines.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54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16BF6-A1B7-4708-8926-EE89A3804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Let`s check the answers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30FA085-ADC4-4964-8AAE-7CAB2D8C8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600" y="1402080"/>
            <a:ext cx="8575040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33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94" y="316669"/>
            <a:ext cx="6709979" cy="49295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80592"/>
          <a:stretch/>
        </p:blipFill>
        <p:spPr>
          <a:xfrm>
            <a:off x="1502294" y="5246254"/>
            <a:ext cx="6626329" cy="96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1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015"/>
          <a:stretch/>
        </p:blipFill>
        <p:spPr>
          <a:xfrm>
            <a:off x="1960122" y="748145"/>
            <a:ext cx="8719620" cy="520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4680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111</TotalTime>
  <Words>216</Words>
  <Application>Microsoft Office PowerPoint</Application>
  <PresentationFormat>Широкоэкранный</PresentationFormat>
  <Paragraphs>32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Corbel</vt:lpstr>
      <vt:lpstr>Gill Sans MT</vt:lpstr>
      <vt:lpstr>Impact</vt:lpstr>
      <vt:lpstr>Times New Roman</vt:lpstr>
      <vt:lpstr>Badge</vt:lpstr>
      <vt:lpstr>Verbs – ing/to-infinitive-infinitive without –to Relatives (who/ which/where) </vt:lpstr>
      <vt:lpstr>Brainstorming activity  </vt:lpstr>
      <vt:lpstr>Презентация PowerPoint</vt:lpstr>
      <vt:lpstr>Презентация PowerPoint</vt:lpstr>
      <vt:lpstr>Презентация PowerPoint</vt:lpstr>
      <vt:lpstr>Презентация PowerPoint</vt:lpstr>
      <vt:lpstr>Let`s check the answers</vt:lpstr>
      <vt:lpstr>Презентация PowerPoint</vt:lpstr>
      <vt:lpstr>Презентация PowerPoint</vt:lpstr>
      <vt:lpstr>Презентация PowerPoint</vt:lpstr>
      <vt:lpstr>Let`s check the answers</vt:lpstr>
      <vt:lpstr>Презентация PowerPoint</vt:lpstr>
      <vt:lpstr>Feedback (WG) KWL Chart (Know, want to know, learned)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informal email giving news </dc:title>
  <dc:creator>Рауан Бектембеков</dc:creator>
  <cp:lastModifiedBy>74</cp:lastModifiedBy>
  <cp:revision>6</cp:revision>
  <dcterms:created xsi:type="dcterms:W3CDTF">2020-10-18T04:26:24Z</dcterms:created>
  <dcterms:modified xsi:type="dcterms:W3CDTF">2021-04-07T03:53:35Z</dcterms:modified>
</cp:coreProperties>
</file>