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5" r:id="rId6"/>
    <p:sldId id="260" r:id="rId7"/>
    <p:sldId id="261" r:id="rId8"/>
    <p:sldId id="262"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u-RU"/>
              <a:t>Образец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2982912A-7547-4687-8BC4-16BA2FDAF2F9}" type="datetimeFigureOut">
              <a:rPr lang="ru-KZ" smtClean="0"/>
              <a:t>06.04.2021</a:t>
            </a:fld>
            <a:endParaRPr lang="ru-KZ"/>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ru-KZ"/>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7314A0BB-23B5-44B0-A6EA-DAF414CBA3C4}" type="slidenum">
              <a:rPr lang="ru-KZ" smtClean="0"/>
              <a:t>‹#›</a:t>
            </a:fld>
            <a:endParaRPr lang="ru-KZ"/>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09949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82912A-7547-4687-8BC4-16BA2FDAF2F9}" type="datetimeFigureOut">
              <a:rPr lang="ru-KZ" smtClean="0"/>
              <a:t>06.04.2021</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7314A0BB-23B5-44B0-A6EA-DAF414CBA3C4}" type="slidenum">
              <a:rPr lang="ru-KZ" smtClean="0"/>
              <a:t>‹#›</a:t>
            </a:fld>
            <a:endParaRPr lang="ru-KZ"/>
          </a:p>
        </p:txBody>
      </p:sp>
    </p:spTree>
    <p:extLst>
      <p:ext uri="{BB962C8B-B14F-4D97-AF65-F5344CB8AC3E}">
        <p14:creationId xmlns:p14="http://schemas.microsoft.com/office/powerpoint/2010/main" val="1350216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82912A-7547-4687-8BC4-16BA2FDAF2F9}" type="datetimeFigureOut">
              <a:rPr lang="ru-KZ" smtClean="0"/>
              <a:t>06.04.2021</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7314A0BB-23B5-44B0-A6EA-DAF414CBA3C4}" type="slidenum">
              <a:rPr lang="ru-KZ" smtClean="0"/>
              <a:t>‹#›</a:t>
            </a:fld>
            <a:endParaRPr lang="ru-KZ"/>
          </a:p>
        </p:txBody>
      </p:sp>
    </p:spTree>
    <p:extLst>
      <p:ext uri="{BB962C8B-B14F-4D97-AF65-F5344CB8AC3E}">
        <p14:creationId xmlns:p14="http://schemas.microsoft.com/office/powerpoint/2010/main" val="1479728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u-RU"/>
              <a:t>Образец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82912A-7547-4687-8BC4-16BA2FDAF2F9}" type="datetimeFigureOut">
              <a:rPr lang="ru-KZ" smtClean="0"/>
              <a:t>06.04.2021</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7314A0BB-23B5-44B0-A6EA-DAF414CBA3C4}" type="slidenum">
              <a:rPr lang="ru-KZ" smtClean="0"/>
              <a:t>‹#›</a:t>
            </a:fld>
            <a:endParaRPr lang="ru-KZ"/>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65097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82912A-7547-4687-8BC4-16BA2FDAF2F9}" type="datetimeFigureOut">
              <a:rPr lang="ru-KZ" smtClean="0"/>
              <a:t>06.04.2021</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7314A0BB-23B5-44B0-A6EA-DAF414CBA3C4}" type="slidenum">
              <a:rPr lang="ru-KZ" smtClean="0"/>
              <a:t>‹#›</a:t>
            </a:fld>
            <a:endParaRPr lang="ru-KZ"/>
          </a:p>
        </p:txBody>
      </p:sp>
    </p:spTree>
    <p:extLst>
      <p:ext uri="{BB962C8B-B14F-4D97-AF65-F5344CB8AC3E}">
        <p14:creationId xmlns:p14="http://schemas.microsoft.com/office/powerpoint/2010/main" val="3290171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u-RU"/>
              <a:t>Образец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2982912A-7547-4687-8BC4-16BA2FDAF2F9}" type="datetimeFigureOut">
              <a:rPr lang="ru-KZ" smtClean="0"/>
              <a:t>06.04.2021</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7314A0BB-23B5-44B0-A6EA-DAF414CBA3C4}" type="slidenum">
              <a:rPr lang="ru-KZ" smtClean="0"/>
              <a:t>‹#›</a:t>
            </a:fld>
            <a:endParaRPr lang="ru-KZ"/>
          </a:p>
        </p:txBody>
      </p:sp>
    </p:spTree>
    <p:extLst>
      <p:ext uri="{BB962C8B-B14F-4D97-AF65-F5344CB8AC3E}">
        <p14:creationId xmlns:p14="http://schemas.microsoft.com/office/powerpoint/2010/main" val="4020580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u-RU"/>
              <a:t>Образец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2982912A-7547-4687-8BC4-16BA2FDAF2F9}" type="datetimeFigureOut">
              <a:rPr lang="ru-KZ" smtClean="0"/>
              <a:t>06.04.2021</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7314A0BB-23B5-44B0-A6EA-DAF414CBA3C4}" type="slidenum">
              <a:rPr lang="ru-KZ" smtClean="0"/>
              <a:t>‹#›</a:t>
            </a:fld>
            <a:endParaRPr lang="ru-KZ"/>
          </a:p>
        </p:txBody>
      </p:sp>
    </p:spTree>
    <p:extLst>
      <p:ext uri="{BB962C8B-B14F-4D97-AF65-F5344CB8AC3E}">
        <p14:creationId xmlns:p14="http://schemas.microsoft.com/office/powerpoint/2010/main" val="3210355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82912A-7547-4687-8BC4-16BA2FDAF2F9}" type="datetimeFigureOut">
              <a:rPr lang="ru-KZ" smtClean="0"/>
              <a:t>06.04.2021</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7314A0BB-23B5-44B0-A6EA-DAF414CBA3C4}" type="slidenum">
              <a:rPr lang="ru-KZ" smtClean="0"/>
              <a:t>‹#›</a:t>
            </a:fld>
            <a:endParaRPr lang="ru-KZ"/>
          </a:p>
        </p:txBody>
      </p:sp>
    </p:spTree>
    <p:extLst>
      <p:ext uri="{BB962C8B-B14F-4D97-AF65-F5344CB8AC3E}">
        <p14:creationId xmlns:p14="http://schemas.microsoft.com/office/powerpoint/2010/main" val="969752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82912A-7547-4687-8BC4-16BA2FDAF2F9}" type="datetimeFigureOut">
              <a:rPr lang="ru-KZ" smtClean="0"/>
              <a:t>06.04.2021</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7314A0BB-23B5-44B0-A6EA-DAF414CBA3C4}" type="slidenum">
              <a:rPr lang="ru-KZ" smtClean="0"/>
              <a:t>‹#›</a:t>
            </a:fld>
            <a:endParaRPr lang="ru-KZ"/>
          </a:p>
        </p:txBody>
      </p:sp>
    </p:spTree>
    <p:extLst>
      <p:ext uri="{BB962C8B-B14F-4D97-AF65-F5344CB8AC3E}">
        <p14:creationId xmlns:p14="http://schemas.microsoft.com/office/powerpoint/2010/main" val="3466457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82912A-7547-4687-8BC4-16BA2FDAF2F9}" type="datetimeFigureOut">
              <a:rPr lang="ru-KZ" smtClean="0"/>
              <a:t>06.04.2021</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7314A0BB-23B5-44B0-A6EA-DAF414CBA3C4}" type="slidenum">
              <a:rPr lang="ru-KZ" smtClean="0"/>
              <a:t>‹#›</a:t>
            </a:fld>
            <a:endParaRPr lang="ru-KZ"/>
          </a:p>
        </p:txBody>
      </p:sp>
    </p:spTree>
    <p:extLst>
      <p:ext uri="{BB962C8B-B14F-4D97-AF65-F5344CB8AC3E}">
        <p14:creationId xmlns:p14="http://schemas.microsoft.com/office/powerpoint/2010/main" val="19732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u-RU"/>
              <a:t>Образец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82912A-7547-4687-8BC4-16BA2FDAF2F9}" type="datetimeFigureOut">
              <a:rPr lang="ru-KZ" smtClean="0"/>
              <a:t>06.04.2021</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7314A0BB-23B5-44B0-A6EA-DAF414CBA3C4}" type="slidenum">
              <a:rPr lang="ru-KZ" smtClean="0"/>
              <a:t>‹#›</a:t>
            </a:fld>
            <a:endParaRPr lang="ru-KZ"/>
          </a:p>
        </p:txBody>
      </p:sp>
    </p:spTree>
    <p:extLst>
      <p:ext uri="{BB962C8B-B14F-4D97-AF65-F5344CB8AC3E}">
        <p14:creationId xmlns:p14="http://schemas.microsoft.com/office/powerpoint/2010/main" val="2320507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982912A-7547-4687-8BC4-16BA2FDAF2F9}" type="datetimeFigureOut">
              <a:rPr lang="ru-KZ" smtClean="0"/>
              <a:t>06.04.2021</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7314A0BB-23B5-44B0-A6EA-DAF414CBA3C4}" type="slidenum">
              <a:rPr lang="ru-KZ" smtClean="0"/>
              <a:t>‹#›</a:t>
            </a:fld>
            <a:endParaRPr lang="ru-KZ"/>
          </a:p>
        </p:txBody>
      </p:sp>
    </p:spTree>
    <p:extLst>
      <p:ext uri="{BB962C8B-B14F-4D97-AF65-F5344CB8AC3E}">
        <p14:creationId xmlns:p14="http://schemas.microsoft.com/office/powerpoint/2010/main" val="1137531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685802" y="2861733"/>
            <a:ext cx="5088712" cy="2512852"/>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5993969" y="2861733"/>
            <a:ext cx="5088713" cy="2512852"/>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82912A-7547-4687-8BC4-16BA2FDAF2F9}" type="datetimeFigureOut">
              <a:rPr lang="ru-KZ" smtClean="0"/>
              <a:t>06.04.2021</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7314A0BB-23B5-44B0-A6EA-DAF414CBA3C4}" type="slidenum">
              <a:rPr lang="ru-KZ" smtClean="0"/>
              <a:t>‹#›</a:t>
            </a:fld>
            <a:endParaRPr lang="ru-KZ"/>
          </a:p>
        </p:txBody>
      </p:sp>
    </p:spTree>
    <p:extLst>
      <p:ext uri="{BB962C8B-B14F-4D97-AF65-F5344CB8AC3E}">
        <p14:creationId xmlns:p14="http://schemas.microsoft.com/office/powerpoint/2010/main" val="307018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982912A-7547-4687-8BC4-16BA2FDAF2F9}" type="datetimeFigureOut">
              <a:rPr lang="ru-KZ" smtClean="0"/>
              <a:t>06.04.2021</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7314A0BB-23B5-44B0-A6EA-DAF414CBA3C4}" type="slidenum">
              <a:rPr lang="ru-KZ" smtClean="0"/>
              <a:t>‹#›</a:t>
            </a:fld>
            <a:endParaRPr lang="ru-KZ"/>
          </a:p>
        </p:txBody>
      </p:sp>
    </p:spTree>
    <p:extLst>
      <p:ext uri="{BB962C8B-B14F-4D97-AF65-F5344CB8AC3E}">
        <p14:creationId xmlns:p14="http://schemas.microsoft.com/office/powerpoint/2010/main" val="847350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82912A-7547-4687-8BC4-16BA2FDAF2F9}" type="datetimeFigureOut">
              <a:rPr lang="ru-KZ" smtClean="0"/>
              <a:t>06.04.2021</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7314A0BB-23B5-44B0-A6EA-DAF414CBA3C4}" type="slidenum">
              <a:rPr lang="ru-KZ" smtClean="0"/>
              <a:t>‹#›</a:t>
            </a:fld>
            <a:endParaRPr lang="ru-KZ"/>
          </a:p>
        </p:txBody>
      </p:sp>
    </p:spTree>
    <p:extLst>
      <p:ext uri="{BB962C8B-B14F-4D97-AF65-F5344CB8AC3E}">
        <p14:creationId xmlns:p14="http://schemas.microsoft.com/office/powerpoint/2010/main" val="3825540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u-RU"/>
              <a:t>Образец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82912A-7547-4687-8BC4-16BA2FDAF2F9}" type="datetimeFigureOut">
              <a:rPr lang="ru-KZ" smtClean="0"/>
              <a:t>06.04.2021</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7314A0BB-23B5-44B0-A6EA-DAF414CBA3C4}" type="slidenum">
              <a:rPr lang="ru-KZ" smtClean="0"/>
              <a:t>‹#›</a:t>
            </a:fld>
            <a:endParaRPr lang="ru-KZ"/>
          </a:p>
        </p:txBody>
      </p:sp>
    </p:spTree>
    <p:extLst>
      <p:ext uri="{BB962C8B-B14F-4D97-AF65-F5344CB8AC3E}">
        <p14:creationId xmlns:p14="http://schemas.microsoft.com/office/powerpoint/2010/main" val="173130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82912A-7547-4687-8BC4-16BA2FDAF2F9}" type="datetimeFigureOut">
              <a:rPr lang="ru-KZ" smtClean="0"/>
              <a:t>06.04.2021</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7314A0BB-23B5-44B0-A6EA-DAF414CBA3C4}" type="slidenum">
              <a:rPr lang="ru-KZ" smtClean="0"/>
              <a:t>‹#›</a:t>
            </a:fld>
            <a:endParaRPr lang="ru-KZ"/>
          </a:p>
        </p:txBody>
      </p:sp>
    </p:spTree>
    <p:extLst>
      <p:ext uri="{BB962C8B-B14F-4D97-AF65-F5344CB8AC3E}">
        <p14:creationId xmlns:p14="http://schemas.microsoft.com/office/powerpoint/2010/main" val="193815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2982912A-7547-4687-8BC4-16BA2FDAF2F9}" type="datetimeFigureOut">
              <a:rPr lang="ru-KZ" smtClean="0"/>
              <a:t>06.04.2021</a:t>
            </a:fld>
            <a:endParaRPr lang="ru-KZ"/>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ru-KZ"/>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7314A0BB-23B5-44B0-A6EA-DAF414CBA3C4}" type="slidenum">
              <a:rPr lang="ru-KZ" smtClean="0"/>
              <a:t>‹#›</a:t>
            </a:fld>
            <a:endParaRPr lang="ru-KZ"/>
          </a:p>
        </p:txBody>
      </p:sp>
    </p:spTree>
    <p:extLst>
      <p:ext uri="{BB962C8B-B14F-4D97-AF65-F5344CB8AC3E}">
        <p14:creationId xmlns:p14="http://schemas.microsoft.com/office/powerpoint/2010/main" val="800494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ABFD33-2D24-4B53-974B-BBBAE917EC22}"/>
              </a:ext>
            </a:extLst>
          </p:cNvPr>
          <p:cNvSpPr>
            <a:spLocks noGrp="1"/>
          </p:cNvSpPr>
          <p:nvPr>
            <p:ph type="title"/>
          </p:nvPr>
        </p:nvSpPr>
        <p:spPr>
          <a:xfrm>
            <a:off x="838200" y="373063"/>
            <a:ext cx="10515600" cy="1699577"/>
          </a:xfrm>
        </p:spPr>
        <p:txBody>
          <a:bodyPr/>
          <a:lstStyle/>
          <a:p>
            <a:r>
              <a:rPr lang="en-US" dirty="0">
                <a:latin typeface="Aharoni" panose="02010803020104030203" pitchFamily="2" charset="-79"/>
                <a:cs typeface="Aharoni" panose="02010803020104030203" pitchFamily="2" charset="-79"/>
              </a:rPr>
              <a:t>Uniforms across the world</a:t>
            </a:r>
            <a:endParaRPr lang="ru-KZ" dirty="0">
              <a:cs typeface="Aharoni" panose="02010803020104030203" pitchFamily="2" charset="-79"/>
            </a:endParaRPr>
          </a:p>
        </p:txBody>
      </p:sp>
      <p:pic>
        <p:nvPicPr>
          <p:cNvPr id="4" name="Рисунок 3">
            <a:extLst>
              <a:ext uri="{FF2B5EF4-FFF2-40B4-BE49-F238E27FC236}">
                <a16:creationId xmlns:a16="http://schemas.microsoft.com/office/drawing/2014/main" id="{C37C875D-8DDF-4FE3-B75E-371ACC962756}"/>
              </a:ext>
            </a:extLst>
          </p:cNvPr>
          <p:cNvPicPr>
            <a:picLocks noChangeAspect="1"/>
          </p:cNvPicPr>
          <p:nvPr/>
        </p:nvPicPr>
        <p:blipFill>
          <a:blip r:embed="rId2"/>
          <a:stretch>
            <a:fillRect/>
          </a:stretch>
        </p:blipFill>
        <p:spPr>
          <a:xfrm>
            <a:off x="1333500" y="2438399"/>
            <a:ext cx="9100820" cy="4046537"/>
          </a:xfrm>
          <a:prstGeom prst="rect">
            <a:avLst/>
          </a:prstGeom>
        </p:spPr>
      </p:pic>
    </p:spTree>
    <p:extLst>
      <p:ext uri="{BB962C8B-B14F-4D97-AF65-F5344CB8AC3E}">
        <p14:creationId xmlns:p14="http://schemas.microsoft.com/office/powerpoint/2010/main" val="1816098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513728-1577-4699-8DC2-436A7B144354}"/>
              </a:ext>
            </a:extLst>
          </p:cNvPr>
          <p:cNvSpPr>
            <a:spLocks noGrp="1"/>
          </p:cNvSpPr>
          <p:nvPr>
            <p:ph type="title"/>
          </p:nvPr>
        </p:nvSpPr>
        <p:spPr>
          <a:xfrm>
            <a:off x="709930" y="1029018"/>
            <a:ext cx="4918710" cy="4254182"/>
          </a:xfrm>
        </p:spPr>
        <p:txBody>
          <a:bodyPr>
            <a:normAutofit fontScale="90000"/>
          </a:bodyPr>
          <a:lstStyle/>
          <a:p>
            <a:r>
              <a:rPr lang="en-US" sz="4800" dirty="0">
                <a:solidFill>
                  <a:srgbClr val="FF0000"/>
                </a:solidFill>
                <a:latin typeface="Aharoni" panose="02010803020104030203" pitchFamily="2" charset="-79"/>
                <a:cs typeface="Aharoni" panose="02010803020104030203" pitchFamily="2" charset="-79"/>
              </a:rPr>
              <a:t>Task for independent study of the theme.</a:t>
            </a:r>
            <a:br>
              <a:rPr lang="en-US" sz="4800" dirty="0">
                <a:solidFill>
                  <a:srgbClr val="FF0000"/>
                </a:solidFill>
                <a:latin typeface="Aharoni" panose="02010803020104030203" pitchFamily="2" charset="-79"/>
                <a:cs typeface="Aharoni" panose="02010803020104030203" pitchFamily="2" charset="-79"/>
              </a:rPr>
            </a:br>
            <a:r>
              <a:rPr lang="en-US" sz="4000" i="1" dirty="0">
                <a:latin typeface="Aharoni" panose="02010803020104030203" pitchFamily="2" charset="-79"/>
                <a:cs typeface="Aharoni" panose="02010803020104030203" pitchFamily="2" charset="-79"/>
              </a:rPr>
              <a:t>Look at the picture of the waiter. Describe his uniform as in the text.</a:t>
            </a:r>
            <a:endParaRPr lang="ru-KZ" sz="4000" i="1" dirty="0">
              <a:cs typeface="Aharoni" panose="02010803020104030203" pitchFamily="2" charset="-79"/>
            </a:endParaRPr>
          </a:p>
        </p:txBody>
      </p:sp>
      <p:pic>
        <p:nvPicPr>
          <p:cNvPr id="5" name="Рисунок 4">
            <a:extLst>
              <a:ext uri="{FF2B5EF4-FFF2-40B4-BE49-F238E27FC236}">
                <a16:creationId xmlns:a16="http://schemas.microsoft.com/office/drawing/2014/main" id="{F7286FB5-AF83-441B-B621-A975CA1651D9}"/>
              </a:ext>
            </a:extLst>
          </p:cNvPr>
          <p:cNvPicPr>
            <a:picLocks noChangeAspect="1"/>
          </p:cNvPicPr>
          <p:nvPr/>
        </p:nvPicPr>
        <p:blipFill>
          <a:blip r:embed="rId2"/>
          <a:stretch>
            <a:fillRect/>
          </a:stretch>
        </p:blipFill>
        <p:spPr>
          <a:xfrm>
            <a:off x="7508077" y="182880"/>
            <a:ext cx="3190404" cy="5506720"/>
          </a:xfrm>
          <a:prstGeom prst="rect">
            <a:avLst/>
          </a:prstGeom>
        </p:spPr>
      </p:pic>
    </p:spTree>
    <p:extLst>
      <p:ext uri="{BB962C8B-B14F-4D97-AF65-F5344CB8AC3E}">
        <p14:creationId xmlns:p14="http://schemas.microsoft.com/office/powerpoint/2010/main" val="266633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7ECE4D-C098-4DEA-962E-66D774C808DF}"/>
              </a:ext>
            </a:extLst>
          </p:cNvPr>
          <p:cNvSpPr>
            <a:spLocks noGrp="1"/>
          </p:cNvSpPr>
          <p:nvPr>
            <p:ph type="title"/>
          </p:nvPr>
        </p:nvSpPr>
        <p:spPr>
          <a:xfrm>
            <a:off x="838200" y="2573338"/>
            <a:ext cx="10515600" cy="2852737"/>
          </a:xfrm>
        </p:spPr>
        <p:txBody>
          <a:bodyPr>
            <a:normAutofit fontScale="90000"/>
          </a:bodyPr>
          <a:lstStyle/>
          <a:p>
            <a:r>
              <a:rPr lang="en-US" dirty="0">
                <a:latin typeface="Aharoni" panose="02010803020104030203" pitchFamily="2" charset="-79"/>
                <a:cs typeface="Aharoni" panose="02010803020104030203" pitchFamily="2" charset="-79"/>
              </a:rPr>
              <a:t>The aim of the lesson:</a:t>
            </a:r>
            <a:br>
              <a:rPr lang="en-US" dirty="0">
                <a:latin typeface="Aharoni" panose="02010803020104030203" pitchFamily="2" charset="-79"/>
                <a:cs typeface="Aharoni" panose="02010803020104030203" pitchFamily="2" charset="-79"/>
              </a:rPr>
            </a:br>
            <a:br>
              <a:rPr lang="en-US" dirty="0">
                <a:latin typeface="Aharoni" panose="02010803020104030203" pitchFamily="2" charset="-79"/>
                <a:cs typeface="Aharoni" panose="02010803020104030203" pitchFamily="2" charset="-79"/>
              </a:rPr>
            </a:br>
            <a:r>
              <a:rPr lang="en-US" i="1" dirty="0"/>
              <a:t>1. To understand the meaning of the text independently</a:t>
            </a:r>
            <a:br>
              <a:rPr lang="en-US" i="1" dirty="0"/>
            </a:br>
            <a:br>
              <a:rPr lang="en-US" i="1" dirty="0"/>
            </a:br>
            <a:r>
              <a:rPr lang="en-US" i="1" dirty="0"/>
              <a:t>2. To answer the questions according to the text</a:t>
            </a:r>
            <a:endParaRPr lang="ru-KZ" i="1" dirty="0"/>
          </a:p>
        </p:txBody>
      </p:sp>
    </p:spTree>
    <p:extLst>
      <p:ext uri="{BB962C8B-B14F-4D97-AF65-F5344CB8AC3E}">
        <p14:creationId xmlns:p14="http://schemas.microsoft.com/office/powerpoint/2010/main" val="2913071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EBF60E9-6AD4-44EC-9148-053C897B2C63}"/>
              </a:ext>
            </a:extLst>
          </p:cNvPr>
          <p:cNvPicPr>
            <a:picLocks noChangeAspect="1"/>
          </p:cNvPicPr>
          <p:nvPr/>
        </p:nvPicPr>
        <p:blipFill>
          <a:blip r:embed="rId2"/>
          <a:stretch>
            <a:fillRect/>
          </a:stretch>
        </p:blipFill>
        <p:spPr>
          <a:xfrm>
            <a:off x="910902" y="139052"/>
            <a:ext cx="10370195" cy="1052507"/>
          </a:xfrm>
          <a:prstGeom prst="rect">
            <a:avLst/>
          </a:prstGeom>
        </p:spPr>
      </p:pic>
      <p:pic>
        <p:nvPicPr>
          <p:cNvPr id="7" name="Рисунок 6">
            <a:extLst>
              <a:ext uri="{FF2B5EF4-FFF2-40B4-BE49-F238E27FC236}">
                <a16:creationId xmlns:a16="http://schemas.microsoft.com/office/drawing/2014/main" id="{B4651513-F696-44E9-B842-B54B53D09A23}"/>
              </a:ext>
            </a:extLst>
          </p:cNvPr>
          <p:cNvPicPr>
            <a:picLocks noChangeAspect="1"/>
          </p:cNvPicPr>
          <p:nvPr/>
        </p:nvPicPr>
        <p:blipFill>
          <a:blip r:embed="rId3"/>
          <a:stretch>
            <a:fillRect/>
          </a:stretch>
        </p:blipFill>
        <p:spPr>
          <a:xfrm>
            <a:off x="8683609" y="1706881"/>
            <a:ext cx="3298222" cy="4975822"/>
          </a:xfrm>
          <a:prstGeom prst="rect">
            <a:avLst/>
          </a:prstGeom>
        </p:spPr>
      </p:pic>
      <p:sp>
        <p:nvSpPr>
          <p:cNvPr id="8" name="Облако 7">
            <a:extLst>
              <a:ext uri="{FF2B5EF4-FFF2-40B4-BE49-F238E27FC236}">
                <a16:creationId xmlns:a16="http://schemas.microsoft.com/office/drawing/2014/main" id="{4E6B41EF-D4C1-4093-B289-8E0E4D635896}"/>
              </a:ext>
            </a:extLst>
          </p:cNvPr>
          <p:cNvSpPr/>
          <p:nvPr/>
        </p:nvSpPr>
        <p:spPr>
          <a:xfrm>
            <a:off x="5222240" y="1363333"/>
            <a:ext cx="3982720" cy="206566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First of all, let`s learn today`s new words. </a:t>
            </a:r>
            <a:endParaRPr lang="ru-KZ" sz="2800" dirty="0"/>
          </a:p>
        </p:txBody>
      </p:sp>
      <p:sp>
        <p:nvSpPr>
          <p:cNvPr id="9" name="Свиток: вертикальный 8">
            <a:extLst>
              <a:ext uri="{FF2B5EF4-FFF2-40B4-BE49-F238E27FC236}">
                <a16:creationId xmlns:a16="http://schemas.microsoft.com/office/drawing/2014/main" id="{61ACB528-DAF1-4419-9E0E-C36867C350F4}"/>
              </a:ext>
            </a:extLst>
          </p:cNvPr>
          <p:cNvSpPr/>
          <p:nvPr/>
        </p:nvSpPr>
        <p:spPr>
          <a:xfrm>
            <a:off x="406400" y="934721"/>
            <a:ext cx="5262880" cy="574798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haroni" panose="02010803020104030203" pitchFamily="2" charset="-79"/>
                <a:cs typeface="Aharoni" panose="02010803020104030203" pitchFamily="2" charset="-79"/>
              </a:rPr>
              <a:t>Uniform-</a:t>
            </a:r>
            <a:r>
              <a:rPr lang="kk-KZ" dirty="0">
                <a:solidFill>
                  <a:schemeClr val="bg1"/>
                </a:solidFill>
                <a:cs typeface="Aharoni" panose="02010803020104030203" pitchFamily="2" charset="-79"/>
              </a:rPr>
              <a:t> униформа</a:t>
            </a:r>
            <a:endParaRPr lang="en-US" dirty="0">
              <a:solidFill>
                <a:schemeClr val="bg1"/>
              </a:solidFill>
              <a:latin typeface="Aharoni" panose="02010803020104030203" pitchFamily="2" charset="-79"/>
              <a:cs typeface="Aharoni" panose="02010803020104030203" pitchFamily="2" charset="-79"/>
            </a:endParaRPr>
          </a:p>
          <a:p>
            <a:pPr algn="ctr"/>
            <a:r>
              <a:rPr lang="en-US" dirty="0">
                <a:solidFill>
                  <a:schemeClr val="bg1"/>
                </a:solidFill>
                <a:latin typeface="Aharoni" panose="02010803020104030203" pitchFamily="2" charset="-79"/>
                <a:cs typeface="Aharoni" panose="02010803020104030203" pitchFamily="2" charset="-79"/>
              </a:rPr>
              <a:t>Spot-</a:t>
            </a:r>
            <a:r>
              <a:rPr lang="kk-KZ" dirty="0">
                <a:solidFill>
                  <a:schemeClr val="bg1"/>
                </a:solidFill>
                <a:cs typeface="Aharoni" panose="02010803020104030203" pitchFamily="2" charset="-79"/>
              </a:rPr>
              <a:t> тану- </a:t>
            </a:r>
            <a:r>
              <a:rPr lang="kk-KZ" dirty="0" err="1">
                <a:solidFill>
                  <a:schemeClr val="bg1"/>
                </a:solidFill>
                <a:cs typeface="Aharoni" panose="02010803020104030203" pitchFamily="2" charset="-79"/>
              </a:rPr>
              <a:t>узнавать</a:t>
            </a:r>
            <a:endParaRPr lang="en-US" dirty="0">
              <a:solidFill>
                <a:schemeClr val="bg1"/>
              </a:solidFill>
              <a:latin typeface="Aharoni" panose="02010803020104030203" pitchFamily="2" charset="-79"/>
              <a:cs typeface="Aharoni" panose="02010803020104030203" pitchFamily="2" charset="-79"/>
            </a:endParaRPr>
          </a:p>
          <a:p>
            <a:pPr algn="ctr"/>
            <a:r>
              <a:rPr lang="en-US" dirty="0">
                <a:solidFill>
                  <a:schemeClr val="bg1"/>
                </a:solidFill>
                <a:latin typeface="Aharoni" panose="02010803020104030203" pitchFamily="2" charset="-79"/>
                <a:cs typeface="Aharoni" panose="02010803020104030203" pitchFamily="2" charset="-79"/>
              </a:rPr>
              <a:t>Protect-</a:t>
            </a:r>
            <a:r>
              <a:rPr lang="ru-RU" dirty="0">
                <a:solidFill>
                  <a:schemeClr val="bg1"/>
                </a:solidFill>
                <a:cs typeface="Aharoni" panose="02010803020104030203" pitchFamily="2" charset="-79"/>
              </a:rPr>
              <a:t> </a:t>
            </a:r>
            <a:r>
              <a:rPr lang="kk-KZ" dirty="0">
                <a:solidFill>
                  <a:schemeClr val="bg1"/>
                </a:solidFill>
                <a:cs typeface="Aharoni" panose="02010803020104030203" pitchFamily="2" charset="-79"/>
              </a:rPr>
              <a:t> қорғау </a:t>
            </a:r>
            <a:r>
              <a:rPr lang="ru-RU" dirty="0">
                <a:solidFill>
                  <a:schemeClr val="bg1"/>
                </a:solidFill>
                <a:cs typeface="Aharoni" panose="02010803020104030203" pitchFamily="2" charset="-79"/>
              </a:rPr>
              <a:t>- защищать</a:t>
            </a:r>
            <a:endParaRPr lang="en-US" dirty="0">
              <a:solidFill>
                <a:schemeClr val="bg1"/>
              </a:solidFill>
              <a:latin typeface="Aharoni" panose="02010803020104030203" pitchFamily="2" charset="-79"/>
              <a:cs typeface="Aharoni" panose="02010803020104030203" pitchFamily="2" charset="-79"/>
            </a:endParaRPr>
          </a:p>
          <a:p>
            <a:pPr algn="ctr"/>
            <a:r>
              <a:rPr lang="en-US" dirty="0">
                <a:solidFill>
                  <a:schemeClr val="bg1"/>
                </a:solidFill>
                <a:latin typeface="Aharoni" panose="02010803020104030203" pitchFamily="2" charset="-79"/>
                <a:cs typeface="Aharoni" panose="02010803020104030203" pitchFamily="2" charset="-79"/>
              </a:rPr>
              <a:t>Guard-</a:t>
            </a:r>
            <a:r>
              <a:rPr lang="ru-RU" dirty="0">
                <a:solidFill>
                  <a:schemeClr val="bg1"/>
                </a:solidFill>
                <a:cs typeface="Aharoni" panose="02010803020104030203" pitchFamily="2" charset="-79"/>
              </a:rPr>
              <a:t> </a:t>
            </a:r>
            <a:r>
              <a:rPr lang="kk-KZ" dirty="0">
                <a:solidFill>
                  <a:schemeClr val="bg1"/>
                </a:solidFill>
                <a:cs typeface="Aharoni" panose="02010803020104030203" pitchFamily="2" charset="-79"/>
              </a:rPr>
              <a:t>күзетші</a:t>
            </a:r>
            <a:r>
              <a:rPr lang="ru-RU" dirty="0">
                <a:solidFill>
                  <a:schemeClr val="bg1"/>
                </a:solidFill>
                <a:cs typeface="Aharoni" panose="02010803020104030203" pitchFamily="2" charset="-79"/>
              </a:rPr>
              <a:t>-сторож</a:t>
            </a:r>
            <a:endParaRPr lang="en-US" dirty="0">
              <a:solidFill>
                <a:schemeClr val="bg1"/>
              </a:solidFill>
              <a:latin typeface="Aharoni" panose="02010803020104030203" pitchFamily="2" charset="-79"/>
              <a:cs typeface="Aharoni" panose="02010803020104030203" pitchFamily="2" charset="-79"/>
            </a:endParaRPr>
          </a:p>
          <a:p>
            <a:pPr algn="ctr"/>
            <a:r>
              <a:rPr lang="en-US" dirty="0">
                <a:solidFill>
                  <a:schemeClr val="bg1"/>
                </a:solidFill>
                <a:latin typeface="Aharoni" panose="02010803020104030203" pitchFamily="2" charset="-79"/>
                <a:cs typeface="Aharoni" panose="02010803020104030203" pitchFamily="2" charset="-79"/>
              </a:rPr>
              <a:t>Comes to mind-</a:t>
            </a:r>
            <a:r>
              <a:rPr lang="ru-RU" dirty="0">
                <a:solidFill>
                  <a:schemeClr val="bg1"/>
                </a:solidFill>
                <a:cs typeface="Aharoni" panose="02010803020104030203" pitchFamily="2" charset="-79"/>
              </a:rPr>
              <a:t> </a:t>
            </a:r>
            <a:r>
              <a:rPr lang="kk-KZ" dirty="0">
                <a:solidFill>
                  <a:schemeClr val="bg1"/>
                </a:solidFill>
                <a:cs typeface="Aharoni" panose="02010803020104030203" pitchFamily="2" charset="-79"/>
              </a:rPr>
              <a:t>ойға келеді- </a:t>
            </a:r>
            <a:r>
              <a:rPr lang="kk-KZ" dirty="0" err="1">
                <a:solidFill>
                  <a:schemeClr val="bg1"/>
                </a:solidFill>
                <a:cs typeface="Aharoni" panose="02010803020104030203" pitchFamily="2" charset="-79"/>
              </a:rPr>
              <a:t>приходит</a:t>
            </a:r>
            <a:r>
              <a:rPr lang="kk-KZ" dirty="0">
                <a:solidFill>
                  <a:schemeClr val="bg1"/>
                </a:solidFill>
                <a:cs typeface="Aharoni" panose="02010803020104030203" pitchFamily="2" charset="-79"/>
              </a:rPr>
              <a:t> </a:t>
            </a:r>
            <a:r>
              <a:rPr lang="kk-KZ" dirty="0" err="1">
                <a:solidFill>
                  <a:schemeClr val="bg1"/>
                </a:solidFill>
                <a:cs typeface="Aharoni" panose="02010803020104030203" pitchFamily="2" charset="-79"/>
              </a:rPr>
              <a:t>на</a:t>
            </a:r>
            <a:r>
              <a:rPr lang="kk-KZ" dirty="0">
                <a:solidFill>
                  <a:schemeClr val="bg1"/>
                </a:solidFill>
                <a:cs typeface="Aharoni" panose="02010803020104030203" pitchFamily="2" charset="-79"/>
              </a:rPr>
              <a:t> </a:t>
            </a:r>
            <a:r>
              <a:rPr lang="kk-KZ" dirty="0" err="1">
                <a:solidFill>
                  <a:schemeClr val="bg1"/>
                </a:solidFill>
                <a:cs typeface="Aharoni" panose="02010803020104030203" pitchFamily="2" charset="-79"/>
              </a:rPr>
              <a:t>ум</a:t>
            </a:r>
            <a:endParaRPr lang="en-US" dirty="0">
              <a:solidFill>
                <a:schemeClr val="bg1"/>
              </a:solidFill>
              <a:latin typeface="Aharoni" panose="02010803020104030203" pitchFamily="2" charset="-79"/>
              <a:cs typeface="Aharoni" panose="02010803020104030203" pitchFamily="2" charset="-79"/>
            </a:endParaRPr>
          </a:p>
          <a:p>
            <a:pPr algn="ctr"/>
            <a:r>
              <a:rPr lang="en-US" dirty="0">
                <a:solidFill>
                  <a:schemeClr val="bg1"/>
                </a:solidFill>
                <a:latin typeface="Aharoni" panose="02010803020104030203" pitchFamily="2" charset="-79"/>
                <a:cs typeface="Aharoni" panose="02010803020104030203" pitchFamily="2" charset="-79"/>
              </a:rPr>
              <a:t>Palace-</a:t>
            </a:r>
            <a:r>
              <a:rPr lang="ru-RU" dirty="0">
                <a:solidFill>
                  <a:schemeClr val="bg1"/>
                </a:solidFill>
                <a:cs typeface="Aharoni" panose="02010803020104030203" pitchFamily="2" charset="-79"/>
              </a:rPr>
              <a:t> </a:t>
            </a:r>
            <a:r>
              <a:rPr lang="kk-KZ" dirty="0">
                <a:solidFill>
                  <a:schemeClr val="bg1"/>
                </a:solidFill>
                <a:cs typeface="Aharoni" panose="02010803020104030203" pitchFamily="2" charset="-79"/>
              </a:rPr>
              <a:t>сарай</a:t>
            </a:r>
            <a:r>
              <a:rPr lang="ru-RU" dirty="0">
                <a:solidFill>
                  <a:schemeClr val="bg1"/>
                </a:solidFill>
                <a:cs typeface="Aharoni" panose="02010803020104030203" pitchFamily="2" charset="-79"/>
              </a:rPr>
              <a:t>- дворец</a:t>
            </a:r>
            <a:endParaRPr lang="en-US" dirty="0">
              <a:solidFill>
                <a:schemeClr val="bg1"/>
              </a:solidFill>
              <a:latin typeface="Aharoni" panose="02010803020104030203" pitchFamily="2" charset="-79"/>
              <a:cs typeface="Aharoni" panose="02010803020104030203" pitchFamily="2" charset="-79"/>
            </a:endParaRPr>
          </a:p>
          <a:p>
            <a:pPr algn="ctr"/>
            <a:r>
              <a:rPr lang="en-US" dirty="0">
                <a:solidFill>
                  <a:schemeClr val="bg1"/>
                </a:solidFill>
                <a:latin typeface="Aharoni" panose="02010803020104030203" pitchFamily="2" charset="-79"/>
                <a:cs typeface="Aharoni" panose="02010803020104030203" pitchFamily="2" charset="-79"/>
              </a:rPr>
              <a:t>Soldier-</a:t>
            </a:r>
            <a:r>
              <a:rPr lang="ru-RU" dirty="0">
                <a:solidFill>
                  <a:schemeClr val="bg1"/>
                </a:solidFill>
                <a:cs typeface="Aharoni" panose="02010803020104030203" pitchFamily="2" charset="-79"/>
              </a:rPr>
              <a:t> </a:t>
            </a:r>
            <a:r>
              <a:rPr lang="kk-KZ" dirty="0">
                <a:solidFill>
                  <a:schemeClr val="bg1"/>
                </a:solidFill>
                <a:cs typeface="Aharoni" panose="02010803020104030203" pitchFamily="2" charset="-79"/>
              </a:rPr>
              <a:t>сарбаз- солдат</a:t>
            </a:r>
            <a:endParaRPr lang="en-US" dirty="0">
              <a:solidFill>
                <a:schemeClr val="bg1"/>
              </a:solidFill>
              <a:latin typeface="Aharoni" panose="02010803020104030203" pitchFamily="2" charset="-79"/>
              <a:cs typeface="Aharoni" panose="02010803020104030203" pitchFamily="2" charset="-79"/>
            </a:endParaRPr>
          </a:p>
          <a:p>
            <a:pPr algn="ctr"/>
            <a:r>
              <a:rPr lang="en-US" dirty="0">
                <a:solidFill>
                  <a:schemeClr val="bg1"/>
                </a:solidFill>
                <a:latin typeface="Aharoni" panose="02010803020104030203" pitchFamily="2" charset="-79"/>
                <a:cs typeface="Aharoni" panose="02010803020104030203" pitchFamily="2" charset="-79"/>
              </a:rPr>
              <a:t>Gondola-</a:t>
            </a:r>
            <a:r>
              <a:rPr lang="ru-RU" dirty="0">
                <a:solidFill>
                  <a:schemeClr val="bg1"/>
                </a:solidFill>
                <a:cs typeface="Aharoni" panose="02010803020104030203" pitchFamily="2" charset="-79"/>
              </a:rPr>
              <a:t> Гондола</a:t>
            </a:r>
            <a:endParaRPr lang="en-US" dirty="0">
              <a:solidFill>
                <a:schemeClr val="bg1"/>
              </a:solidFill>
              <a:latin typeface="Aharoni" panose="02010803020104030203" pitchFamily="2" charset="-79"/>
              <a:cs typeface="Aharoni" panose="02010803020104030203" pitchFamily="2" charset="-79"/>
            </a:endParaRPr>
          </a:p>
          <a:p>
            <a:pPr algn="ctr"/>
            <a:r>
              <a:rPr lang="en-US" dirty="0">
                <a:solidFill>
                  <a:schemeClr val="bg1"/>
                </a:solidFill>
                <a:latin typeface="Aharoni" panose="02010803020104030203" pitchFamily="2" charset="-79"/>
                <a:cs typeface="Aharoni" panose="02010803020104030203" pitchFamily="2" charset="-79"/>
              </a:rPr>
              <a:t>Float-</a:t>
            </a:r>
            <a:r>
              <a:rPr lang="ru-RU" dirty="0">
                <a:solidFill>
                  <a:schemeClr val="bg1"/>
                </a:solidFill>
                <a:cs typeface="Aharoni" panose="02010803020104030203" pitchFamily="2" charset="-79"/>
              </a:rPr>
              <a:t> </a:t>
            </a:r>
            <a:r>
              <a:rPr lang="kk-KZ" dirty="0">
                <a:solidFill>
                  <a:schemeClr val="bg1"/>
                </a:solidFill>
                <a:cs typeface="Aharoni" panose="02010803020104030203" pitchFamily="2" charset="-79"/>
              </a:rPr>
              <a:t>жүзу</a:t>
            </a:r>
            <a:r>
              <a:rPr lang="ru-RU" dirty="0">
                <a:solidFill>
                  <a:schemeClr val="bg1"/>
                </a:solidFill>
                <a:cs typeface="Aharoni" panose="02010803020104030203" pitchFamily="2" charset="-79"/>
              </a:rPr>
              <a:t>- плавать</a:t>
            </a:r>
            <a:endParaRPr lang="en-US" dirty="0">
              <a:solidFill>
                <a:schemeClr val="bg1"/>
              </a:solidFill>
              <a:latin typeface="Aharoni" panose="02010803020104030203" pitchFamily="2" charset="-79"/>
              <a:cs typeface="Aharoni" panose="02010803020104030203" pitchFamily="2" charset="-79"/>
            </a:endParaRPr>
          </a:p>
          <a:p>
            <a:pPr algn="ctr"/>
            <a:r>
              <a:rPr lang="en-US" dirty="0">
                <a:solidFill>
                  <a:schemeClr val="bg1"/>
                </a:solidFill>
                <a:latin typeface="Aharoni" panose="02010803020104030203" pitchFamily="2" charset="-79"/>
                <a:cs typeface="Aharoni" panose="02010803020104030203" pitchFamily="2" charset="-79"/>
              </a:rPr>
              <a:t>Canals-</a:t>
            </a:r>
            <a:r>
              <a:rPr lang="ru-RU" dirty="0">
                <a:solidFill>
                  <a:schemeClr val="bg1"/>
                </a:solidFill>
                <a:cs typeface="Aharoni" panose="02010803020104030203" pitchFamily="2" charset="-79"/>
              </a:rPr>
              <a:t> каналы</a:t>
            </a:r>
            <a:endParaRPr lang="en-US" dirty="0">
              <a:solidFill>
                <a:schemeClr val="bg1"/>
              </a:solidFill>
              <a:latin typeface="Aharoni" panose="02010803020104030203" pitchFamily="2" charset="-79"/>
              <a:cs typeface="Aharoni" panose="02010803020104030203" pitchFamily="2" charset="-79"/>
            </a:endParaRPr>
          </a:p>
          <a:p>
            <a:pPr algn="ctr"/>
            <a:r>
              <a:rPr lang="en-US" dirty="0">
                <a:solidFill>
                  <a:schemeClr val="bg1"/>
                </a:solidFill>
                <a:latin typeface="Aharoni" panose="02010803020104030203" pitchFamily="2" charset="-79"/>
                <a:cs typeface="Aharoni" panose="02010803020104030203" pitchFamily="2" charset="-79"/>
              </a:rPr>
              <a:t>Stripes-</a:t>
            </a:r>
            <a:r>
              <a:rPr lang="ru-RU" dirty="0">
                <a:solidFill>
                  <a:schemeClr val="bg1"/>
                </a:solidFill>
                <a:cs typeface="Aharoni" panose="02010803020104030203" pitchFamily="2" charset="-79"/>
              </a:rPr>
              <a:t> </a:t>
            </a:r>
            <a:r>
              <a:rPr lang="ru-RU" dirty="0" err="1">
                <a:solidFill>
                  <a:schemeClr val="bg1"/>
                </a:solidFill>
                <a:cs typeface="Aharoni" panose="02010803020104030203" pitchFamily="2" charset="-79"/>
              </a:rPr>
              <a:t>жолақтар</a:t>
            </a:r>
            <a:r>
              <a:rPr lang="ru-RU" dirty="0">
                <a:solidFill>
                  <a:schemeClr val="bg1"/>
                </a:solidFill>
                <a:cs typeface="Aharoni" panose="02010803020104030203" pitchFamily="2" charset="-79"/>
              </a:rPr>
              <a:t>- полосы</a:t>
            </a:r>
            <a:endParaRPr lang="en-US" dirty="0">
              <a:solidFill>
                <a:schemeClr val="bg1"/>
              </a:solidFill>
              <a:latin typeface="Aharoni" panose="02010803020104030203" pitchFamily="2" charset="-79"/>
              <a:cs typeface="Aharoni" panose="02010803020104030203" pitchFamily="2" charset="-79"/>
            </a:endParaRPr>
          </a:p>
          <a:p>
            <a:pPr algn="ctr"/>
            <a:r>
              <a:rPr lang="en-US" dirty="0">
                <a:solidFill>
                  <a:schemeClr val="bg1"/>
                </a:solidFill>
                <a:latin typeface="Aharoni" panose="02010803020104030203" pitchFamily="2" charset="-79"/>
                <a:cs typeface="Aharoni" panose="02010803020104030203" pitchFamily="2" charset="-79"/>
              </a:rPr>
              <a:t>Straw hat-</a:t>
            </a:r>
            <a:r>
              <a:rPr lang="ru-RU" dirty="0">
                <a:solidFill>
                  <a:schemeClr val="bg1"/>
                </a:solidFill>
                <a:cs typeface="Aharoni" panose="02010803020104030203" pitchFamily="2" charset="-79"/>
              </a:rPr>
              <a:t> </a:t>
            </a:r>
            <a:r>
              <a:rPr lang="kk-KZ" dirty="0">
                <a:solidFill>
                  <a:schemeClr val="bg1"/>
                </a:solidFill>
                <a:cs typeface="Aharoni" panose="02010803020104030203" pitchFamily="2" charset="-79"/>
              </a:rPr>
              <a:t>сабан баскиім- </a:t>
            </a:r>
            <a:r>
              <a:rPr lang="kk-KZ" dirty="0" err="1">
                <a:solidFill>
                  <a:schemeClr val="bg1"/>
                </a:solidFill>
                <a:cs typeface="Aharoni" panose="02010803020104030203" pitchFamily="2" charset="-79"/>
              </a:rPr>
              <a:t>соломенная</a:t>
            </a:r>
            <a:r>
              <a:rPr lang="kk-KZ" dirty="0">
                <a:solidFill>
                  <a:schemeClr val="bg1"/>
                </a:solidFill>
                <a:cs typeface="Aharoni" panose="02010803020104030203" pitchFamily="2" charset="-79"/>
              </a:rPr>
              <a:t> шляпа</a:t>
            </a:r>
            <a:endParaRPr lang="en-US" dirty="0">
              <a:solidFill>
                <a:schemeClr val="bg1"/>
              </a:solidFill>
              <a:latin typeface="Aharoni" panose="02010803020104030203" pitchFamily="2" charset="-79"/>
              <a:cs typeface="Aharoni" panose="02010803020104030203" pitchFamily="2" charset="-79"/>
            </a:endParaRPr>
          </a:p>
          <a:p>
            <a:pPr algn="ctr"/>
            <a:r>
              <a:rPr lang="en-US" dirty="0">
                <a:solidFill>
                  <a:schemeClr val="bg1"/>
                </a:solidFill>
                <a:latin typeface="Aharoni" panose="02010803020104030203" pitchFamily="2" charset="-79"/>
                <a:cs typeface="Aharoni" panose="02010803020104030203" pitchFamily="2" charset="-79"/>
              </a:rPr>
              <a:t>Ribbon-</a:t>
            </a:r>
            <a:r>
              <a:rPr lang="ru-RU" dirty="0">
                <a:solidFill>
                  <a:schemeClr val="bg1"/>
                </a:solidFill>
                <a:cs typeface="Aharoni" panose="02010803020104030203" pitchFamily="2" charset="-79"/>
              </a:rPr>
              <a:t> лента</a:t>
            </a:r>
            <a:endParaRPr lang="en-US" dirty="0">
              <a:solidFill>
                <a:schemeClr val="bg1"/>
              </a:solidFill>
              <a:latin typeface="Aharoni" panose="02010803020104030203" pitchFamily="2" charset="-79"/>
              <a:cs typeface="Aharoni" panose="02010803020104030203" pitchFamily="2" charset="-79"/>
            </a:endParaRPr>
          </a:p>
          <a:p>
            <a:pPr algn="ctr"/>
            <a:r>
              <a:rPr lang="en-US" dirty="0">
                <a:solidFill>
                  <a:schemeClr val="bg1"/>
                </a:solidFill>
                <a:latin typeface="Aharoni" panose="02010803020104030203" pitchFamily="2" charset="-79"/>
                <a:cs typeface="Aharoni" panose="02010803020104030203" pitchFamily="2" charset="-79"/>
              </a:rPr>
              <a:t>Beret-</a:t>
            </a:r>
            <a:r>
              <a:rPr lang="ru-RU" dirty="0">
                <a:solidFill>
                  <a:schemeClr val="bg1"/>
                </a:solidFill>
                <a:cs typeface="Aharoni" panose="02010803020104030203" pitchFamily="2" charset="-79"/>
              </a:rPr>
              <a:t> беретка</a:t>
            </a:r>
            <a:endParaRPr lang="en-US" dirty="0">
              <a:solidFill>
                <a:schemeClr val="bg1"/>
              </a:solidFill>
              <a:latin typeface="Aharoni" panose="02010803020104030203" pitchFamily="2" charset="-79"/>
              <a:cs typeface="Aharoni" panose="02010803020104030203" pitchFamily="2" charset="-79"/>
            </a:endParaRPr>
          </a:p>
          <a:p>
            <a:pPr algn="ctr"/>
            <a:r>
              <a:rPr lang="en-US" dirty="0">
                <a:solidFill>
                  <a:schemeClr val="bg1"/>
                </a:solidFill>
                <a:latin typeface="Aharoni" panose="02010803020104030203" pitchFamily="2" charset="-79"/>
                <a:cs typeface="Aharoni" panose="02010803020104030203" pitchFamily="2" charset="-79"/>
              </a:rPr>
              <a:t>Handsome-</a:t>
            </a:r>
            <a:r>
              <a:rPr lang="ru-RU" dirty="0">
                <a:solidFill>
                  <a:schemeClr val="bg1"/>
                </a:solidFill>
                <a:cs typeface="Aharoni" panose="02010803020104030203" pitchFamily="2" charset="-79"/>
              </a:rPr>
              <a:t> </a:t>
            </a:r>
            <a:r>
              <a:rPr lang="kk-KZ" dirty="0">
                <a:solidFill>
                  <a:schemeClr val="bg1"/>
                </a:solidFill>
                <a:cs typeface="Aharoni" panose="02010803020104030203" pitchFamily="2" charset="-79"/>
              </a:rPr>
              <a:t>әдемі- </a:t>
            </a:r>
            <a:r>
              <a:rPr lang="kk-KZ" dirty="0" err="1">
                <a:solidFill>
                  <a:schemeClr val="bg1"/>
                </a:solidFill>
                <a:cs typeface="Aharoni" panose="02010803020104030203" pitchFamily="2" charset="-79"/>
              </a:rPr>
              <a:t>красивый</a:t>
            </a:r>
            <a:endParaRPr lang="ru-KZ" dirty="0">
              <a:solidFill>
                <a:schemeClr val="bg1"/>
              </a:solidFill>
              <a:cs typeface="Aharoni" panose="02010803020104030203" pitchFamily="2" charset="-79"/>
            </a:endParaRPr>
          </a:p>
        </p:txBody>
      </p:sp>
    </p:spTree>
    <p:extLst>
      <p:ext uri="{BB962C8B-B14F-4D97-AF65-F5344CB8AC3E}">
        <p14:creationId xmlns:p14="http://schemas.microsoft.com/office/powerpoint/2010/main" val="2640726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C9EE06-6E22-4E01-9226-8CEC12CC7016}"/>
              </a:ext>
            </a:extLst>
          </p:cNvPr>
          <p:cNvSpPr>
            <a:spLocks noGrp="1"/>
          </p:cNvSpPr>
          <p:nvPr>
            <p:ph type="title"/>
          </p:nvPr>
        </p:nvSpPr>
        <p:spPr>
          <a:xfrm>
            <a:off x="1061720" y="1149031"/>
            <a:ext cx="10515600" cy="730569"/>
          </a:xfrm>
        </p:spPr>
        <p:txBody>
          <a:bodyPr>
            <a:normAutofit fontScale="90000"/>
          </a:bodyPr>
          <a:lstStyle/>
          <a:p>
            <a:r>
              <a:rPr lang="en-US" sz="3200" dirty="0">
                <a:latin typeface="Aharoni" panose="02010803020104030203" pitchFamily="2" charset="-79"/>
                <a:cs typeface="Aharoni" panose="02010803020104030203" pitchFamily="2" charset="-79"/>
              </a:rPr>
              <a:t>Task: Look at the pictures. Guess what do these people do?</a:t>
            </a:r>
            <a:endParaRPr lang="ru-KZ" sz="3200" dirty="0">
              <a:cs typeface="Aharoni" panose="02010803020104030203" pitchFamily="2" charset="-79"/>
            </a:endParaRPr>
          </a:p>
        </p:txBody>
      </p:sp>
      <p:pic>
        <p:nvPicPr>
          <p:cNvPr id="4" name="Рисунок 3">
            <a:extLst>
              <a:ext uri="{FF2B5EF4-FFF2-40B4-BE49-F238E27FC236}">
                <a16:creationId xmlns:a16="http://schemas.microsoft.com/office/drawing/2014/main" id="{D8DAA4D3-4DAD-499D-B363-314A63C959F6}"/>
              </a:ext>
            </a:extLst>
          </p:cNvPr>
          <p:cNvPicPr>
            <a:picLocks noChangeAspect="1"/>
          </p:cNvPicPr>
          <p:nvPr/>
        </p:nvPicPr>
        <p:blipFill>
          <a:blip r:embed="rId2"/>
          <a:stretch>
            <a:fillRect/>
          </a:stretch>
        </p:blipFill>
        <p:spPr>
          <a:xfrm>
            <a:off x="831850" y="80743"/>
            <a:ext cx="10376291" cy="1048603"/>
          </a:xfrm>
          <a:prstGeom prst="rect">
            <a:avLst/>
          </a:prstGeom>
        </p:spPr>
      </p:pic>
      <p:pic>
        <p:nvPicPr>
          <p:cNvPr id="5" name="Рисунок 4">
            <a:extLst>
              <a:ext uri="{FF2B5EF4-FFF2-40B4-BE49-F238E27FC236}">
                <a16:creationId xmlns:a16="http://schemas.microsoft.com/office/drawing/2014/main" id="{C2E0CAEA-8F92-4779-9114-8F55B5F48A07}"/>
              </a:ext>
            </a:extLst>
          </p:cNvPr>
          <p:cNvPicPr>
            <a:picLocks noChangeAspect="1"/>
          </p:cNvPicPr>
          <p:nvPr/>
        </p:nvPicPr>
        <p:blipFill>
          <a:blip r:embed="rId3"/>
          <a:stretch>
            <a:fillRect/>
          </a:stretch>
        </p:blipFill>
        <p:spPr>
          <a:xfrm>
            <a:off x="123115" y="2956560"/>
            <a:ext cx="4083125" cy="3362960"/>
          </a:xfrm>
          <a:prstGeom prst="rect">
            <a:avLst/>
          </a:prstGeom>
        </p:spPr>
      </p:pic>
      <p:pic>
        <p:nvPicPr>
          <p:cNvPr id="6" name="Рисунок 5">
            <a:extLst>
              <a:ext uri="{FF2B5EF4-FFF2-40B4-BE49-F238E27FC236}">
                <a16:creationId xmlns:a16="http://schemas.microsoft.com/office/drawing/2014/main" id="{111F10C2-A756-4F87-B0D5-F01095140043}"/>
              </a:ext>
            </a:extLst>
          </p:cNvPr>
          <p:cNvPicPr>
            <a:picLocks noChangeAspect="1"/>
          </p:cNvPicPr>
          <p:nvPr/>
        </p:nvPicPr>
        <p:blipFill>
          <a:blip r:embed="rId4"/>
          <a:stretch>
            <a:fillRect/>
          </a:stretch>
        </p:blipFill>
        <p:spPr>
          <a:xfrm>
            <a:off x="4378960" y="2956560"/>
            <a:ext cx="3606802" cy="3362960"/>
          </a:xfrm>
          <a:prstGeom prst="rect">
            <a:avLst/>
          </a:prstGeom>
        </p:spPr>
      </p:pic>
      <p:pic>
        <p:nvPicPr>
          <p:cNvPr id="7" name="Рисунок 6">
            <a:extLst>
              <a:ext uri="{FF2B5EF4-FFF2-40B4-BE49-F238E27FC236}">
                <a16:creationId xmlns:a16="http://schemas.microsoft.com/office/drawing/2014/main" id="{7113551B-6FE8-48FB-9F38-F4D71EDFC57C}"/>
              </a:ext>
            </a:extLst>
          </p:cNvPr>
          <p:cNvPicPr>
            <a:picLocks noChangeAspect="1"/>
          </p:cNvPicPr>
          <p:nvPr/>
        </p:nvPicPr>
        <p:blipFill>
          <a:blip r:embed="rId5"/>
          <a:stretch>
            <a:fillRect/>
          </a:stretch>
        </p:blipFill>
        <p:spPr>
          <a:xfrm>
            <a:off x="8067040" y="2956560"/>
            <a:ext cx="4001845" cy="3362960"/>
          </a:xfrm>
          <a:prstGeom prst="rect">
            <a:avLst/>
          </a:prstGeom>
        </p:spPr>
      </p:pic>
    </p:spTree>
    <p:extLst>
      <p:ext uri="{BB962C8B-B14F-4D97-AF65-F5344CB8AC3E}">
        <p14:creationId xmlns:p14="http://schemas.microsoft.com/office/powerpoint/2010/main" val="392575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322E71-F5AB-4A44-8283-DAB9470C94A8}"/>
              </a:ext>
            </a:extLst>
          </p:cNvPr>
          <p:cNvSpPr>
            <a:spLocks noGrp="1"/>
          </p:cNvSpPr>
          <p:nvPr>
            <p:ph type="title"/>
          </p:nvPr>
        </p:nvSpPr>
        <p:spPr>
          <a:xfrm>
            <a:off x="462281" y="2026920"/>
            <a:ext cx="10394707" cy="3193487"/>
          </a:xfrm>
        </p:spPr>
        <p:txBody>
          <a:bodyPr>
            <a:normAutofit fontScale="90000"/>
          </a:bodyPr>
          <a:lstStyle/>
          <a:p>
            <a:r>
              <a:rPr lang="en-US" dirty="0"/>
              <a:t>Yes, you are right! The foot Guards guard the queen and Buckingham palace. The national guard of Kazakhstan guard the president and keep him safe. Gondoliers steer the gondolas that float up and down the canals of </a:t>
            </a:r>
            <a:r>
              <a:rPr lang="en-US" dirty="0" err="1"/>
              <a:t>venice</a:t>
            </a:r>
            <a:r>
              <a:rPr lang="en-US" dirty="0"/>
              <a:t>.</a:t>
            </a:r>
            <a:endParaRPr lang="ru-KZ" dirty="0"/>
          </a:p>
        </p:txBody>
      </p:sp>
    </p:spTree>
    <p:extLst>
      <p:ext uri="{BB962C8B-B14F-4D97-AF65-F5344CB8AC3E}">
        <p14:creationId xmlns:p14="http://schemas.microsoft.com/office/powerpoint/2010/main" val="1899163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D16382-217F-4A5B-9465-57A13A42ECAB}"/>
              </a:ext>
            </a:extLst>
          </p:cNvPr>
          <p:cNvSpPr>
            <a:spLocks noGrp="1"/>
          </p:cNvSpPr>
          <p:nvPr>
            <p:ph type="title"/>
          </p:nvPr>
        </p:nvSpPr>
        <p:spPr>
          <a:xfrm>
            <a:off x="831850" y="203201"/>
            <a:ext cx="10760710" cy="863600"/>
          </a:xfrm>
        </p:spPr>
        <p:txBody>
          <a:bodyPr>
            <a:normAutofit/>
          </a:bodyPr>
          <a:lstStyle/>
          <a:p>
            <a:r>
              <a:rPr lang="en-US" sz="3200" dirty="0"/>
              <a:t>Task: Pb p104 Listen and read to find out</a:t>
            </a:r>
            <a:endParaRPr lang="ru-KZ" sz="3200" dirty="0"/>
          </a:p>
        </p:txBody>
      </p:sp>
      <p:sp>
        <p:nvSpPr>
          <p:cNvPr id="3" name="Текст 2">
            <a:extLst>
              <a:ext uri="{FF2B5EF4-FFF2-40B4-BE49-F238E27FC236}">
                <a16:creationId xmlns:a16="http://schemas.microsoft.com/office/drawing/2014/main" id="{B3F19E27-5EA7-4AA8-B1D2-F56B0790D25B}"/>
              </a:ext>
            </a:extLst>
          </p:cNvPr>
          <p:cNvSpPr>
            <a:spLocks noGrp="1"/>
          </p:cNvSpPr>
          <p:nvPr>
            <p:ph type="body" idx="1"/>
          </p:nvPr>
        </p:nvSpPr>
        <p:spPr>
          <a:xfrm>
            <a:off x="831850" y="1378903"/>
            <a:ext cx="4166870" cy="3650297"/>
          </a:xfrm>
        </p:spPr>
        <p:txBody>
          <a:bodyPr>
            <a:noAutofit/>
          </a:bodyPr>
          <a:lstStyle/>
          <a:p>
            <a:r>
              <a:rPr lang="en-US" sz="2400" dirty="0"/>
              <a:t>People all around the world wear uniform. Some uniforms help us spot people who can help us, others protect us while we work, and others show we work together belong to the same team.</a:t>
            </a:r>
            <a:endParaRPr lang="ru-KZ" sz="2400" dirty="0"/>
          </a:p>
        </p:txBody>
      </p:sp>
      <p:pic>
        <p:nvPicPr>
          <p:cNvPr id="4" name="Рисунок 3">
            <a:extLst>
              <a:ext uri="{FF2B5EF4-FFF2-40B4-BE49-F238E27FC236}">
                <a16:creationId xmlns:a16="http://schemas.microsoft.com/office/drawing/2014/main" id="{47ACB789-E83D-4EDE-88C3-95E6D87D3A94}"/>
              </a:ext>
            </a:extLst>
          </p:cNvPr>
          <p:cNvPicPr>
            <a:picLocks noChangeAspect="1"/>
          </p:cNvPicPr>
          <p:nvPr/>
        </p:nvPicPr>
        <p:blipFill>
          <a:blip r:embed="rId2"/>
          <a:stretch>
            <a:fillRect/>
          </a:stretch>
        </p:blipFill>
        <p:spPr>
          <a:xfrm>
            <a:off x="5262880" y="1066802"/>
            <a:ext cx="6756400" cy="5587998"/>
          </a:xfrm>
          <a:prstGeom prst="rect">
            <a:avLst/>
          </a:prstGeom>
        </p:spPr>
      </p:pic>
    </p:spTree>
    <p:extLst>
      <p:ext uri="{BB962C8B-B14F-4D97-AF65-F5344CB8AC3E}">
        <p14:creationId xmlns:p14="http://schemas.microsoft.com/office/powerpoint/2010/main" val="2861328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5CD734C-F5DF-4716-9B70-BD3CF98BAAAB}"/>
              </a:ext>
            </a:extLst>
          </p:cNvPr>
          <p:cNvPicPr>
            <a:picLocks noChangeAspect="1"/>
          </p:cNvPicPr>
          <p:nvPr/>
        </p:nvPicPr>
        <p:blipFill>
          <a:blip r:embed="rId2"/>
          <a:stretch>
            <a:fillRect/>
          </a:stretch>
        </p:blipFill>
        <p:spPr>
          <a:xfrm>
            <a:off x="241300" y="249237"/>
            <a:ext cx="5848350" cy="4017964"/>
          </a:xfrm>
          <a:prstGeom prst="rect">
            <a:avLst/>
          </a:prstGeom>
        </p:spPr>
      </p:pic>
      <p:pic>
        <p:nvPicPr>
          <p:cNvPr id="5" name="Рисунок 4">
            <a:extLst>
              <a:ext uri="{FF2B5EF4-FFF2-40B4-BE49-F238E27FC236}">
                <a16:creationId xmlns:a16="http://schemas.microsoft.com/office/drawing/2014/main" id="{ED5CF9DF-CABC-488E-AC32-3E2FC9C87C33}"/>
              </a:ext>
            </a:extLst>
          </p:cNvPr>
          <p:cNvPicPr>
            <a:picLocks noChangeAspect="1"/>
          </p:cNvPicPr>
          <p:nvPr/>
        </p:nvPicPr>
        <p:blipFill>
          <a:blip r:embed="rId3"/>
          <a:stretch>
            <a:fillRect/>
          </a:stretch>
        </p:blipFill>
        <p:spPr>
          <a:xfrm>
            <a:off x="3302000" y="4097020"/>
            <a:ext cx="8636000" cy="2914650"/>
          </a:xfrm>
          <a:prstGeom prst="rect">
            <a:avLst/>
          </a:prstGeom>
        </p:spPr>
      </p:pic>
    </p:spTree>
    <p:extLst>
      <p:ext uri="{BB962C8B-B14F-4D97-AF65-F5344CB8AC3E}">
        <p14:creationId xmlns:p14="http://schemas.microsoft.com/office/powerpoint/2010/main" val="1815515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64F0B30-F745-444D-AE5C-7C24779B06B3}"/>
              </a:ext>
            </a:extLst>
          </p:cNvPr>
          <p:cNvPicPr>
            <a:picLocks noChangeAspect="1"/>
          </p:cNvPicPr>
          <p:nvPr/>
        </p:nvPicPr>
        <p:blipFill>
          <a:blip r:embed="rId2"/>
          <a:stretch>
            <a:fillRect/>
          </a:stretch>
        </p:blipFill>
        <p:spPr>
          <a:xfrm>
            <a:off x="853440" y="0"/>
            <a:ext cx="9987280" cy="5821680"/>
          </a:xfrm>
          <a:prstGeom prst="rect">
            <a:avLst/>
          </a:prstGeom>
        </p:spPr>
      </p:pic>
    </p:spTree>
    <p:extLst>
      <p:ext uri="{BB962C8B-B14F-4D97-AF65-F5344CB8AC3E}">
        <p14:creationId xmlns:p14="http://schemas.microsoft.com/office/powerpoint/2010/main" val="3459139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27C16F-4388-470A-BC0A-9C8B5D76E756}"/>
              </a:ext>
            </a:extLst>
          </p:cNvPr>
          <p:cNvSpPr>
            <a:spLocks noGrp="1"/>
          </p:cNvSpPr>
          <p:nvPr>
            <p:ph type="title"/>
          </p:nvPr>
        </p:nvSpPr>
        <p:spPr>
          <a:xfrm>
            <a:off x="852170" y="551499"/>
            <a:ext cx="10515600" cy="403541"/>
          </a:xfrm>
        </p:spPr>
        <p:txBody>
          <a:bodyPr>
            <a:normAutofit fontScale="90000"/>
          </a:bodyPr>
          <a:lstStyle/>
          <a:p>
            <a:r>
              <a:rPr lang="en-US" dirty="0"/>
              <a:t>Now, let`s check the answers</a:t>
            </a:r>
            <a:endParaRPr lang="ru-KZ" dirty="0"/>
          </a:p>
        </p:txBody>
      </p:sp>
      <p:pic>
        <p:nvPicPr>
          <p:cNvPr id="4" name="Рисунок 3">
            <a:extLst>
              <a:ext uri="{FF2B5EF4-FFF2-40B4-BE49-F238E27FC236}">
                <a16:creationId xmlns:a16="http://schemas.microsoft.com/office/drawing/2014/main" id="{05CB8EC0-739D-4BF5-BA81-6EA0A4CD2F21}"/>
              </a:ext>
            </a:extLst>
          </p:cNvPr>
          <p:cNvPicPr>
            <a:picLocks noChangeAspect="1"/>
          </p:cNvPicPr>
          <p:nvPr/>
        </p:nvPicPr>
        <p:blipFill>
          <a:blip r:embed="rId2"/>
          <a:stretch>
            <a:fillRect/>
          </a:stretch>
        </p:blipFill>
        <p:spPr>
          <a:xfrm>
            <a:off x="824230" y="955040"/>
            <a:ext cx="10341610" cy="4511040"/>
          </a:xfrm>
          <a:prstGeom prst="rect">
            <a:avLst/>
          </a:prstGeom>
        </p:spPr>
      </p:pic>
    </p:spTree>
    <p:extLst>
      <p:ext uri="{BB962C8B-B14F-4D97-AF65-F5344CB8AC3E}">
        <p14:creationId xmlns:p14="http://schemas.microsoft.com/office/powerpoint/2010/main" val="18606321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Главное мероприятие">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ое мероприятие">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TM04033927[[fn=Главное мероприятие]]</Template>
  <TotalTime>634</TotalTime>
  <Words>237</Words>
  <Application>Microsoft Office PowerPoint</Application>
  <PresentationFormat>Широкоэкранный</PresentationFormat>
  <Paragraphs>24</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Aharoni</vt:lpstr>
      <vt:lpstr>Arial</vt:lpstr>
      <vt:lpstr>Impact</vt:lpstr>
      <vt:lpstr>Главное мероприятие</vt:lpstr>
      <vt:lpstr>Uniforms across the world</vt:lpstr>
      <vt:lpstr>The aim of the lesson:  1. To understand the meaning of the text independently  2. To answer the questions according to the text</vt:lpstr>
      <vt:lpstr>Презентация PowerPoint</vt:lpstr>
      <vt:lpstr>Task: Look at the pictures. Guess what do these people do?</vt:lpstr>
      <vt:lpstr>Yes, you are right! The foot Guards guard the queen and Buckingham palace. The national guard of Kazakhstan guard the president and keep him safe. Gondoliers steer the gondolas that float up and down the canals of venice.</vt:lpstr>
      <vt:lpstr>Task: Pb p104 Listen and read to find out</vt:lpstr>
      <vt:lpstr>Презентация PowerPoint</vt:lpstr>
      <vt:lpstr>Презентация PowerPoint</vt:lpstr>
      <vt:lpstr>Now, let`s check the answers</vt:lpstr>
      <vt:lpstr>Task for independent study of the theme. Look at the picture of the waiter. Describe his uniform as in the text.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Uniforms across the world</dc:title>
  <dc:creator>74</dc:creator>
  <cp:lastModifiedBy>74</cp:lastModifiedBy>
  <cp:revision>16</cp:revision>
  <dcterms:created xsi:type="dcterms:W3CDTF">2021-04-06T15:32:06Z</dcterms:created>
  <dcterms:modified xsi:type="dcterms:W3CDTF">2021-04-07T02:06:10Z</dcterms:modified>
</cp:coreProperties>
</file>