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6"/>
  </p:notesMasterIdLst>
  <p:handoutMasterIdLst>
    <p:handoutMasterId r:id="rId27"/>
  </p:handoutMasterIdLst>
  <p:sldIdLst>
    <p:sldId id="827" r:id="rId4"/>
    <p:sldId id="291" r:id="rId5"/>
    <p:sldId id="911" r:id="rId6"/>
    <p:sldId id="912" r:id="rId7"/>
    <p:sldId id="913" r:id="rId8"/>
    <p:sldId id="914" r:id="rId9"/>
    <p:sldId id="909" r:id="rId10"/>
    <p:sldId id="910" r:id="rId11"/>
    <p:sldId id="915" r:id="rId12"/>
    <p:sldId id="920" r:id="rId13"/>
    <p:sldId id="918" r:id="rId14"/>
    <p:sldId id="916" r:id="rId15"/>
    <p:sldId id="917" r:id="rId16"/>
    <p:sldId id="919" r:id="rId17"/>
    <p:sldId id="921" r:id="rId18"/>
    <p:sldId id="922" r:id="rId19"/>
    <p:sldId id="923" r:id="rId20"/>
    <p:sldId id="924" r:id="rId21"/>
    <p:sldId id="926" r:id="rId22"/>
    <p:sldId id="927" r:id="rId23"/>
    <p:sldId id="925" r:id="rId24"/>
    <p:sldId id="8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472"/>
    <a:srgbClr val="33CCFF"/>
    <a:srgbClr val="00CC99"/>
    <a:srgbClr val="00FFCC"/>
    <a:srgbClr val="10B8B4"/>
    <a:srgbClr val="2B6589"/>
    <a:srgbClr val="136E83"/>
    <a:srgbClr val="137187"/>
    <a:srgbClr val="105C6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02/03/2025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D45D-9FA6-46C7-AD0C-CF76758AD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89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06F43-C565-4147-8AE1-A40D031B387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32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D38C8-CDA7-404D-8218-155820F18CF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3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6D2C2-01CF-4B25-B28A-694CECB1054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5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3" r:id="rId29"/>
    <p:sldLayoutId id="2147483684" r:id="rId3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10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10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7.xml"/><Relationship Id="rId1" Type="http://schemas.openxmlformats.org/officeDocument/2006/relationships/customXml" Target="../../customXml/item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0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6262" y="990631"/>
            <a:ext cx="6096000" cy="417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ru-RU" sz="2000" dirty="0">
              <a:solidFill>
                <a:srgbClr val="0070C0"/>
              </a:solidFill>
              <a:effectLst/>
              <a:latin typeface="KZ 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Google Shape;130;p34"/>
          <p:cNvSpPr txBox="1"/>
          <p:nvPr/>
        </p:nvSpPr>
        <p:spPr>
          <a:xfrm>
            <a:off x="4530868" y="940078"/>
            <a:ext cx="6017477" cy="42265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endParaRPr lang="kk-KZ" sz="4000" b="1" i="0" u="none" strike="noStrike" cap="none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kk-KZ" sz="4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kk-KZ" altLang="ru-RU" sz="3600" cap="all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ПРОГРАММАЛАУ ТІЛДЕРІ</a:t>
            </a:r>
            <a:endParaRPr lang="ru-RU" altLang="ru-RU" sz="7200" cap="all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endParaRPr lang="en-US" sz="36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kk-KZ" sz="36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T Sans Caption"/>
              </a:rPr>
              <a:t>7 сынып</a:t>
            </a:r>
            <a:endParaRPr lang="x-none" sz="36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endParaRPr sz="4000" b="1" i="0" u="none" strike="noStrike" cap="none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  <p:pic>
        <p:nvPicPr>
          <p:cNvPr id="1026" name="Picture 2" descr="Какие языки программирования используются при создании сайтов: публикации  CASTCOM">
            <a:extLst>
              <a:ext uri="{FF2B5EF4-FFF2-40B4-BE49-F238E27FC236}">
                <a16:creationId xmlns:a16="http://schemas.microsoft.com/office/drawing/2014/main" id="{BA6162FE-1AB2-4945-A1BD-79DD67307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9"/>
          <a:stretch/>
        </p:blipFill>
        <p:spPr bwMode="auto">
          <a:xfrm>
            <a:off x="4414624" y="4878281"/>
            <a:ext cx="7305675" cy="1755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0">
        <p14:prism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9EDA9B-C840-471E-9F12-AEDFBFBFCF8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9636" y="510487"/>
            <a:ext cx="83127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Процедуралық емес программалау тілдері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20C73-2F8A-4A41-B4FD-BC7DB6DB2ED0}"/>
              </a:ext>
            </a:extLst>
          </p:cNvPr>
          <p:cNvSpPr txBox="1"/>
          <p:nvPr/>
        </p:nvSpPr>
        <p:spPr>
          <a:xfrm>
            <a:off x="972127" y="1218045"/>
            <a:ext cx="10838873" cy="557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Декларативті программалау 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шешудің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спецификациясы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орнатылатын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мәселенің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күтілетіні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just">
              <a:lnSpc>
                <a:spcPct val="150000"/>
              </a:lnSpc>
            </a:pPr>
            <a:r>
              <a:rPr lang="kk-KZ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ункционалды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бірін-бірі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шақыратын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жиынтығынан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өрнектерден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kk-KZ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огикалық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формальды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логика мен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бульдік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алгебраға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проблемалық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байланыстардың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орнатылады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формулалардың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байланыстарын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есептейді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Объектіге бағытталған программалау 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аты және басқаларынан ажырат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алатын қасиеттері бар программалық жасақтама түрі</a:t>
            </a:r>
          </a:p>
          <a:p>
            <a:pPr algn="just">
              <a:lnSpc>
                <a:spcPct val="150000"/>
              </a:lnSpc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3EA484E-F0E5-48B6-9F15-C1930FFC9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1B3D4EC-8DB1-4BB1-9126-067C0769C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04A0D0FC-0E3C-4273-B4CC-468001FD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429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F41ADF-9FD9-4294-B5BD-E6DE49A5C251}"/>
              </a:ext>
            </a:extLst>
          </p:cNvPr>
          <p:cNvSpPr txBox="1"/>
          <p:nvPr/>
        </p:nvSpPr>
        <p:spPr>
          <a:xfrm>
            <a:off x="2784763" y="554182"/>
            <a:ext cx="745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тілінің компоненттері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234AF-6E90-4504-BC2F-AC9F14BE13E9}"/>
              </a:ext>
            </a:extLst>
          </p:cNvPr>
          <p:cNvSpPr txBox="1"/>
          <p:nvPr/>
        </p:nvSpPr>
        <p:spPr>
          <a:xfrm>
            <a:off x="1274617" y="1200024"/>
            <a:ext cx="10474038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k-K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Әліпби (Алфавит)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программа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конструкцияларын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k-K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Сөздік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қатаң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k-K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құрылымдарды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ережелерінің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k-K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командаларын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конструкцияларын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68AC09D-9A0B-4DFE-99AD-6079C545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27188BF-43E6-48D4-976F-839B91456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1C80199-71A9-4910-B27C-F2474D2B1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67BE533-F305-4717-8C7F-E88DAAB03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5A96FE-4FA4-412E-93E5-635B09724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0373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10EE4-B2F5-451B-A7B1-272807C41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7" y="573687"/>
            <a:ext cx="5472546" cy="78278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Трансляторлар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668979-A48C-4306-82AF-D936B97E7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t="30728" r="1090" b="31938"/>
          <a:stretch/>
        </p:blipFill>
        <p:spPr>
          <a:xfrm>
            <a:off x="2036618" y="2878617"/>
            <a:ext cx="7783792" cy="225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E65BDF-536C-4470-8A0E-6059DEAB68E7}"/>
              </a:ext>
            </a:extLst>
          </p:cNvPr>
          <p:cNvSpPr txBox="1"/>
          <p:nvPr/>
        </p:nvSpPr>
        <p:spPr>
          <a:xfrm>
            <a:off x="2036618" y="5075079"/>
            <a:ext cx="198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BA634-E75D-427D-8ABF-A8E9B7F4E373}"/>
              </a:ext>
            </a:extLst>
          </p:cNvPr>
          <p:cNvSpPr txBox="1"/>
          <p:nvPr/>
        </p:nvSpPr>
        <p:spPr>
          <a:xfrm>
            <a:off x="6733309" y="5175312"/>
            <a:ext cx="2837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машиналы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код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3D362-987B-4BF7-9D17-4BFC8B9803B7}"/>
              </a:ext>
            </a:extLst>
          </p:cNvPr>
          <p:cNvSpPr txBox="1"/>
          <p:nvPr/>
        </p:nvSpPr>
        <p:spPr>
          <a:xfrm>
            <a:off x="997527" y="1648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DCE9E79-3DB1-423E-9C23-28D771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963" y="1421078"/>
            <a:ext cx="10176163" cy="10727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деңгейлі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тілдерде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программалардың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жүйелермен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программаланатын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құрылғылармен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жабдықтармен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байланысын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87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4B9A1CF-1980-40CA-8C18-9C80EFC4B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8" y="365869"/>
            <a:ext cx="4932218" cy="7827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Транслятор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FA657-B3D3-4078-BDD7-DDC8558ADCE8}"/>
              </a:ext>
            </a:extLst>
          </p:cNvPr>
          <p:cNvSpPr txBox="1"/>
          <p:nvPr/>
        </p:nvSpPr>
        <p:spPr>
          <a:xfrm>
            <a:off x="762000" y="1427018"/>
            <a:ext cx="52093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 </a:t>
            </a:r>
            <a:r>
              <a:rPr lang="kk-KZ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талдайды, қатені іздейді, түзетеді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 машиналық тілге </a:t>
            </a:r>
            <a:r>
              <a:rPr lang="kk-KZ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түрлендіреді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орындалатын программаны </a:t>
            </a:r>
            <a:r>
              <a:rPr lang="kk-KZ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оңтайландырады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орындалатын программа үшін машиналық жадты </a:t>
            </a:r>
            <a:r>
              <a:rPr lang="kk-KZ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&quot;translate&quot;">
            <a:extLst>
              <a:ext uri="{FF2B5EF4-FFF2-40B4-BE49-F238E27FC236}">
                <a16:creationId xmlns:a16="http://schemas.microsoft.com/office/drawing/2014/main" id="{E9B9C001-6681-442A-A207-9FE07F0FD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32" y="1427018"/>
            <a:ext cx="4778168" cy="318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323166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09DFBA5-61F9-4622-A235-C386A7F3E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653" y="365869"/>
            <a:ext cx="4932218" cy="7827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Транслятор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6469-04B3-4554-A1AF-980A5C758AAD}"/>
              </a:ext>
            </a:extLst>
          </p:cNvPr>
          <p:cNvSpPr txBox="1"/>
          <p:nvPr/>
        </p:nvSpPr>
        <p:spPr>
          <a:xfrm>
            <a:off x="2590800" y="1148651"/>
            <a:ext cx="7507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(программалық кодты машиналық кодқа түрлендіретін программа)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B2604-F40B-4A75-9F41-13B59DD61C11}"/>
              </a:ext>
            </a:extLst>
          </p:cNvPr>
          <p:cNvSpPr txBox="1"/>
          <p:nvPr/>
        </p:nvSpPr>
        <p:spPr>
          <a:xfrm>
            <a:off x="1939065" y="1899372"/>
            <a:ext cx="2408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Компиляторлар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29199-3B77-4A72-9638-4712B5087E3E}"/>
              </a:ext>
            </a:extLst>
          </p:cNvPr>
          <p:cNvSpPr txBox="1"/>
          <p:nvPr/>
        </p:nvSpPr>
        <p:spPr>
          <a:xfrm>
            <a:off x="7513792" y="1899373"/>
            <a:ext cx="280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Интерпретаторлар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2351D-BCD6-40E4-8322-4A76D36885BB}"/>
              </a:ext>
            </a:extLst>
          </p:cNvPr>
          <p:cNvSpPr txBox="1"/>
          <p:nvPr/>
        </p:nvSpPr>
        <p:spPr>
          <a:xfrm>
            <a:off x="997527" y="2694694"/>
            <a:ext cx="3976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бастапқы код машиналық кодта аударылады;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Аударылған программа  орындалады;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файл құрылады;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файлдың орындалуын операциялық жүйе жүзеге асырады.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12BDEC-8438-4D93-B4FA-9FDF2ED521EA}"/>
              </a:ext>
            </a:extLst>
          </p:cNvPr>
          <p:cNvSpPr txBox="1"/>
          <p:nvPr/>
        </p:nvSpPr>
        <p:spPr>
          <a:xfrm>
            <a:off x="6713938" y="2694694"/>
            <a:ext cx="3976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оператор бойынша аударылады;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Аударылған оператор  орындалады;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 жүйе интерпретатормен өзара әрекеттеседі;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кодтың «бөлігі» аударылады, операциялық жүйе оны орындап келесі код бөлігін күтеді..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0068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06897-FAB7-486C-8CC1-E97A79A48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15B6DD-91F3-4DA3-82E3-039B3EBE0C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E2EFA4-0CA0-4D1D-AC35-CB683BA0A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8" r="1042"/>
          <a:stretch/>
        </p:blipFill>
        <p:spPr>
          <a:xfrm>
            <a:off x="63500" y="267537"/>
            <a:ext cx="12065000" cy="632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5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С++&quot;">
            <a:extLst>
              <a:ext uri="{FF2B5EF4-FFF2-40B4-BE49-F238E27FC236}">
                <a16:creationId xmlns:a16="http://schemas.microsoft.com/office/drawing/2014/main" id="{9067353D-9C34-49AB-98E8-429C318C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9" y="0"/>
            <a:ext cx="222885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С++&quot;">
            <a:extLst>
              <a:ext uri="{FF2B5EF4-FFF2-40B4-BE49-F238E27FC236}">
                <a16:creationId xmlns:a16="http://schemas.microsoft.com/office/drawing/2014/main" id="{446409E1-A358-437A-A07E-446DD68B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4" y="2070101"/>
            <a:ext cx="5180147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118594-53DE-44DB-B1DF-B541C8FECD38}"/>
              </a:ext>
            </a:extLst>
          </p:cNvPr>
          <p:cNvSpPr/>
          <p:nvPr/>
        </p:nvSpPr>
        <p:spPr>
          <a:xfrm>
            <a:off x="406400" y="243112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деңгейде құрастырылған программалау тілі;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қосымшаларды әзірлеуге сәйкес келеді;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 жүйелерді, драйверлерді, антивирустық программаларды, утилиттерді құру барысында қолданылады;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 жүйесінің көп бөлігі осы С++ тілінде жазылған;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Ойындарды әзірлеуде кеңінен қолданылады.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491339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01DFA8-45AC-40E8-B02A-A7BEDE8A2CE6}"/>
              </a:ext>
            </a:extLst>
          </p:cNvPr>
          <p:cNvSpPr txBox="1"/>
          <p:nvPr/>
        </p:nvSpPr>
        <p:spPr>
          <a:xfrm>
            <a:off x="1231900" y="2373699"/>
            <a:ext cx="4864100" cy="409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деңгейлі программалау тілі;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Қуатты программа, алайда үйренуге өте жеңіл;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Қолданбалы қосымшалар мен веб-әзірлемелерді жазуда қолданылады;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программалау тілінің синтаксисі максималды жеңілдетілген.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F73822-19A6-4CA4-B3EA-FECEC242F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9" t="25914" r="3542" b="12018"/>
          <a:stretch/>
        </p:blipFill>
        <p:spPr>
          <a:xfrm>
            <a:off x="6997700" y="2139275"/>
            <a:ext cx="4660900" cy="4254500"/>
          </a:xfrm>
          <a:prstGeom prst="rect">
            <a:avLst/>
          </a:prstGeom>
        </p:spPr>
      </p:pic>
      <p:pic>
        <p:nvPicPr>
          <p:cNvPr id="5122" name="Picture 2" descr="Картинки по запросу &quot;Python&quot;">
            <a:extLst>
              <a:ext uri="{FF2B5EF4-FFF2-40B4-BE49-F238E27FC236}">
                <a16:creationId xmlns:a16="http://schemas.microsoft.com/office/drawing/2014/main" id="{0E218039-BCC1-4D19-900A-77A64D6E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" y="-88900"/>
            <a:ext cx="5876925" cy="23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7466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A263F7-3838-4592-B3ED-078263B69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1211" r="4863" b="14452"/>
          <a:stretch/>
        </p:blipFill>
        <p:spPr>
          <a:xfrm>
            <a:off x="6515099" y="2095500"/>
            <a:ext cx="5422901" cy="36703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65D0C5-8BA8-4FD4-ACBC-735F1BC8DC63}"/>
              </a:ext>
            </a:extLst>
          </p:cNvPr>
          <p:cNvSpPr/>
          <p:nvPr/>
        </p:nvSpPr>
        <p:spPr>
          <a:xfrm>
            <a:off x="254000" y="265337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Объектіге-бағытталған программалау тілі;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саладағы қосымшаларды әзірлеуге сәйкес келеді:</a:t>
            </a:r>
          </a:p>
          <a:p>
            <a:pPr marL="609600" indent="-34290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Веб-әзірлеме;</a:t>
            </a:r>
          </a:p>
          <a:p>
            <a:pPr marL="609600" indent="-34290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Ойындар;</a:t>
            </a:r>
          </a:p>
          <a:p>
            <a:pPr marL="609600" indent="-34290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Мобильді программалық жабдықтар;</a:t>
            </a:r>
          </a:p>
          <a:p>
            <a:pPr marL="609600" indent="-34290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мақсаттарға арналған программалар және тағы басқалар.</a:t>
            </a:r>
          </a:p>
        </p:txBody>
      </p:sp>
      <p:pic>
        <p:nvPicPr>
          <p:cNvPr id="6146" name="Picture 2" descr="Картинки по запросу &quot;Java&quot;">
            <a:extLst>
              <a:ext uri="{FF2B5EF4-FFF2-40B4-BE49-F238E27FC236}">
                <a16:creationId xmlns:a16="http://schemas.microsoft.com/office/drawing/2014/main" id="{8DA15258-B883-4309-9D9A-5BF2F96E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3097212" cy="21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789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Python&quot;">
            <a:extLst>
              <a:ext uri="{FF2B5EF4-FFF2-40B4-BE49-F238E27FC236}">
                <a16:creationId xmlns:a16="http://schemas.microsoft.com/office/drawing/2014/main" id="{FD36784A-BE82-4ACC-88C8-F4DD355C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31" y="4269474"/>
            <a:ext cx="1943550" cy="77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Java&quot;">
            <a:extLst>
              <a:ext uri="{FF2B5EF4-FFF2-40B4-BE49-F238E27FC236}">
                <a16:creationId xmlns:a16="http://schemas.microsoft.com/office/drawing/2014/main" id="{CB824F74-05B2-4BA3-9CFC-3C3A19806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115" y="4516094"/>
            <a:ext cx="1420812" cy="10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С++&quot;">
            <a:extLst>
              <a:ext uri="{FF2B5EF4-FFF2-40B4-BE49-F238E27FC236}">
                <a16:creationId xmlns:a16="http://schemas.microsoft.com/office/drawing/2014/main" id="{CC3D17E9-08FB-4678-ACD9-89217D6B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8" y="5409735"/>
            <a:ext cx="1028252" cy="102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кие языки программирования используются при создании сайтов: публикации  CASTCOM">
            <a:extLst>
              <a:ext uri="{FF2B5EF4-FFF2-40B4-BE49-F238E27FC236}">
                <a16:creationId xmlns:a16="http://schemas.microsoft.com/office/drawing/2014/main" id="{2BAB0687-DB36-4592-BD0B-F1FE4FF1B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7" t="25679" r="21357" b="47297"/>
          <a:stretch/>
        </p:blipFill>
        <p:spPr bwMode="auto">
          <a:xfrm>
            <a:off x="2197555" y="5119748"/>
            <a:ext cx="1417927" cy="727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&quot;ассемблер иконка&quot;">
            <a:extLst>
              <a:ext uri="{FF2B5EF4-FFF2-40B4-BE49-F238E27FC236}">
                <a16:creationId xmlns:a16="http://schemas.microsoft.com/office/drawing/2014/main" id="{99D963F8-0EBE-4069-B507-AB9AC7D7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93" y="5374888"/>
            <a:ext cx="1420813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Basic&quot;">
            <a:extLst>
              <a:ext uri="{FF2B5EF4-FFF2-40B4-BE49-F238E27FC236}">
                <a16:creationId xmlns:a16="http://schemas.microsoft.com/office/drawing/2014/main" id="{B6F288F2-3A0C-455B-AB0A-CAD17C78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6025063"/>
            <a:ext cx="2073613" cy="51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кие языки программирования используются при создании сайтов: публикации  CASTCOM">
            <a:extLst>
              <a:ext uri="{FF2B5EF4-FFF2-40B4-BE49-F238E27FC236}">
                <a16:creationId xmlns:a16="http://schemas.microsoft.com/office/drawing/2014/main" id="{6BBF9900-3F2F-4D33-886F-84F78749B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56471" r="59318" b="12632"/>
          <a:stretch/>
        </p:blipFill>
        <p:spPr bwMode="auto">
          <a:xfrm>
            <a:off x="8005841" y="4346636"/>
            <a:ext cx="1448651" cy="102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&quot;фортран&quot;">
            <a:extLst>
              <a:ext uri="{FF2B5EF4-FFF2-40B4-BE49-F238E27FC236}">
                <a16:creationId xmlns:a16="http://schemas.microsoft.com/office/drawing/2014/main" id="{7DB73617-6699-4628-8845-D98CE249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603" y="5501868"/>
            <a:ext cx="1894537" cy="1059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CCD324-F881-43FD-BCE6-C834DFBEC3A5}"/>
              </a:ext>
            </a:extLst>
          </p:cNvPr>
          <p:cNvSpPr txBox="1"/>
          <p:nvPr/>
        </p:nvSpPr>
        <p:spPr>
          <a:xfrm>
            <a:off x="1497433" y="1374622"/>
            <a:ext cx="3699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Процедуралық программалар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33A8A0-2909-4DFB-A618-C7F72D012158}"/>
              </a:ext>
            </a:extLst>
          </p:cNvPr>
          <p:cNvSpPr txBox="1"/>
          <p:nvPr/>
        </p:nvSpPr>
        <p:spPr>
          <a:xfrm>
            <a:off x="6096000" y="1465570"/>
            <a:ext cx="428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Процедуралық емес программалар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B8D42-56B1-4573-9B23-6D935985EFCF}"/>
              </a:ext>
            </a:extLst>
          </p:cNvPr>
          <p:cNvSpPr txBox="1"/>
          <p:nvPr/>
        </p:nvSpPr>
        <p:spPr>
          <a:xfrm>
            <a:off x="1117600" y="528689"/>
            <a:ext cx="768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1. 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тілдерін түрлеріне қарай орналастыр.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Картинки по запросу &quot;delphi&quot;">
            <a:extLst>
              <a:ext uri="{FF2B5EF4-FFF2-40B4-BE49-F238E27FC236}">
                <a16:creationId xmlns:a16="http://schemas.microsoft.com/office/drawing/2014/main" id="{36306AF9-A825-400E-B9F7-A7507939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5" y="4257349"/>
            <a:ext cx="1943550" cy="7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&quot;pascal&quot;">
            <a:extLst>
              <a:ext uri="{FF2B5EF4-FFF2-40B4-BE49-F238E27FC236}">
                <a16:creationId xmlns:a16="http://schemas.microsoft.com/office/drawing/2014/main" id="{1672561D-B9DE-49A5-8B20-D7D24F94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60" y="4348630"/>
            <a:ext cx="1894537" cy="6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кие языки программирования используются при создании сайтов: публикации  CASTCOM">
            <a:extLst>
              <a:ext uri="{FF2B5EF4-FFF2-40B4-BE49-F238E27FC236}">
                <a16:creationId xmlns:a16="http://schemas.microsoft.com/office/drawing/2014/main" id="{B0246BD1-8020-4EC3-87C1-76ADD1FCF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8" t="25080" r="43782" b="48039"/>
          <a:stretch/>
        </p:blipFill>
        <p:spPr bwMode="auto">
          <a:xfrm>
            <a:off x="7596554" y="5501868"/>
            <a:ext cx="1281731" cy="843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DBAE5A-B024-4C47-BE7A-B0EC840AE6B8}"/>
              </a:ext>
            </a:extLst>
          </p:cNvPr>
          <p:cNvSpPr txBox="1"/>
          <p:nvPr/>
        </p:nvSpPr>
        <p:spPr>
          <a:xfrm>
            <a:off x="1021608" y="1259369"/>
            <a:ext cx="6049988" cy="378565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endParaRPr lang="ru-RU" sz="28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Бүгінгі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сабақта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“Программалау тілі" ұғымын білеміз;</a:t>
            </a:r>
          </a:p>
          <a:p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Программалау тілдерінің түрлерін қарастырамыз;</a:t>
            </a:r>
          </a:p>
          <a:p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Транслятордың не үшін керек екенін білеміз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52DB6A-12DF-4685-BE53-78B917BB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2" t="3614" r="17273" b="18367"/>
          <a:stretch/>
        </p:blipFill>
        <p:spPr>
          <a:xfrm>
            <a:off x="7071596" y="1259369"/>
            <a:ext cx="4378541" cy="37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Python&quot;">
            <a:extLst>
              <a:ext uri="{FF2B5EF4-FFF2-40B4-BE49-F238E27FC236}">
                <a16:creationId xmlns:a16="http://schemas.microsoft.com/office/drawing/2014/main" id="{FD36784A-BE82-4ACC-88C8-F4DD355C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51" y="2049680"/>
            <a:ext cx="1943550" cy="77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Java&quot;">
            <a:extLst>
              <a:ext uri="{FF2B5EF4-FFF2-40B4-BE49-F238E27FC236}">
                <a16:creationId xmlns:a16="http://schemas.microsoft.com/office/drawing/2014/main" id="{CB824F74-05B2-4BA3-9CFC-3C3A19806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92" y="3753747"/>
            <a:ext cx="1420812" cy="10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С++&quot;">
            <a:extLst>
              <a:ext uri="{FF2B5EF4-FFF2-40B4-BE49-F238E27FC236}">
                <a16:creationId xmlns:a16="http://schemas.microsoft.com/office/drawing/2014/main" id="{CC3D17E9-08FB-4678-ACD9-89217D6B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42" y="2914874"/>
            <a:ext cx="1028252" cy="102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кие языки программирования используются при создании сайтов: публикации  CASTCOM">
            <a:extLst>
              <a:ext uri="{FF2B5EF4-FFF2-40B4-BE49-F238E27FC236}">
                <a16:creationId xmlns:a16="http://schemas.microsoft.com/office/drawing/2014/main" id="{2BAB0687-DB36-4592-BD0B-F1FE4FF1B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7" t="25679" r="21357" b="47297"/>
          <a:stretch/>
        </p:blipFill>
        <p:spPr bwMode="auto">
          <a:xfrm>
            <a:off x="7820161" y="3827078"/>
            <a:ext cx="1417927" cy="727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&quot;ассемблер иконка&quot;">
            <a:extLst>
              <a:ext uri="{FF2B5EF4-FFF2-40B4-BE49-F238E27FC236}">
                <a16:creationId xmlns:a16="http://schemas.microsoft.com/office/drawing/2014/main" id="{99D963F8-0EBE-4069-B507-AB9AC7D7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86" y="2028024"/>
            <a:ext cx="1420813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Basic&quot;">
            <a:extLst>
              <a:ext uri="{FF2B5EF4-FFF2-40B4-BE49-F238E27FC236}">
                <a16:creationId xmlns:a16="http://schemas.microsoft.com/office/drawing/2014/main" id="{B6F288F2-3A0C-455B-AB0A-CAD17C78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739587"/>
            <a:ext cx="2073613" cy="51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кие языки программирования используются при создании сайтов: публикации  CASTCOM">
            <a:extLst>
              <a:ext uri="{FF2B5EF4-FFF2-40B4-BE49-F238E27FC236}">
                <a16:creationId xmlns:a16="http://schemas.microsoft.com/office/drawing/2014/main" id="{6BBF9900-3F2F-4D33-886F-84F78749B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56471" r="59318" b="12632"/>
          <a:stretch/>
        </p:blipFill>
        <p:spPr bwMode="auto">
          <a:xfrm>
            <a:off x="8005841" y="4346636"/>
            <a:ext cx="1448651" cy="102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&quot;фортран&quot;">
            <a:extLst>
              <a:ext uri="{FF2B5EF4-FFF2-40B4-BE49-F238E27FC236}">
                <a16:creationId xmlns:a16="http://schemas.microsoft.com/office/drawing/2014/main" id="{7DB73617-6699-4628-8845-D98CE249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34" y="3564489"/>
            <a:ext cx="1894537" cy="1059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CCD324-F881-43FD-BCE6-C834DFBEC3A5}"/>
              </a:ext>
            </a:extLst>
          </p:cNvPr>
          <p:cNvSpPr txBox="1"/>
          <p:nvPr/>
        </p:nvSpPr>
        <p:spPr>
          <a:xfrm>
            <a:off x="1497433" y="1374622"/>
            <a:ext cx="3699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Процедуралық программалар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33A8A0-2909-4DFB-A618-C7F72D012158}"/>
              </a:ext>
            </a:extLst>
          </p:cNvPr>
          <p:cNvSpPr txBox="1"/>
          <p:nvPr/>
        </p:nvSpPr>
        <p:spPr>
          <a:xfrm>
            <a:off x="6096000" y="1465570"/>
            <a:ext cx="428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Процедуралық емес программалар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B8D42-56B1-4573-9B23-6D935985EFCF}"/>
              </a:ext>
            </a:extLst>
          </p:cNvPr>
          <p:cNvSpPr txBox="1"/>
          <p:nvPr/>
        </p:nvSpPr>
        <p:spPr>
          <a:xfrm>
            <a:off x="1117600" y="528689"/>
            <a:ext cx="768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1. 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тілдерін түрлеріне қарай орналастыр.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Картинки по запросу &quot;delphi&quot;">
            <a:extLst>
              <a:ext uri="{FF2B5EF4-FFF2-40B4-BE49-F238E27FC236}">
                <a16:creationId xmlns:a16="http://schemas.microsoft.com/office/drawing/2014/main" id="{36306AF9-A825-400E-B9F7-A7507939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13" y="3006527"/>
            <a:ext cx="2282825" cy="9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&quot;pascal&quot;">
            <a:extLst>
              <a:ext uri="{FF2B5EF4-FFF2-40B4-BE49-F238E27FC236}">
                <a16:creationId xmlns:a16="http://schemas.microsoft.com/office/drawing/2014/main" id="{1672561D-B9DE-49A5-8B20-D7D24F94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37" y="5588988"/>
            <a:ext cx="1894537" cy="6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кие языки программирования используются при создании сайтов: публикации  CASTCOM">
            <a:extLst>
              <a:ext uri="{FF2B5EF4-FFF2-40B4-BE49-F238E27FC236}">
                <a16:creationId xmlns:a16="http://schemas.microsoft.com/office/drawing/2014/main" id="{B0246BD1-8020-4EC3-87C1-76ADD1FCF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8" t="25080" r="43782" b="48039"/>
          <a:stretch/>
        </p:blipFill>
        <p:spPr bwMode="auto">
          <a:xfrm>
            <a:off x="3840964" y="2086722"/>
            <a:ext cx="1281731" cy="843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5469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5E16BB-2C35-41C4-B46A-5DD224413030}"/>
              </a:ext>
            </a:extLst>
          </p:cNvPr>
          <p:cNvSpPr/>
          <p:nvPr/>
        </p:nvSpPr>
        <p:spPr>
          <a:xfrm>
            <a:off x="1333500" y="1770029"/>
            <a:ext cx="8178800" cy="299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 сұрақтары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1.Программалау тілі деген не?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2.Транслятор ұғымына анықтама бер, компилятор, интерпретатор қызметтерін анықта.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Төмен және жоғары деңгейлі программалау тілдерін айырмашылығын салыстыр.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15843-6B7A-45B0-8028-11DCA1FB486A}"/>
              </a:ext>
            </a:extLst>
          </p:cNvPr>
          <p:cNvSpPr txBox="1"/>
          <p:nvPr/>
        </p:nvSpPr>
        <p:spPr>
          <a:xfrm>
            <a:off x="889000" y="660400"/>
            <a:ext cx="1391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864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12319" y="1727255"/>
            <a:ext cx="4683771" cy="2864984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9813" y="703960"/>
            <a:ext cx="8032490" cy="7478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itle 14"/>
          <p:cNvSpPr txBox="1">
            <a:spLocks/>
          </p:cNvSpPr>
          <p:nvPr/>
        </p:nvSpPr>
        <p:spPr>
          <a:xfrm>
            <a:off x="1623591" y="730054"/>
            <a:ext cx="5953768" cy="66758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Қорытынды</a:t>
            </a:r>
            <a:endParaRPr lang="en-ID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850" y="2021790"/>
            <a:ext cx="4726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8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D0209-1576-49BE-B8B3-A27A74AC7CD9}"/>
              </a:ext>
            </a:extLst>
          </p:cNvPr>
          <p:cNvSpPr txBox="1"/>
          <p:nvPr/>
        </p:nvSpPr>
        <p:spPr>
          <a:xfrm>
            <a:off x="5116058" y="2375733"/>
            <a:ext cx="5044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программалау тілі түсінігі мен олардың түрлерін ажыратуды үйрендік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9F1A16D-C224-4A52-90A0-DBFC87E6A373}"/>
              </a:ext>
            </a:extLst>
          </p:cNvPr>
          <p:cNvGrpSpPr/>
          <p:nvPr/>
        </p:nvGrpSpPr>
        <p:grpSpPr>
          <a:xfrm>
            <a:off x="920376" y="2257547"/>
            <a:ext cx="3726456" cy="2887546"/>
            <a:chOff x="1119427" y="2328157"/>
            <a:chExt cx="3726456" cy="2887546"/>
          </a:xfrm>
        </p:grpSpPr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1DA55EC5-5B51-46FD-9792-1FD01D17C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27" y="2328157"/>
              <a:ext cx="3726456" cy="2887546"/>
            </a:xfrm>
            <a:prstGeom prst="rect">
              <a:avLst/>
            </a:prstGeom>
          </p:spPr>
        </p:pic>
        <p:pic>
          <p:nvPicPr>
            <p:cNvPr id="8194" name="Picture 2" descr="Картинки по запросу &quot;программалау тілі&quot;">
              <a:extLst>
                <a:ext uri="{FF2B5EF4-FFF2-40B4-BE49-F238E27FC236}">
                  <a16:creationId xmlns:a16="http://schemas.microsoft.com/office/drawing/2014/main" id="{E2A35226-4A85-4C59-A926-4978B79DB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591" y="2559884"/>
              <a:ext cx="2827025" cy="187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0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D481-BE4A-4199-83E8-A16A44933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380" y="331685"/>
            <a:ext cx="9799019" cy="1650925"/>
          </a:xfrm>
        </p:spPr>
        <p:txBody>
          <a:bodyPr>
            <a:noAutofit/>
          </a:bodyPr>
          <a:lstStyle/>
          <a:p>
            <a:pPr algn="l"/>
            <a:r>
              <a:rPr lang="kk-KZ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 </a:t>
            </a:r>
            <a:r>
              <a:rPr lang="kk-KZ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тілдері ұғымын түсіну, түрлерін ажырату.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2B1D3-A28F-4783-B7CD-CA898980D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5" t="7252" r="9091" b="41410"/>
          <a:stretch/>
        </p:blipFill>
        <p:spPr>
          <a:xfrm>
            <a:off x="516474" y="2229758"/>
            <a:ext cx="8115900" cy="275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155EE9-8292-48C9-A156-7C9A2C99F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81" y="4628242"/>
            <a:ext cx="3796145" cy="18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66010-5E52-4248-93DD-F57201F79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54" y="969818"/>
            <a:ext cx="6361546" cy="2701637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kk-KZ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 </a:t>
            </a:r>
            <a:r>
              <a:rPr lang="kk-KZ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altLang="ru-RU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компьютерде</a:t>
            </a:r>
            <a:r>
              <a:rPr lang="ru-RU" alt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орындалуға</a:t>
            </a:r>
            <a:r>
              <a:rPr lang="ru-RU" alt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</a:t>
            </a:r>
            <a:r>
              <a:rPr lang="ru-RU" altLang="ru-RU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altLang="ru-RU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машиналық</a:t>
            </a:r>
            <a:r>
              <a:rPr lang="ru-RU" alt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тілдегі</a:t>
            </a:r>
            <a:r>
              <a:rPr lang="ru-RU" alt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нұсқаулар</a:t>
            </a:r>
            <a:r>
              <a:rPr lang="ru-RU" alt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C979B9-5092-47B0-B782-34A966416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82" t="9879" r="39318" b="32113"/>
          <a:stretch/>
        </p:blipFill>
        <p:spPr>
          <a:xfrm>
            <a:off x="6968837" y="808287"/>
            <a:ext cx="3671454" cy="598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670633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02F632-7627-4A1A-B0B5-6BB051039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64" t="15523" r="14033" b="21155"/>
          <a:stretch/>
        </p:blipFill>
        <p:spPr>
          <a:xfrm>
            <a:off x="6622472" y="976745"/>
            <a:ext cx="4959927" cy="490451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3A9A29-11F0-4F03-9CE3-53CA79AC3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564" y="-166256"/>
            <a:ext cx="5417127" cy="490451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kk-KZ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МАШИНАЛЫҚ </a:t>
            </a: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alt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alt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процессорымен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CPU)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орындалатын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нұсқаулар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kk-KZ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5948BD4-FE31-4596-A9CF-7380255A1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84A6CA8-B492-4AFA-A85E-13034E88D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100" y="216837"/>
            <a:ext cx="7057253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911BA2E-4D6E-417A-823F-AA3F5F9AF900}"/>
              </a:ext>
            </a:extLst>
          </p:cNvPr>
          <p:cNvSpPr/>
          <p:nvPr/>
        </p:nvSpPr>
        <p:spPr>
          <a:xfrm>
            <a:off x="3851564" y="1147758"/>
            <a:ext cx="4073236" cy="11360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EA7F0A4-ABBC-4EDA-9CDC-29BB58107CD1}"/>
              </a:ext>
            </a:extLst>
          </p:cNvPr>
          <p:cNvSpPr/>
          <p:nvPr/>
        </p:nvSpPr>
        <p:spPr>
          <a:xfrm>
            <a:off x="2653146" y="2844146"/>
            <a:ext cx="2396836" cy="78278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1AD4774-B0A5-4778-8210-8D0F25BEDC0C}"/>
              </a:ext>
            </a:extLst>
          </p:cNvPr>
          <p:cNvSpPr/>
          <p:nvPr/>
        </p:nvSpPr>
        <p:spPr>
          <a:xfrm>
            <a:off x="2653146" y="3856322"/>
            <a:ext cx="2539872" cy="129460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сөйлейтін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тілдер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B0DC075-C90C-4204-8C13-D25D26817DA2}"/>
              </a:ext>
            </a:extLst>
          </p:cNvPr>
          <p:cNvSpPr/>
          <p:nvPr/>
        </p:nvSpPr>
        <p:spPr>
          <a:xfrm>
            <a:off x="6726382" y="2886503"/>
            <a:ext cx="2396836" cy="7827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B66CE91-C40B-4170-A83E-1F108B3AF0A3}"/>
              </a:ext>
            </a:extLst>
          </p:cNvPr>
          <p:cNvSpPr/>
          <p:nvPr/>
        </p:nvSpPr>
        <p:spPr>
          <a:xfrm>
            <a:off x="6726382" y="3898680"/>
            <a:ext cx="2539872" cy="125224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да бір арнайы ақпаратты жіберуге арналған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51B33CE-CE7E-4DBE-A20E-208CA9ECA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BACD278-BCB9-4933-9323-1AD7AA3832BE}"/>
              </a:ext>
            </a:extLst>
          </p:cNvPr>
          <p:cNvCxnSpPr>
            <a:cxnSpLocks/>
          </p:cNvCxnSpPr>
          <p:nvPr/>
        </p:nvCxnSpPr>
        <p:spPr>
          <a:xfrm>
            <a:off x="4391891" y="2283831"/>
            <a:ext cx="0" cy="560315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CA12337-A055-4EC2-8C1F-F5E145BE77EE}"/>
              </a:ext>
            </a:extLst>
          </p:cNvPr>
          <p:cNvCxnSpPr>
            <a:cxnSpLocks/>
          </p:cNvCxnSpPr>
          <p:nvPr/>
        </p:nvCxnSpPr>
        <p:spPr>
          <a:xfrm>
            <a:off x="7135091" y="2283831"/>
            <a:ext cx="0" cy="616527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Rectangle 4">
            <a:extLst>
              <a:ext uri="{FF2B5EF4-FFF2-40B4-BE49-F238E27FC236}">
                <a16:creationId xmlns:a16="http://schemas.microsoft.com/office/drawing/2014/main" id="{2821256B-A194-4FCF-AB09-D811987B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78C0E2D-7028-4402-B646-9EF78A4F70EA}"/>
              </a:ext>
            </a:extLst>
          </p:cNvPr>
          <p:cNvSpPr/>
          <p:nvPr/>
        </p:nvSpPr>
        <p:spPr>
          <a:xfrm>
            <a:off x="1392382" y="5380321"/>
            <a:ext cx="4703618" cy="129460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табиғи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тілдер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білімді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сезімді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эмоцияны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жеткізу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үшін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қолданылады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15492086-1151-4DCA-8917-B99DF13FB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EDAF484-46DA-48C1-82D7-CC691D07C013}"/>
              </a:ext>
            </a:extLst>
          </p:cNvPr>
          <p:cNvSpPr/>
          <p:nvPr/>
        </p:nvSpPr>
        <p:spPr>
          <a:xfrm>
            <a:off x="6464445" y="5314580"/>
            <a:ext cx="4703618" cy="12946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музыкалық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 нота, Морзе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әліппесі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программалау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тілдері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т.с.с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. </a:t>
            </a:r>
            <a:r>
              <a:rPr lang="ru-RU" altLang="ru-RU" sz="2000" dirty="0" err="1">
                <a:solidFill>
                  <a:srgbClr val="202124"/>
                </a:solidFill>
                <a:latin typeface="Google Sans"/>
              </a:rPr>
              <a:t>арналған</a:t>
            </a:r>
            <a:r>
              <a:rPr lang="ru-RU" altLang="ru-RU" sz="2000" dirty="0">
                <a:solidFill>
                  <a:srgbClr val="202124"/>
                </a:solidFill>
                <a:latin typeface="Google Sans"/>
              </a:rPr>
              <a:t>.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079" name="Picture 7" descr="Картинки по запросу &quot;общения с людьми&quot;">
            <a:extLst>
              <a:ext uri="{FF2B5EF4-FFF2-40B4-BE49-F238E27FC236}">
                <a16:creationId xmlns:a16="http://schemas.microsoft.com/office/drawing/2014/main" id="{D1523532-D869-4393-B034-6013FA7C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1" y="685088"/>
            <a:ext cx="2907016" cy="2271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Картинки по запросу &quot;общения с людьми&quot;">
            <a:extLst>
              <a:ext uri="{FF2B5EF4-FFF2-40B4-BE49-F238E27FC236}">
                <a16:creationId xmlns:a16="http://schemas.microsoft.com/office/drawing/2014/main" id="{F8277C0F-121E-496E-8A17-6D102067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6" y="3429000"/>
            <a:ext cx="2396006" cy="1600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Картинки по запросу &quot;музыкальная нота золотая&quot;">
            <a:extLst>
              <a:ext uri="{FF2B5EF4-FFF2-40B4-BE49-F238E27FC236}">
                <a16:creationId xmlns:a16="http://schemas.microsoft.com/office/drawing/2014/main" id="{D30D7756-AA9C-4665-9AD4-C6376DE4A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08" y="983283"/>
            <a:ext cx="1821439" cy="136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Картинки по запросу &quot;морзе азбука&quot;">
            <a:extLst>
              <a:ext uri="{FF2B5EF4-FFF2-40B4-BE49-F238E27FC236}">
                <a16:creationId xmlns:a16="http://schemas.microsoft.com/office/drawing/2014/main" id="{4F84C0EE-DFD9-495D-8153-F25BF99F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927" y="2466828"/>
            <a:ext cx="2396007" cy="150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Картинки по запросу &quot;языки программирования&quot;">
            <a:extLst>
              <a:ext uri="{FF2B5EF4-FFF2-40B4-BE49-F238E27FC236}">
                <a16:creationId xmlns:a16="http://schemas.microsoft.com/office/drawing/2014/main" id="{8CF54206-DB29-4445-9457-C4942232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58" y="4139966"/>
            <a:ext cx="2301520" cy="1294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4FF41-2ADA-4FB3-B8B6-A3263D417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53147"/>
            <a:ext cx="8465127" cy="886546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тілі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15D878-C879-4108-BAF4-8EB673454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828800"/>
            <a:ext cx="9919856" cy="1600200"/>
          </a:xfrm>
        </p:spPr>
        <p:txBody>
          <a:bodyPr>
            <a:normAutofit fontScale="92500"/>
          </a:bodyPr>
          <a:lstStyle/>
          <a:p>
            <a:pPr algn="l"/>
            <a:r>
              <a:rPr lang="kk-KZ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Компьютерлік программаларды жазуға арналған формальды таңбалық жүйе.</a:t>
            </a:r>
          </a:p>
          <a:p>
            <a:pPr algn="l"/>
            <a:endParaRPr lang="kk-KZ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Программалау тілі программаның сыртқы түрі мен әрекетін анықтайтын, компьютердің басқаруымен орындалатын ережелер жиынтығын анықтайды.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программалау тілі&quot;">
            <a:extLst>
              <a:ext uri="{FF2B5EF4-FFF2-40B4-BE49-F238E27FC236}">
                <a16:creationId xmlns:a16="http://schemas.microsoft.com/office/drawing/2014/main" id="{D04279D9-2A19-408E-BE50-1570F10B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91" y="5499858"/>
            <a:ext cx="4287980" cy="1004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A01234-AB1F-4F18-B6F2-4C901E85BEC1}"/>
              </a:ext>
            </a:extLst>
          </p:cNvPr>
          <p:cNvPicPr>
            <a:picLocks noChangeAspect="1"/>
          </p:cNvPicPr>
          <p:nvPr>
            <p:custDataLst>
              <p:custData r:id="rId1"/>
            </p:custDataLst>
          </p:nvPr>
        </p:nvPicPr>
        <p:blipFill rotWithShape="1">
          <a:blip r:embed="rId4"/>
          <a:srcRect l="66818" t="22613" r="3182" b="24634"/>
          <a:stretch/>
        </p:blipFill>
        <p:spPr>
          <a:xfrm>
            <a:off x="1191493" y="3429000"/>
            <a:ext cx="3311236" cy="3273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9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20E744-A9F5-4B46-8486-DF9FB3844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7" t="26655" r="19886" b="23624"/>
          <a:stretch/>
        </p:blipFill>
        <p:spPr>
          <a:xfrm>
            <a:off x="471587" y="692726"/>
            <a:ext cx="11248825" cy="525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2045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CE7CA7-5A20-42A3-AD09-93DD6877BC64}"/>
              </a:ext>
            </a:extLst>
          </p:cNvPr>
          <p:cNvSpPr txBox="1"/>
          <p:nvPr/>
        </p:nvSpPr>
        <p:spPr>
          <a:xfrm>
            <a:off x="2383911" y="526473"/>
            <a:ext cx="7147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Процедуралық программалау тілдері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1FCBE-1582-4141-B5CA-49F9FE902771}"/>
              </a:ext>
            </a:extLst>
          </p:cNvPr>
          <p:cNvSpPr txBox="1"/>
          <p:nvPr/>
        </p:nvSpPr>
        <p:spPr>
          <a:xfrm>
            <a:off x="1370208" y="1562586"/>
            <a:ext cx="275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 деңгейлі тілдер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4A03A-018E-497A-BCBA-66008089FA21}"/>
              </a:ext>
            </a:extLst>
          </p:cNvPr>
          <p:cNvSpPr txBox="1"/>
          <p:nvPr/>
        </p:nvSpPr>
        <p:spPr>
          <a:xfrm>
            <a:off x="6098076" y="1562586"/>
            <a:ext cx="2972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деңгейлі тілдер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B6EC5-D5E7-469A-9A97-E84A313F30DA}"/>
              </a:ext>
            </a:extLst>
          </p:cNvPr>
          <p:cNvSpPr txBox="1"/>
          <p:nvPr/>
        </p:nvSpPr>
        <p:spPr>
          <a:xfrm>
            <a:off x="1370208" y="2230582"/>
            <a:ext cx="33126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 нақты командаларына бағытталған;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 ерекшеліктерін есепке алады;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Машинаға тәуелді деп аталады;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Драйверлерді, жүйелік программаларды әзірлеуге ыңғайлы;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Программалаушы процессордың барлық мүмкіндіктеріне ие болады.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D5A49-986E-4EC1-A5E1-2836AC175026}"/>
              </a:ext>
            </a:extLst>
          </p:cNvPr>
          <p:cNvSpPr txBox="1"/>
          <p:nvPr/>
        </p:nvSpPr>
        <p:spPr>
          <a:xfrm>
            <a:off x="5854474" y="2230582"/>
            <a:ext cx="33126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 ерекшеліктерін есепке алмайды;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 компьютерге ауыстырылуы мүмкін;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Машинаға тәуелсіз деп аталады;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қабылдауы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61A1516-2FB6-469E-AB41-F44408EF7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5886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f86a68d4-7e30-4973-9a5a-a5061608ed4e" Revision="1" Stencil="System.MyShapes" StencilVersion="1.0"/>
</Control>
</file>

<file path=customXml/item2.xml><?xml version="1.0" encoding="utf-8"?>
<Control xmlns="http://schemas.microsoft.com/VisualStudio/2011/storyboarding/control">
  <Id Name="40dd1103-b04d-418e-96c2-d6e232a0d13c" Revision="1" Stencil="System.MyShapes" StencilVersion="1.0"/>
</Control>
</file>

<file path=customXml/itemProps1.xml><?xml version="1.0" encoding="utf-8"?>
<ds:datastoreItem xmlns:ds="http://schemas.openxmlformats.org/officeDocument/2006/customXml" ds:itemID="{33F25DCE-3D3A-4608-80FB-A0CFB7228F2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08A8949-34CC-4A36-8EAD-39E15CE77B4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33206</TotalTime>
  <Words>594</Words>
  <Application>Microsoft Office PowerPoint</Application>
  <PresentationFormat>Широкоэкранный</PresentationFormat>
  <Paragraphs>107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Google Sans</vt:lpstr>
      <vt:lpstr>KZ Times New Roman</vt:lpstr>
      <vt:lpstr>PT Sans Caption</vt:lpstr>
      <vt:lpstr>Roboto Condensed</vt:lpstr>
      <vt:lpstr>Source Sans Pro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Сабақтың мақсаты: программалау тілдері ұғымын түсіну, түрлерін ажырату.  </vt:lpstr>
      <vt:lpstr>КОМПЬЮТЕРЛІК ПРОГРАММА-  компьютерде орындалуға арналған машиналық тілдегі нұсқаулар тізбегі </vt:lpstr>
      <vt:lpstr>МАШИНАЛЫҚ КОД- бұл компьютердің орталық процессорымен (CPU) тікелей орындалатын нұсқаулар жиынтығы.    Әр команда нақты тапсырманы орындайды. </vt:lpstr>
      <vt:lpstr>Презентация PowerPoint</vt:lpstr>
      <vt:lpstr>Программалау тілі</vt:lpstr>
      <vt:lpstr>Презентация PowerPoint</vt:lpstr>
      <vt:lpstr>Презентация PowerPoint</vt:lpstr>
      <vt:lpstr>Процедуралық емес программалау тілдері</vt:lpstr>
      <vt:lpstr>Презентация PowerPoint</vt:lpstr>
      <vt:lpstr>Трансляторлар</vt:lpstr>
      <vt:lpstr>Транслятор</vt:lpstr>
      <vt:lpstr>Транслятор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1406</cp:revision>
  <dcterms:created xsi:type="dcterms:W3CDTF">2017-01-10T11:09:36Z</dcterms:created>
  <dcterms:modified xsi:type="dcterms:W3CDTF">2025-03-02T13:31:47Z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