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827" r:id="rId3"/>
    <p:sldId id="291" r:id="rId4"/>
    <p:sldId id="911" r:id="rId5"/>
    <p:sldId id="913" r:id="rId6"/>
    <p:sldId id="928" r:id="rId7"/>
    <p:sldId id="260" r:id="rId8"/>
    <p:sldId id="937" r:id="rId9"/>
    <p:sldId id="912" r:id="rId10"/>
    <p:sldId id="923" r:id="rId11"/>
    <p:sldId id="929" r:id="rId12"/>
    <p:sldId id="930" r:id="rId13"/>
    <p:sldId id="931" r:id="rId14"/>
    <p:sldId id="932" r:id="rId15"/>
    <p:sldId id="933" r:id="rId16"/>
    <p:sldId id="934" r:id="rId17"/>
    <p:sldId id="935" r:id="rId18"/>
    <p:sldId id="926" r:id="rId19"/>
    <p:sldId id="927" r:id="rId20"/>
    <p:sldId id="925" r:id="rId21"/>
    <p:sldId id="8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E83"/>
    <a:srgbClr val="245472"/>
    <a:srgbClr val="33CCFF"/>
    <a:srgbClr val="00CC99"/>
    <a:srgbClr val="00FFCC"/>
    <a:srgbClr val="10B8B4"/>
    <a:srgbClr val="2B6589"/>
    <a:srgbClr val="137187"/>
    <a:srgbClr val="105C6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02/03/2025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8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06F43-C565-4147-8AE1-A40D031B387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32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D38C8-CDA7-404D-8218-155820F18C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3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6D2C2-01CF-4B25-B28A-694CECB105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3" r:id="rId29"/>
    <p:sldLayoutId id="2147483684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262" y="990631"/>
            <a:ext cx="6096000" cy="417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2000" dirty="0">
              <a:solidFill>
                <a:srgbClr val="0070C0"/>
              </a:solidFill>
              <a:effectLst/>
              <a:latin typeface="KZ 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130;p34"/>
          <p:cNvSpPr txBox="1"/>
          <p:nvPr/>
        </p:nvSpPr>
        <p:spPr>
          <a:xfrm>
            <a:off x="4530868" y="940078"/>
            <a:ext cx="6017477" cy="42265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endParaRPr lang="kk-KZ" sz="4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lvl="0" algn="ctr">
              <a:buClr>
                <a:schemeClr val="dk1"/>
              </a:buClr>
              <a:buSzPts val="1100"/>
            </a:pPr>
            <a:endParaRPr lang="kk-KZ" sz="4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altLang="ru-RU" sz="3600" cap="all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ПРОГРАММАЛАУ жүйелері</a:t>
            </a:r>
            <a:endParaRPr lang="ru-RU" altLang="ru-RU" sz="7200" cap="all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endParaRPr lang="en-US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sz="36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7 сынып</a:t>
            </a:r>
            <a:endParaRPr lang="x-none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endParaRPr sz="4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  <p:pic>
        <p:nvPicPr>
          <p:cNvPr id="1026" name="Picture 2" descr="Какие языки программирования используются при создании сайтов: публикации  CASTCOM">
            <a:extLst>
              <a:ext uri="{FF2B5EF4-FFF2-40B4-BE49-F238E27FC236}">
                <a16:creationId xmlns:a16="http://schemas.microsoft.com/office/drawing/2014/main" id="{BA6162FE-1AB2-4945-A1BD-79DD67307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9"/>
          <a:stretch/>
        </p:blipFill>
        <p:spPr bwMode="auto">
          <a:xfrm>
            <a:off x="4414624" y="4878281"/>
            <a:ext cx="7305675" cy="1755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271FDA-967F-4834-91CF-0EA928556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1" t="8869" r="10114" b="17964"/>
          <a:stretch/>
        </p:blipFill>
        <p:spPr>
          <a:xfrm>
            <a:off x="339436" y="159327"/>
            <a:ext cx="8122763" cy="421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917E7C-011D-496A-9844-F73DDA8F9871}"/>
              </a:ext>
            </a:extLst>
          </p:cNvPr>
          <p:cNvSpPr/>
          <p:nvPr/>
        </p:nvSpPr>
        <p:spPr>
          <a:xfrm>
            <a:off x="547256" y="318655"/>
            <a:ext cx="2736272" cy="595745"/>
          </a:xfrm>
          <a:prstGeom prst="rect">
            <a:avLst/>
          </a:prstGeom>
          <a:solidFill>
            <a:srgbClr val="136E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0C4043-3CAD-4DBF-AB6F-CB0DEF04E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9" t="20794" r="31364" b="18570"/>
          <a:stretch/>
        </p:blipFill>
        <p:spPr>
          <a:xfrm>
            <a:off x="6774874" y="3354768"/>
            <a:ext cx="5417126" cy="33439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56D88-5183-424E-90B8-2D9F2654A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8" t="38455" r="45682" b="46463"/>
          <a:stretch/>
        </p:blipFill>
        <p:spPr>
          <a:xfrm>
            <a:off x="914400" y="5021435"/>
            <a:ext cx="5181600" cy="103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6945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D412B-B09A-40C7-8976-6B52DC698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03" r="71250" b="16432"/>
          <a:stretch/>
        </p:blipFill>
        <p:spPr>
          <a:xfrm>
            <a:off x="5045875" y="4579547"/>
            <a:ext cx="459093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01B59-4D3C-45D9-B134-BFDFC9F7C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6" t="9677" r="22387" b="22815"/>
          <a:stretch/>
        </p:blipFill>
        <p:spPr>
          <a:xfrm>
            <a:off x="5462363" y="401864"/>
            <a:ext cx="6494109" cy="3448382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7C881A0-D46F-4E7D-AD80-7D871AC82374}"/>
              </a:ext>
            </a:extLst>
          </p:cNvPr>
          <p:cNvCxnSpPr>
            <a:cxnSpLocks/>
          </p:cNvCxnSpPr>
          <p:nvPr/>
        </p:nvCxnSpPr>
        <p:spPr>
          <a:xfrm flipV="1">
            <a:off x="7855527" y="3850247"/>
            <a:ext cx="1781281" cy="1705426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CDAA0E-7A61-41E9-A9EB-C10AE0E23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8" t="1390" r="40000" b="5432"/>
          <a:stretch/>
        </p:blipFill>
        <p:spPr>
          <a:xfrm>
            <a:off x="554183" y="214434"/>
            <a:ext cx="4441075" cy="4828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9962034-A720-421D-954D-6B8265335E1C}"/>
              </a:ext>
            </a:extLst>
          </p:cNvPr>
          <p:cNvCxnSpPr>
            <a:cxnSpLocks/>
          </p:cNvCxnSpPr>
          <p:nvPr/>
        </p:nvCxnSpPr>
        <p:spPr>
          <a:xfrm flipH="1" flipV="1">
            <a:off x="5045875" y="3307462"/>
            <a:ext cx="662199" cy="1874139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29410EA-D705-4B52-ACC5-BF9F7CA23201}"/>
              </a:ext>
            </a:extLst>
          </p:cNvPr>
          <p:cNvSpPr txBox="1"/>
          <p:nvPr/>
        </p:nvSpPr>
        <p:spPr>
          <a:xfrm>
            <a:off x="404325" y="5444836"/>
            <a:ext cx="434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k-KZ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-ды іске қосу</a:t>
            </a:r>
            <a:endParaRPr lang="ru-RU" sz="32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CC58E7-E473-4C20-947D-E2E4B891F6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55" t="10082" r="16704" b="45654"/>
          <a:stretch/>
        </p:blipFill>
        <p:spPr>
          <a:xfrm>
            <a:off x="2118465" y="1649260"/>
            <a:ext cx="2444331" cy="266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9415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ь экрана 2">
            <a:hlinkClick r:id="" action="ppaction://media"/>
            <a:extLst>
              <a:ext uri="{FF2B5EF4-FFF2-40B4-BE49-F238E27FC236}">
                <a16:creationId xmlns:a16="http://schemas.microsoft.com/office/drawing/2014/main" id="{D20B189A-3611-4283-A079-9090337E66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199" y="978476"/>
            <a:ext cx="9513653" cy="35604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626AA0-E6D6-47D6-A911-B5D4EF849D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55" t="10082" r="20101" b="69772"/>
          <a:stretch/>
        </p:blipFill>
        <p:spPr>
          <a:xfrm>
            <a:off x="4820093" y="0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788F37-1661-4288-99F6-8DB927DFC0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91" t="44118" r="29720" b="40399"/>
          <a:stretch/>
        </p:blipFill>
        <p:spPr>
          <a:xfrm>
            <a:off x="2248857" y="5080844"/>
            <a:ext cx="8017362" cy="159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3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D11EF2-3788-4DC6-8F57-7B49A357B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5" t="3108" r="49887" b="8365"/>
          <a:stretch/>
        </p:blipFill>
        <p:spPr>
          <a:xfrm>
            <a:off x="138540" y="2375486"/>
            <a:ext cx="2939252" cy="43788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1D7FA8-A3EB-4E7C-93BC-2E772C3EF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2" t="6240" r="60568" b="69707"/>
          <a:stretch/>
        </p:blipFill>
        <p:spPr>
          <a:xfrm>
            <a:off x="983639" y="103628"/>
            <a:ext cx="4188305" cy="208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1ACDE7-21A4-442A-ABC5-8C8DE5DF9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57" t="3412" r="49090" b="7859"/>
          <a:stretch/>
        </p:blipFill>
        <p:spPr>
          <a:xfrm>
            <a:off x="3103413" y="2478258"/>
            <a:ext cx="3015991" cy="43797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9BEF8-D09E-4BF0-96A2-85A692057F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70" t="3007" r="48978" b="8263"/>
          <a:stretch/>
        </p:blipFill>
        <p:spPr>
          <a:xfrm>
            <a:off x="6145025" y="2374630"/>
            <a:ext cx="3015990" cy="43797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D7954E-F24B-470E-ACB7-91B2F7B5BC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05" t="3210" r="51932" b="9273"/>
          <a:stretch/>
        </p:blipFill>
        <p:spPr>
          <a:xfrm>
            <a:off x="9224483" y="2374628"/>
            <a:ext cx="2791707" cy="4379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2CEDC8-BF70-40EA-8937-ECFD706CE7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455" t="10082" r="20101" b="69772"/>
          <a:stretch/>
        </p:blipFill>
        <p:spPr>
          <a:xfrm>
            <a:off x="5553095" y="207819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4DBF7E-AB95-40AC-831B-411868A4851A}"/>
              </a:ext>
            </a:extLst>
          </p:cNvPr>
          <p:cNvSpPr txBox="1"/>
          <p:nvPr/>
        </p:nvSpPr>
        <p:spPr>
          <a:xfrm>
            <a:off x="8483725" y="489415"/>
            <a:ext cx="2272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баптау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596607-6770-4A32-B80B-7DF396E97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6" t="6241" r="39317" b="62835"/>
          <a:stretch/>
        </p:blipFill>
        <p:spPr>
          <a:xfrm>
            <a:off x="2092036" y="1288852"/>
            <a:ext cx="8007927" cy="28626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F60E2-981A-4250-9F56-9B53AAB77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5" t="10082" r="20101" b="69772"/>
          <a:stretch/>
        </p:blipFill>
        <p:spPr>
          <a:xfrm>
            <a:off x="177531" y="0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E69D6-60ED-4AB3-90DC-46AE07F57091}"/>
              </a:ext>
            </a:extLst>
          </p:cNvPr>
          <p:cNvSpPr txBox="1"/>
          <p:nvPr/>
        </p:nvSpPr>
        <p:spPr>
          <a:xfrm>
            <a:off x="2865314" y="323068"/>
            <a:ext cx="551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/>
              <a:t>файлдарды редакторлеу режимі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A4F59-0BA6-4CFE-84DC-C07699C488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2" t="8465" r="28182" b="60813"/>
          <a:stretch/>
        </p:blipFill>
        <p:spPr>
          <a:xfrm>
            <a:off x="691017" y="4286166"/>
            <a:ext cx="5890759" cy="2105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716F0-ADCD-4C5B-9E18-C3D307941509}"/>
              </a:ext>
            </a:extLst>
          </p:cNvPr>
          <p:cNvSpPr txBox="1"/>
          <p:nvPr/>
        </p:nvSpPr>
        <p:spPr>
          <a:xfrm>
            <a:off x="6817302" y="4424687"/>
            <a:ext cx="44269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/>
              <a:t>Программаны іске қосу үшін </a:t>
            </a:r>
            <a:r>
              <a:rPr lang="en-US" sz="2000" dirty="0"/>
              <a:t>Run </a:t>
            </a:r>
            <a:r>
              <a:rPr lang="kk-KZ" sz="2000" dirty="0"/>
              <a:t>басамыз немесе </a:t>
            </a:r>
            <a:r>
              <a:rPr lang="en-US" sz="2000" dirty="0"/>
              <a:t>F5 </a:t>
            </a:r>
            <a:r>
              <a:rPr lang="kk-KZ" sz="2000" dirty="0"/>
              <a:t>пернесін басу керек.</a:t>
            </a:r>
          </a:p>
          <a:p>
            <a:r>
              <a:rPr lang="kk-KZ" sz="2000" dirty="0"/>
              <a:t>Программалау жүйесі алдымен файлды сақтауды ұсынады.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8347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C6B1EF-213A-40C8-866D-8D37C9F14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26447" r="3672" b="45206"/>
          <a:stretch/>
        </p:blipFill>
        <p:spPr>
          <a:xfrm>
            <a:off x="452437" y="2143127"/>
            <a:ext cx="11287125" cy="1943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8A46F-895E-465F-BD15-8F17A0888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5" t="10082" r="20101" b="69772"/>
          <a:stretch/>
        </p:blipFill>
        <p:spPr>
          <a:xfrm>
            <a:off x="609620" y="193531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0C6D1-80EB-41AA-8A1D-4712A2B56952}"/>
              </a:ext>
            </a:extLst>
          </p:cNvPr>
          <p:cNvSpPr txBox="1"/>
          <p:nvPr/>
        </p:nvSpPr>
        <p:spPr>
          <a:xfrm>
            <a:off x="4014788" y="542925"/>
            <a:ext cx="325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Қатені өңдеу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65C79-5E12-489E-8A8D-7C4CD17BD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5" t="10082" r="20101" b="69772"/>
          <a:stretch/>
        </p:blipFill>
        <p:spPr>
          <a:xfrm>
            <a:off x="9401717" y="193530"/>
            <a:ext cx="2551813" cy="1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123EA-04C7-43E7-801C-AB20E992B4A5}"/>
              </a:ext>
            </a:extLst>
          </p:cNvPr>
          <p:cNvSpPr txBox="1"/>
          <p:nvPr/>
        </p:nvSpPr>
        <p:spPr>
          <a:xfrm>
            <a:off x="2459181" y="413571"/>
            <a:ext cx="579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Қолданылудағы артықшылықтар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1F699-A5BB-4FA2-80A0-57F2491B0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6" t="6241" r="39317" b="62835"/>
          <a:stretch/>
        </p:blipFill>
        <p:spPr>
          <a:xfrm>
            <a:off x="4461164" y="2089827"/>
            <a:ext cx="7492366" cy="2678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D6C59-48AD-4867-92BB-3D9640ACD755}"/>
              </a:ext>
            </a:extLst>
          </p:cNvPr>
          <p:cNvSpPr txBox="1"/>
          <p:nvPr/>
        </p:nvSpPr>
        <p:spPr>
          <a:xfrm>
            <a:off x="457200" y="2089827"/>
            <a:ext cx="4003963" cy="277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1.Синтаксис түстермен ерекшеленуі</a:t>
            </a:r>
          </a:p>
          <a:p>
            <a:pPr>
              <a:lnSpc>
                <a:spcPct val="200000"/>
              </a:lnSpc>
            </a:pPr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Автотолтыру</a:t>
            </a:r>
          </a:p>
          <a:p>
            <a:pPr>
              <a:lnSpc>
                <a:spcPct val="200000"/>
              </a:lnSpc>
            </a:pPr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Мәтіндік редактор мүмкіндіктері: әрекетті болдырмау, ыңғайлы шегіністер және т.б.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64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5B8D42-56B1-4573-9B23-6D935985EFCF}"/>
              </a:ext>
            </a:extLst>
          </p:cNvPr>
          <p:cNvSpPr txBox="1"/>
          <p:nvPr/>
        </p:nvSpPr>
        <p:spPr>
          <a:xfrm>
            <a:off x="2239368" y="422593"/>
            <a:ext cx="829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1.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Программалық қамтамаларды атауларымен сәйкестендір.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443212-1BAA-4332-AB32-52E03524B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3" t="24431" r="16102" b="10486"/>
          <a:stretch/>
        </p:blipFill>
        <p:spPr>
          <a:xfrm>
            <a:off x="1479772" y="997527"/>
            <a:ext cx="10222214" cy="543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3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5B8D42-56B1-4573-9B23-6D935985EFCF}"/>
              </a:ext>
            </a:extLst>
          </p:cNvPr>
          <p:cNvSpPr txBox="1"/>
          <p:nvPr/>
        </p:nvSpPr>
        <p:spPr>
          <a:xfrm>
            <a:off x="1117600" y="528689"/>
            <a:ext cx="829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1.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Программалық қамтамаларды атауларымен сәйкестендір.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947FC4C-7C90-4F74-97A1-C32B43F949E7}"/>
              </a:ext>
            </a:extLst>
          </p:cNvPr>
          <p:cNvGrpSpPr/>
          <p:nvPr/>
        </p:nvGrpSpPr>
        <p:grpSpPr>
          <a:xfrm>
            <a:off x="1783144" y="1191490"/>
            <a:ext cx="9064966" cy="5397854"/>
            <a:chOff x="1783144" y="1191490"/>
            <a:chExt cx="9064966" cy="539785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4F952AC4-AF87-40C2-AD33-2A335DE06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864" t="24836" r="16023" b="11496"/>
            <a:stretch/>
          </p:blipFill>
          <p:spPr>
            <a:xfrm>
              <a:off x="1783144" y="1191490"/>
              <a:ext cx="9064966" cy="53978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7CF0D8B-4A86-4C4F-841B-31E9BA5FE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251" t="38580" r="37954" b="44038"/>
            <a:stretch/>
          </p:blipFill>
          <p:spPr>
            <a:xfrm>
              <a:off x="7263874" y="2698926"/>
              <a:ext cx="3144982" cy="1191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8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5E16BB-2C35-41C4-B46A-5DD224413030}"/>
              </a:ext>
            </a:extLst>
          </p:cNvPr>
          <p:cNvSpPr/>
          <p:nvPr/>
        </p:nvSpPr>
        <p:spPr>
          <a:xfrm>
            <a:off x="1333500" y="1770029"/>
            <a:ext cx="8178800" cy="2566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 сұрақтары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1.Программалау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 деген не?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2.Программалау жүйелерінің құрамына нелер кіреді?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қалай жүзеге асыруға болады?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15843-6B7A-45B0-8028-11DCA1FB486A}"/>
              </a:ext>
            </a:extLst>
          </p:cNvPr>
          <p:cNvSpPr txBox="1"/>
          <p:nvPr/>
        </p:nvSpPr>
        <p:spPr>
          <a:xfrm>
            <a:off x="889000" y="660400"/>
            <a:ext cx="139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864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DBAE5A-B024-4C47-BE7A-B0EC840AE6B8}"/>
              </a:ext>
            </a:extLst>
          </p:cNvPr>
          <p:cNvSpPr txBox="1"/>
          <p:nvPr/>
        </p:nvSpPr>
        <p:spPr>
          <a:xfrm>
            <a:off x="1021608" y="1043926"/>
            <a:ext cx="6049988" cy="42165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ru-RU" sz="28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жүйесі деген не екенін, не үшін қажет екенін,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программалау жүйелерінің құрамын білеміз; 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 үйренеміз.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AFC41-EF87-41B8-B3E8-A4B6B3304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7" t="15205" r="13750" b="19985"/>
          <a:stretch/>
        </p:blipFill>
        <p:spPr>
          <a:xfrm>
            <a:off x="7071596" y="1293616"/>
            <a:ext cx="4965705" cy="372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1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813" y="703960"/>
            <a:ext cx="8032490" cy="7478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itle 14"/>
          <p:cNvSpPr txBox="1">
            <a:spLocks/>
          </p:cNvSpPr>
          <p:nvPr/>
        </p:nvSpPr>
        <p:spPr>
          <a:xfrm>
            <a:off x="1623591" y="730054"/>
            <a:ext cx="5953768" cy="6675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Қорытынды</a:t>
            </a:r>
            <a:endParaRPr lang="en-ID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850" y="2021790"/>
            <a:ext cx="4726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8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D0209-1576-49BE-B8B3-A27A74AC7CD9}"/>
              </a:ext>
            </a:extLst>
          </p:cNvPr>
          <p:cNvSpPr txBox="1"/>
          <p:nvPr/>
        </p:nvSpPr>
        <p:spPr>
          <a:xfrm>
            <a:off x="5469533" y="2032310"/>
            <a:ext cx="50444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программалау жүйесі ұғымын,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программалау жүйелерінің құрамын,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үйрендік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9F1A16D-C224-4A52-90A0-DBFC87E6A373}"/>
              </a:ext>
            </a:extLst>
          </p:cNvPr>
          <p:cNvGrpSpPr/>
          <p:nvPr/>
        </p:nvGrpSpPr>
        <p:grpSpPr>
          <a:xfrm>
            <a:off x="920376" y="2257547"/>
            <a:ext cx="3726456" cy="2887546"/>
            <a:chOff x="1119427" y="2328157"/>
            <a:chExt cx="3726456" cy="2887546"/>
          </a:xfrm>
        </p:grpSpPr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1DA55EC5-5B51-46FD-9792-1FD01D17C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27" y="2328157"/>
              <a:ext cx="3726456" cy="2887546"/>
            </a:xfrm>
            <a:prstGeom prst="rect">
              <a:avLst/>
            </a:prstGeom>
          </p:spPr>
        </p:pic>
        <p:pic>
          <p:nvPicPr>
            <p:cNvPr id="8194" name="Picture 2" descr="Картинки по запросу &quot;программалау тілі&quot;">
              <a:extLst>
                <a:ext uri="{FF2B5EF4-FFF2-40B4-BE49-F238E27FC236}">
                  <a16:creationId xmlns:a16="http://schemas.microsoft.com/office/drawing/2014/main" id="{E2A35226-4A85-4C59-A926-4978B79DB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591" y="2559884"/>
              <a:ext cx="2827025" cy="187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096958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D481-BE4A-4199-83E8-A16A44933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10" y="221671"/>
            <a:ext cx="11152909" cy="1509323"/>
          </a:xfrm>
        </p:spPr>
        <p:txBody>
          <a:bodyPr>
            <a:noAutofit/>
          </a:bodyPr>
          <a:lstStyle/>
          <a:p>
            <a:r>
              <a:rPr lang="kk-KZ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r>
              <a:rPr lang="kk-KZ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жүйесі ұғымын,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программалау жүйелерінің құрамын түсіну; </a:t>
            </a:r>
            <a:b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IDLE 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 үйрену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ED5CA-5EF6-4014-BF53-F8A8B3B3C672}"/>
              </a:ext>
            </a:extLst>
          </p:cNvPr>
          <p:cNvSpPr txBox="1"/>
          <p:nvPr/>
        </p:nvSpPr>
        <p:spPr>
          <a:xfrm>
            <a:off x="1021379" y="2265304"/>
            <a:ext cx="6466815" cy="40318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kk-KZ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Бағалау критерийі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жүйесі ұғымын,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құрамын біледі</a:t>
            </a:r>
          </a:p>
          <a:p>
            <a:endParaRPr lang="kk-KZ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Python 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программалау тілін орнату мен баптауды үйренеді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python&quot;">
            <a:extLst>
              <a:ext uri="{FF2B5EF4-FFF2-40B4-BE49-F238E27FC236}">
                <a16:creationId xmlns:a16="http://schemas.microsoft.com/office/drawing/2014/main" id="{E1A7A3B1-9A76-451B-B6F8-EEA3C70FB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1455" r="29123" b="5433"/>
          <a:stretch/>
        </p:blipFill>
        <p:spPr bwMode="auto">
          <a:xfrm>
            <a:off x="7488194" y="2105891"/>
            <a:ext cx="3574473" cy="35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3A9A29-11F0-4F03-9CE3-53CA79AC3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7" y="1447800"/>
            <a:ext cx="5417127" cy="39623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kk-KZ" alt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жүйесі – </a:t>
            </a:r>
            <a:r>
              <a:rPr lang="kk-KZ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компьютердегі есептерді программалауды автоматтандыруға арналған 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программалаушы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altLang="ru-RU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5948BD4-FE31-4596-A9CF-7380255A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Картинки по запросу &quot;системы программирования&quot;">
            <a:extLst>
              <a:ext uri="{FF2B5EF4-FFF2-40B4-BE49-F238E27FC236}">
                <a16:creationId xmlns:a16="http://schemas.microsoft.com/office/drawing/2014/main" id="{87C38260-D099-4BCC-97B4-48312C45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8" y="1447800"/>
            <a:ext cx="5182225" cy="342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29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6CAA29-D8CD-4D22-B6E3-AC15C159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5" t="2402" r="24887" b="75164"/>
          <a:stretch/>
        </p:blipFill>
        <p:spPr>
          <a:xfrm>
            <a:off x="900546" y="138545"/>
            <a:ext cx="6470072" cy="153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509C9-F588-4FE9-A224-71A45827C5AD}"/>
              </a:ext>
            </a:extLst>
          </p:cNvPr>
          <p:cNvSpPr txBox="1"/>
          <p:nvPr/>
        </p:nvSpPr>
        <p:spPr>
          <a:xfrm>
            <a:off x="1112108" y="2150076"/>
            <a:ext cx="4402001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Компилятор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программаларды құру және өңдеу құралдары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 (отладчик)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Анықтамалық қызмет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программирование картинки&quot;">
            <a:extLst>
              <a:ext uri="{FF2B5EF4-FFF2-40B4-BE49-F238E27FC236}">
                <a16:creationId xmlns:a16="http://schemas.microsoft.com/office/drawing/2014/main" id="{477DF789-C405-4F41-A492-E908B831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1975758"/>
            <a:ext cx="5694218" cy="3202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9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A660E-FA1C-4796-8658-9E0AC341F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5" t="2402" r="24887" b="75164"/>
          <a:stretch/>
        </p:blipFill>
        <p:spPr>
          <a:xfrm>
            <a:off x="2687783" y="166254"/>
            <a:ext cx="6470072" cy="153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CE4D6C-6EA6-4AF2-A612-5B2B4F05A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46" t="27059" r="27955" b="24432"/>
          <a:stretch/>
        </p:blipFill>
        <p:spPr>
          <a:xfrm>
            <a:off x="1524000" y="1704109"/>
            <a:ext cx="9143999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997395-2249-4E83-82B6-66BBE8D4D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5" r="1477" b="2604"/>
          <a:stretch/>
        </p:blipFill>
        <p:spPr>
          <a:xfrm>
            <a:off x="0" y="124691"/>
            <a:ext cx="1201189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7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Python&quot;">
            <a:extLst>
              <a:ext uri="{FF2B5EF4-FFF2-40B4-BE49-F238E27FC236}">
                <a16:creationId xmlns:a16="http://schemas.microsoft.com/office/drawing/2014/main" id="{9FACE28F-FB0B-4B42-9299-CE0EE389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3" y="1080911"/>
            <a:ext cx="5028339" cy="317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880BD-BEA9-4823-B3D2-A4754C12DB58}"/>
              </a:ext>
            </a:extLst>
          </p:cNvPr>
          <p:cNvSpPr txBox="1"/>
          <p:nvPr/>
        </p:nvSpPr>
        <p:spPr>
          <a:xfrm>
            <a:off x="299254" y="1801091"/>
            <a:ext cx="63300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сұранысқа 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 түрде  қарапайым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кең таңдаулы пайдалы функциялар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12DE3-8591-4F71-8D1C-D3B94A533D50}"/>
              </a:ext>
            </a:extLst>
          </p:cNvPr>
          <p:cNvSpPr txBox="1"/>
          <p:nvPr/>
        </p:nvSpPr>
        <p:spPr>
          <a:xfrm>
            <a:off x="299254" y="757746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PYTHON -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01DFA8-45AC-40E8-B02A-A7BEDE8A2CE6}"/>
              </a:ext>
            </a:extLst>
          </p:cNvPr>
          <p:cNvSpPr txBox="1"/>
          <p:nvPr/>
        </p:nvSpPr>
        <p:spPr>
          <a:xfrm>
            <a:off x="1231900" y="2373699"/>
            <a:ext cx="4864100" cy="409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деңгейлі программалау тілі;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Қуатты программа, алайда үйренуге өте жеңіл;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 қосымшалар мен веб-әзірлемелерді жазуда қолданылады;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программалау тілінің синтаксисі максималды жеңілдетілген.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F73822-19A6-4CA4-B3EA-FECEC242F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9" t="25914" r="3542" b="12018"/>
          <a:stretch/>
        </p:blipFill>
        <p:spPr>
          <a:xfrm>
            <a:off x="6997700" y="2139275"/>
            <a:ext cx="4660900" cy="4254500"/>
          </a:xfrm>
          <a:prstGeom prst="rect">
            <a:avLst/>
          </a:prstGeom>
        </p:spPr>
      </p:pic>
      <p:pic>
        <p:nvPicPr>
          <p:cNvPr id="5122" name="Picture 2" descr="Картинки по запросу &quot;Python&quot;">
            <a:extLst>
              <a:ext uri="{FF2B5EF4-FFF2-40B4-BE49-F238E27FC236}">
                <a16:creationId xmlns:a16="http://schemas.microsoft.com/office/drawing/2014/main" id="{0E218039-BCC1-4D19-900A-77A64D6E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-88900"/>
            <a:ext cx="5876925" cy="23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746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f86a68d4-7e30-4973-9a5a-a5061608ed4e" Revision="1" Stencil="System.MyShapes" StencilVersion="1.0"/>
</Control>
</file>

<file path=customXml/itemProps1.xml><?xml version="1.0" encoding="utf-8"?>
<ds:datastoreItem xmlns:ds="http://schemas.openxmlformats.org/officeDocument/2006/customXml" ds:itemID="{33F25DCE-3D3A-4608-80FB-A0CFB7228F2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33536</TotalTime>
  <Words>249</Words>
  <Application>Microsoft Office PowerPoint</Application>
  <PresentationFormat>Широкоэкранный</PresentationFormat>
  <Paragraphs>54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KZ Times New Roman</vt:lpstr>
      <vt:lpstr>PT Sans Caption</vt:lpstr>
      <vt:lpstr>Roboto Condensed</vt:lpstr>
      <vt:lpstr>Source Sans Pro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Сабақтың мақсаты: программалау жүйесі ұғымын, программалау жүйелерінің құрамын түсіну;  Python IDLE программалау тілін орнату мен баптауды үйрену. </vt:lpstr>
      <vt:lpstr>Программалау жүйесі – компьютердегі есептерді программалауды автоматтандыруға арналған  программалар кешені. Сондай-ақ, программалаушы  құралы болып табылатын арнайы бағдарламалық өнімдер жиынтығы.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1436</cp:revision>
  <dcterms:created xsi:type="dcterms:W3CDTF">2017-01-10T11:09:36Z</dcterms:created>
  <dcterms:modified xsi:type="dcterms:W3CDTF">2025-03-02T13:34:20Z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