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slides/_rels/slide9.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A2A501A2-5B19-4F27-B320-EA496380AFA4}"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D1060B8-A818-4D53-8826-AB99823DEC5D}"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 name="Рисунок 48" descr=""/>
          <p:cNvPicPr/>
          <p:nvPr/>
        </p:nvPicPr>
        <p:blipFill>
          <a:blip r:embed="rId1"/>
          <a:stretch/>
        </p:blipFill>
        <p:spPr>
          <a:xfrm>
            <a:off x="652320" y="7978680"/>
            <a:ext cx="200160" cy="203400"/>
          </a:xfrm>
          <a:prstGeom prst="rect">
            <a:avLst/>
          </a:prstGeom>
          <a:ln w="0">
            <a:noFill/>
          </a:ln>
        </p:spPr>
      </p:pic>
      <p:sp>
        <p:nvSpPr>
          <p:cNvPr id="6" name="object 2"/>
          <p:cNvSpPr/>
          <p:nvPr/>
        </p:nvSpPr>
        <p:spPr>
          <a:xfrm>
            <a:off x="-17640" y="28440"/>
            <a:ext cx="12188880" cy="97812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        </a:t>
            </a:r>
            <a:r>
              <a:rPr b="0" lang="kk-KZ" sz="2400" strike="noStrike" u="none">
                <a:solidFill>
                  <a:srgbClr val="ffffff"/>
                </a:solidFill>
                <a:uFillTx/>
                <a:latin typeface="Times New Roman"/>
                <a:ea typeface="Times New Roman"/>
              </a:rPr>
              <a:t>Тақырыпқа назар аударыңыз:</a:t>
            </a:r>
            <a:br>
              <a:rPr sz="2400"/>
            </a:br>
            <a:endParaRPr b="0" lang="ru-RU" sz="2400" strike="noStrike" u="none">
              <a:solidFill>
                <a:srgbClr val="000000"/>
              </a:solidFill>
              <a:uFillTx/>
              <a:latin typeface="Calibri"/>
            </a:endParaRPr>
          </a:p>
        </p:txBody>
      </p:sp>
      <p:sp>
        <p:nvSpPr>
          <p:cNvPr id="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9" name="Google Shape;77;p1"/>
          <p:cNvCxnSpPr/>
          <p:nvPr/>
        </p:nvCxnSpPr>
        <p:spPr>
          <a:xfrm>
            <a:off x="212400" y="6621120"/>
            <a:ext cx="11729160" cy="26280"/>
          </a:xfrm>
          <a:prstGeom prst="straightConnector1">
            <a:avLst/>
          </a:prstGeom>
          <a:ln w="57240">
            <a:solidFill>
              <a:srgbClr val="33cccc"/>
            </a:solidFill>
            <a:miter/>
          </a:ln>
        </p:spPr>
      </p:cxnSp>
      <p:cxnSp>
        <p:nvCxnSpPr>
          <p:cNvPr id="10" name="Google Shape;78;p1"/>
          <p:cNvCxnSpPr/>
          <p:nvPr/>
        </p:nvCxnSpPr>
        <p:spPr>
          <a:xfrm>
            <a:off x="757080" y="6364080"/>
            <a:ext cx="10694160" cy="37080"/>
          </a:xfrm>
          <a:prstGeom prst="straightConnector1">
            <a:avLst/>
          </a:prstGeom>
          <a:ln w="38160">
            <a:solidFill>
              <a:srgbClr val="4472c4"/>
            </a:solidFill>
            <a:miter/>
          </a:ln>
        </p:spPr>
      </p:cxnSp>
      <p:sp>
        <p:nvSpPr>
          <p:cNvPr id="11" name="TextBox 9"/>
          <p:cNvSpPr/>
          <p:nvPr/>
        </p:nvSpPr>
        <p:spPr>
          <a:xfrm>
            <a:off x="7273800" y="3111480"/>
            <a:ext cx="3140280" cy="3999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2" name="Прямоугольник 1"/>
          <p:cNvSpPr/>
          <p:nvPr/>
        </p:nvSpPr>
        <p:spPr>
          <a:xfrm>
            <a:off x="898560" y="1343160"/>
            <a:ext cx="4033800" cy="28620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0000"/>
                </a:solidFill>
                <a:uFillTx/>
                <a:latin typeface="Times New Roman"/>
                <a:ea typeface="Times New Roman"/>
              </a:rPr>
              <a:t>Бір нәрсе қараңғыда қаймалайды,</a:t>
            </a:r>
            <a:br>
              <a:rPr sz="2400"/>
            </a:br>
            <a:r>
              <a:rPr b="1" lang="ru-RU" sz="2400" strike="noStrike" u="none">
                <a:solidFill>
                  <a:srgbClr val="ff0000"/>
                </a:solidFill>
                <a:uFillTx/>
                <a:latin typeface="Times New Roman"/>
                <a:ea typeface="Times New Roman"/>
              </a:rPr>
              <a:t>Азынаса көмейінде мал жылайды.</a:t>
            </a:r>
            <a:br>
              <a:rPr sz="2400"/>
            </a:br>
            <a:r>
              <a:rPr b="1" lang="ru-RU" sz="2400" strike="noStrike" u="none">
                <a:solidFill>
                  <a:srgbClr val="ff0000"/>
                </a:solidFill>
                <a:uFillTx/>
                <a:latin typeface="Times New Roman"/>
                <a:ea typeface="Times New Roman"/>
              </a:rPr>
              <a:t>Құйрығын қара жерге тіреп алып,</a:t>
            </a:r>
            <a:br>
              <a:rPr sz="2400"/>
            </a:br>
            <a:r>
              <a:rPr b="1" lang="ru-RU" sz="2400" strike="noStrike" u="none">
                <a:solidFill>
                  <a:srgbClr val="ff0000"/>
                </a:solidFill>
                <a:uFillTx/>
                <a:latin typeface="Times New Roman"/>
                <a:ea typeface="Times New Roman"/>
              </a:rPr>
              <a:t>Келеді баяғының әнін салып. (қ...)</a:t>
            </a:r>
            <a:endParaRPr b="0" lang="ru-RU" sz="2400" strike="noStrike" u="none">
              <a:solidFill>
                <a:srgbClr val="000000"/>
              </a:solidFill>
              <a:uFillTx/>
              <a:latin typeface="Calibri"/>
            </a:endParaRPr>
          </a:p>
        </p:txBody>
      </p:sp>
      <p:sp>
        <p:nvSpPr>
          <p:cNvPr id="13" name="Прямоугольник 2"/>
          <p:cNvSpPr/>
          <p:nvPr/>
        </p:nvSpPr>
        <p:spPr>
          <a:xfrm>
            <a:off x="6610320" y="1309680"/>
            <a:ext cx="4098960" cy="28623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0000"/>
                </a:solidFill>
                <a:uFillTx/>
                <a:latin typeface="Times New Roman"/>
                <a:ea typeface="Times New Roman"/>
              </a:rPr>
              <a:t>Қос қазық, екі желі, сегіз ноқта,</a:t>
            </a:r>
            <a:br>
              <a:rPr sz="2400"/>
            </a:br>
            <a:r>
              <a:rPr b="1" lang="ru-RU" sz="2400" strike="noStrike" u="none">
                <a:solidFill>
                  <a:srgbClr val="ff0000"/>
                </a:solidFill>
                <a:uFillTx/>
                <a:latin typeface="Times New Roman"/>
                <a:ea typeface="Times New Roman"/>
              </a:rPr>
              <a:t>Сөйлейді шежіредей адам соқса.</a:t>
            </a:r>
            <a:br>
              <a:rPr sz="2400"/>
            </a:br>
            <a:r>
              <a:rPr b="1" lang="ru-RU" sz="2400" strike="noStrike" u="none">
                <a:solidFill>
                  <a:srgbClr val="ff0000"/>
                </a:solidFill>
                <a:uFillTx/>
                <a:latin typeface="Times New Roman"/>
                <a:ea typeface="Times New Roman"/>
              </a:rPr>
              <a:t>Тағы да бір мінезі таңғажайып,</a:t>
            </a:r>
            <a:br>
              <a:rPr sz="2400"/>
            </a:br>
            <a:r>
              <a:rPr b="1" lang="ru-RU" sz="2400" strike="noStrike" u="none">
                <a:solidFill>
                  <a:srgbClr val="ff0000"/>
                </a:solidFill>
                <a:uFillTx/>
                <a:latin typeface="Times New Roman"/>
                <a:ea typeface="Times New Roman"/>
              </a:rPr>
              <a:t>Еш уақытта сөйлемейді адам жоқта. (д...)</a:t>
            </a:r>
            <a:endParaRPr b="0" lang="ru-RU" sz="2400" strike="noStrike" u="none">
              <a:solidFill>
                <a:srgbClr val="000000"/>
              </a:solidFill>
              <a:uFillTx/>
              <a:latin typeface="Calibri"/>
            </a:endParaRPr>
          </a:p>
        </p:txBody>
      </p:sp>
      <p:sp>
        <p:nvSpPr>
          <p:cNvPr id="14" name="Прямоугольник 3"/>
          <p:cNvSpPr/>
          <p:nvPr/>
        </p:nvSpPr>
        <p:spPr>
          <a:xfrm>
            <a:off x="3952800" y="4324320"/>
            <a:ext cx="3940200" cy="181944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0000"/>
                </a:solidFill>
                <a:uFillTx/>
                <a:latin typeface="Times New Roman"/>
                <a:ea typeface="Times New Roman"/>
              </a:rPr>
              <a:t>Саусақ батпас түтіктен,</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0000"/>
                </a:solidFill>
                <a:uFillTx/>
                <a:latin typeface="Times New Roman"/>
                <a:ea typeface="Times New Roman"/>
              </a:rPr>
              <a:t>Сандуғаш құс сайрайды.</a:t>
            </a:r>
            <a:r>
              <a:rPr b="1" lang="ru-RU" sz="2400" strike="noStrike" u="none">
                <a:solidFill>
                  <a:srgbClr val="ff0000"/>
                </a:solidFill>
                <a:uFillTx/>
                <a:latin typeface="Times New Roman"/>
                <a:ea typeface="Times New Roman"/>
              </a:rPr>
              <a:t>(с…)</a:t>
            </a:r>
            <a:endParaRPr b="0" lang="ru-RU" sz="2400" strike="noStrike" u="none">
              <a:solidFill>
                <a:srgbClr val="000000"/>
              </a:solidFill>
              <a:uFillTx/>
              <a:latin typeface="Calibri"/>
            </a:endParaRPr>
          </a:p>
        </p:txBody>
      </p:sp>
      <p:sp>
        <p:nvSpPr>
          <p:cNvPr id="15" name="Rectangle 13"/>
          <p:cNvSpPr/>
          <p:nvPr/>
        </p:nvSpPr>
        <p:spPr>
          <a:xfrm>
            <a:off x="0" y="-63360"/>
            <a:ext cx="360" cy="583920"/>
          </a:xfrm>
          <a:prstGeom prst="rect">
            <a:avLst/>
          </a:prstGeom>
          <a:solidFill>
            <a:srgbClr val="ffffff"/>
          </a:solidFill>
          <a:ln w="0">
            <a:noFill/>
          </a:ln>
        </p:spPr>
        <p:style>
          <a:lnRef idx="0"/>
          <a:fillRef idx="0"/>
          <a:effectRef idx="0"/>
          <a:fontRef idx="minor"/>
        </p:style>
        <p:txBody>
          <a:bodyPr wrap="none" lIns="0" rIns="0" tIns="152280" bIns="15228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6" name="Rectangle 14"/>
          <p:cNvSpPr/>
          <p:nvPr/>
        </p:nvSpPr>
        <p:spPr>
          <a:xfrm>
            <a:off x="152280" y="88920"/>
            <a:ext cx="360" cy="584280"/>
          </a:xfrm>
          <a:prstGeom prst="rect">
            <a:avLst/>
          </a:prstGeom>
          <a:solidFill>
            <a:srgbClr val="ffffff"/>
          </a:solidFill>
          <a:ln w="0">
            <a:noFill/>
          </a:ln>
        </p:spPr>
        <p:style>
          <a:lnRef idx="0"/>
          <a:fillRef idx="0"/>
          <a:effectRef idx="0"/>
          <a:fontRef idx="minor"/>
        </p:style>
        <p:txBody>
          <a:bodyPr wrap="none" lIns="0" rIns="0" tIns="152280" bIns="15228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7" name="Rectangle 15"/>
          <p:cNvSpPr/>
          <p:nvPr/>
        </p:nvSpPr>
        <p:spPr>
          <a:xfrm>
            <a:off x="304920" y="37800"/>
            <a:ext cx="720" cy="991080"/>
          </a:xfrm>
          <a:prstGeom prst="rect">
            <a:avLst/>
          </a:prstGeom>
          <a:solidFill>
            <a:srgbClr val="ffffff"/>
          </a:solidFill>
          <a:ln w="0">
            <a:noFill/>
          </a:ln>
        </p:spPr>
        <p:style>
          <a:lnRef idx="0"/>
          <a:fillRef idx="0"/>
          <a:effectRef idx="0"/>
          <a:fontRef idx="minor"/>
        </p:style>
        <p:txBody>
          <a:bodyPr wrap="none" lIns="0" rIns="0" tIns="152280" bIns="15228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900"/>
            </a:br>
            <a:br>
              <a:rPr sz="1800"/>
            </a:br>
            <a:endParaRPr b="0" lang="ru-RU" sz="900" strike="noStrike" u="none">
              <a:solidFill>
                <a:srgbClr val="000000"/>
              </a:solidFill>
              <a:uFillTx/>
              <a:latin typeface="Calibri"/>
            </a:endParaRPr>
          </a:p>
        </p:txBody>
      </p:sp>
      <p:sp>
        <p:nvSpPr>
          <p:cNvPr id="18" name="Прямоугольник 7"/>
          <p:cNvSpPr/>
          <p:nvPr/>
        </p:nvSpPr>
        <p:spPr>
          <a:xfrm>
            <a:off x="3983040" y="2828880"/>
            <a:ext cx="316404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ea typeface="Arial"/>
              </a:rPr>
              <a:t> </a:t>
            </a:r>
            <a:endParaRPr b="0" lang="ru-RU" sz="18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Рисунок 48" descr=""/>
          <p:cNvPicPr/>
          <p:nvPr/>
        </p:nvPicPr>
        <p:blipFill>
          <a:blip r:embed="rId1"/>
          <a:stretch/>
        </p:blipFill>
        <p:spPr>
          <a:xfrm>
            <a:off x="652320" y="7978680"/>
            <a:ext cx="200160" cy="203400"/>
          </a:xfrm>
          <a:prstGeom prst="rect">
            <a:avLst/>
          </a:prstGeom>
          <a:ln w="0">
            <a:noFill/>
          </a:ln>
        </p:spPr>
      </p:pic>
      <p:sp>
        <p:nvSpPr>
          <p:cNvPr id="57"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c55a11"/>
                </a:solidFill>
                <a:uFillTx/>
                <a:latin typeface="Times New Roman"/>
                <a:ea typeface="Times New Roman"/>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c55a11"/>
                </a:solidFill>
                <a:uFillTx/>
                <a:latin typeface="Times New Roman"/>
                <a:ea typeface="Times New Roman"/>
              </a:rPr>
              <a:t>         </a:t>
            </a:r>
            <a:r>
              <a:rPr b="0" lang="kk-KZ" sz="2800" strike="noStrike" u="none">
                <a:solidFill>
                  <a:srgbClr val="c55a11"/>
                </a:solidFill>
                <a:uFillTx/>
                <a:latin typeface="Times New Roman"/>
                <a:ea typeface="Times New Roman"/>
              </a:rPr>
              <a:t>2-тапсырма.Ғалымдардың көзқарастарын талда,сызба арқылы көрсет</a:t>
            </a:r>
            <a:endParaRPr b="0" lang="ru-RU" sz="2800" strike="noStrike" u="none">
              <a:solidFill>
                <a:srgbClr val="000000"/>
              </a:solidFill>
              <a:uFillTx/>
              <a:latin typeface="Calibri"/>
            </a:endParaRPr>
          </a:p>
        </p:txBody>
      </p:sp>
      <p:sp>
        <p:nvSpPr>
          <p:cNvPr id="58"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59"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60" name="Google Shape;77;p1"/>
          <p:cNvCxnSpPr/>
          <p:nvPr/>
        </p:nvCxnSpPr>
        <p:spPr>
          <a:xfrm>
            <a:off x="212400" y="6621120"/>
            <a:ext cx="11729160" cy="26280"/>
          </a:xfrm>
          <a:prstGeom prst="straightConnector1">
            <a:avLst/>
          </a:prstGeom>
          <a:ln w="57240">
            <a:solidFill>
              <a:srgbClr val="33cccc"/>
            </a:solidFill>
            <a:miter/>
          </a:ln>
        </p:spPr>
      </p:cxnSp>
      <p:cxnSp>
        <p:nvCxnSpPr>
          <p:cNvPr id="61" name="Google Shape;78;p1"/>
          <p:cNvCxnSpPr/>
          <p:nvPr/>
        </p:nvCxnSpPr>
        <p:spPr>
          <a:xfrm>
            <a:off x="757080" y="6364080"/>
            <a:ext cx="10694160" cy="37080"/>
          </a:xfrm>
          <a:prstGeom prst="straightConnector1">
            <a:avLst/>
          </a:prstGeom>
          <a:ln w="38160">
            <a:solidFill>
              <a:srgbClr val="4472c4"/>
            </a:solidFill>
            <a:miter/>
          </a:ln>
        </p:spPr>
      </p:cxnSp>
      <p:sp>
        <p:nvSpPr>
          <p:cNvPr id="62" name="Прямоугольник 1"/>
          <p:cNvSpPr/>
          <p:nvPr/>
        </p:nvSpPr>
        <p:spPr>
          <a:xfrm>
            <a:off x="1133640" y="2550960"/>
            <a:ext cx="9853560" cy="4320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3" name="Прямоугольник 2"/>
          <p:cNvSpPr/>
          <p:nvPr/>
        </p:nvSpPr>
        <p:spPr>
          <a:xfrm>
            <a:off x="652320" y="2550960"/>
            <a:ext cx="10334880" cy="4320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4" name="Прямоугольник 3"/>
          <p:cNvSpPr/>
          <p:nvPr/>
        </p:nvSpPr>
        <p:spPr>
          <a:xfrm>
            <a:off x="3048120" y="2967120"/>
            <a:ext cx="6095880" cy="916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r>
              <a:rPr b="0" lang="kk-KZ" sz="1800" strike="noStrike" u="none">
                <a:solidFill>
                  <a:srgbClr val="c55a11"/>
                </a:solidFill>
                <a:uFillTx/>
                <a:latin typeface="Times New Roman"/>
                <a:ea typeface="Times New Roman"/>
              </a:rPr>
              <a:t>     </a:t>
            </a:r>
            <a:br>
              <a:rPr sz="1800"/>
            </a:br>
            <a:endParaRPr b="0" lang="ru-RU" sz="1800" strike="noStrike" u="none">
              <a:solidFill>
                <a:srgbClr val="000000"/>
              </a:solidFill>
              <a:uFillTx/>
              <a:latin typeface="Calibri"/>
            </a:endParaRPr>
          </a:p>
        </p:txBody>
      </p:sp>
      <p:sp>
        <p:nvSpPr>
          <p:cNvPr id="65" name="Прямоугольник 1"/>
          <p:cNvSpPr/>
          <p:nvPr/>
        </p:nvSpPr>
        <p:spPr>
          <a:xfrm>
            <a:off x="757080" y="1501920"/>
            <a:ext cx="11184120" cy="764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200"/>
            </a:br>
            <a:endParaRPr b="0" lang="ru-RU" sz="2200" strike="noStrike" u="none">
              <a:solidFill>
                <a:srgbClr val="000000"/>
              </a:solidFill>
              <a:uFillTx/>
              <a:latin typeface="Calibri"/>
            </a:endParaRPr>
          </a:p>
        </p:txBody>
      </p:sp>
      <p:sp>
        <p:nvSpPr>
          <p:cNvPr id="66" name="Прямоугольник 1"/>
          <p:cNvSpPr/>
          <p:nvPr/>
        </p:nvSpPr>
        <p:spPr>
          <a:xfrm>
            <a:off x="117360" y="1117440"/>
            <a:ext cx="6745320" cy="16765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Музыка зерттеу саласында әр алуан шығармаларымен қатар «Музыка туралы үлкен кітап» атты көлемді еңбек қалдырды. Бұл жұмыс музыкалық дыбыстың сипаты мен құрылымынан бастап, музыканың поэзиямен байланысына дейінгі музыканың эстетикалық – теориялық принциптерін шешуге бағытталғын.</a:t>
            </a:r>
            <a:endParaRPr b="0" lang="ru-RU" sz="1800" strike="noStrike" u="none">
              <a:solidFill>
                <a:srgbClr val="000000"/>
              </a:solidFill>
              <a:uFillTx/>
              <a:latin typeface="Calibri"/>
            </a:endParaRPr>
          </a:p>
        </p:txBody>
      </p:sp>
      <p:sp>
        <p:nvSpPr>
          <p:cNvPr id="67" name="Прямоугольник 2"/>
          <p:cNvSpPr/>
          <p:nvPr/>
        </p:nvSpPr>
        <p:spPr>
          <a:xfrm>
            <a:off x="117360" y="2946240"/>
            <a:ext cx="6745320" cy="129384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«Егер де өнерден ләззат алғың келсе, онда өзіңнің көркемдік талғамың мен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білімің жоғары болсын» деген </a:t>
            </a:r>
            <a:endParaRPr b="0" lang="ru-RU" sz="1800" strike="noStrike" u="none">
              <a:solidFill>
                <a:srgbClr val="000000"/>
              </a:solidFill>
              <a:uFillTx/>
              <a:latin typeface="Calibri"/>
            </a:endParaRPr>
          </a:p>
        </p:txBody>
      </p:sp>
      <p:sp>
        <p:nvSpPr>
          <p:cNvPr id="68" name="Прямоугольник 4"/>
          <p:cNvSpPr/>
          <p:nvPr/>
        </p:nvSpPr>
        <p:spPr>
          <a:xfrm>
            <a:off x="117360" y="4392720"/>
            <a:ext cx="6745320" cy="13222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r>
              <a:rPr b="0" lang="ru-RU" sz="1800" strike="noStrike" u="none">
                <a:solidFill>
                  <a:srgbClr val="000000"/>
                </a:solidFill>
                <a:uFillTx/>
                <a:latin typeface="Times New Roman"/>
                <a:ea typeface="Times New Roman"/>
              </a:rPr>
              <a:t>« Баланың музыкалық талғамы оның балауса жас кезінен-ақ өз халқының ән-күй өнерінің ықпалымен дамиды» деген болатын. Сондықтан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қазақ балаларының музыкалық талғамын қазақтың әндері мен күйлерін тыңдату, үйретуден  бастап қалыптастырған жөн.</a:t>
            </a:r>
            <a:endParaRPr b="0" lang="ru-RU" sz="1800" strike="noStrike" u="none">
              <a:solidFill>
                <a:srgbClr val="000000"/>
              </a:solidFill>
              <a:uFillTx/>
              <a:latin typeface="Calibri"/>
            </a:endParaRPr>
          </a:p>
        </p:txBody>
      </p:sp>
      <p:sp>
        <p:nvSpPr>
          <p:cNvPr id="69" name="Прямоугольник 5"/>
          <p:cNvSpPr/>
          <p:nvPr/>
        </p:nvSpPr>
        <p:spPr>
          <a:xfrm>
            <a:off x="7513560" y="1117440"/>
            <a:ext cx="4121280" cy="15084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К.Маркс</a:t>
            </a:r>
            <a:endParaRPr b="0" lang="ru-RU" sz="1800" strike="noStrike" u="none">
              <a:solidFill>
                <a:srgbClr val="000000"/>
              </a:solidFill>
              <a:uFillTx/>
              <a:latin typeface="Calibri"/>
            </a:endParaRPr>
          </a:p>
        </p:txBody>
      </p:sp>
      <p:sp>
        <p:nvSpPr>
          <p:cNvPr id="70" name="Прямоугольник 6"/>
          <p:cNvSpPr/>
          <p:nvPr/>
        </p:nvSpPr>
        <p:spPr>
          <a:xfrm>
            <a:off x="7577280" y="2976480"/>
            <a:ext cx="4057560" cy="129384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Ә.Фараби</a:t>
            </a:r>
            <a:endParaRPr b="0" lang="ru-RU" sz="1800" strike="noStrike" u="none">
              <a:solidFill>
                <a:srgbClr val="000000"/>
              </a:solidFill>
              <a:uFillTx/>
              <a:latin typeface="Calibri"/>
            </a:endParaRPr>
          </a:p>
        </p:txBody>
      </p:sp>
      <p:sp>
        <p:nvSpPr>
          <p:cNvPr id="71" name="Прямоугольник 7"/>
          <p:cNvSpPr/>
          <p:nvPr/>
        </p:nvSpPr>
        <p:spPr>
          <a:xfrm>
            <a:off x="7561440" y="4427640"/>
            <a:ext cx="4025880" cy="12301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Э.И.Бальгитис</a:t>
            </a:r>
            <a:endParaRPr b="0" lang="ru-RU" sz="1800" strike="noStrike" u="none">
              <a:solidFill>
                <a:srgbClr val="000000"/>
              </a:solidFill>
              <a:uFillTx/>
              <a:latin typeface="Calibri"/>
            </a:endParaRPr>
          </a:p>
        </p:txBody>
      </p:sp>
      <p:cxnSp>
        <p:nvCxnSpPr>
          <p:cNvPr id="72" name="Прямая со стрелкой 10"/>
          <p:cNvCxnSpPr/>
          <p:nvPr/>
        </p:nvCxnSpPr>
        <p:spPr>
          <a:xfrm>
            <a:off x="6348240" y="2147400"/>
            <a:ext cx="2123280" cy="1707480"/>
          </a:xfrm>
          <a:prstGeom prst="straightConnector1">
            <a:avLst/>
          </a:prstGeom>
          <a:ln w="6480">
            <a:solidFill>
              <a:srgbClr val="5b9bd5"/>
            </a:solidFill>
            <a:miter/>
            <a:tailEnd len="med" type="triangle" w="med"/>
          </a:ln>
        </p:spPr>
      </p:cxnSp>
      <p:cxnSp>
        <p:nvCxnSpPr>
          <p:cNvPr id="73" name="Прямая со стрелкой 12"/>
          <p:cNvCxnSpPr/>
          <p:nvPr/>
        </p:nvCxnSpPr>
        <p:spPr>
          <a:xfrm flipH="1">
            <a:off x="6271920" y="2174760"/>
            <a:ext cx="1821600" cy="1913760"/>
          </a:xfrm>
          <a:prstGeom prst="straightConnector1">
            <a:avLst/>
          </a:prstGeom>
          <a:ln w="6480">
            <a:solidFill>
              <a:srgbClr val="5b9bd5"/>
            </a:solidFill>
            <a:miter/>
            <a:headEnd len="med" type="triangle" w="med"/>
            <a:tailEnd len="med" type="triangle" w="med"/>
          </a:ln>
        </p:spPr>
      </p:cxnSp>
      <p:sp>
        <p:nvSpPr>
          <p:cNvPr id="74" name="Прямая соединительная линия 14"/>
          <p:cNvSpPr/>
          <p:nvPr/>
        </p:nvSpPr>
        <p:spPr>
          <a:xfrm>
            <a:off x="6862680" y="5054760"/>
            <a:ext cx="1022400" cy="596880"/>
          </a:xfrm>
          <a:prstGeom prst="line">
            <a:avLst/>
          </a:prstGeom>
          <a:ln w="64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75" name="Прямоугольник 11"/>
          <p:cNvSpPr/>
          <p:nvPr/>
        </p:nvSpPr>
        <p:spPr>
          <a:xfrm flipV="1" rot="10800000">
            <a:off x="580680" y="2504880"/>
            <a:ext cx="11210760" cy="42087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c00000"/>
                </a:solidFill>
                <a:uFillTx/>
                <a:latin typeface="Times New Roman"/>
                <a:ea typeface="Times New Roman"/>
              </a:rPr>
              <a:t>Дескриптор:</a:t>
            </a: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Times New Roman"/>
              </a:rPr>
              <a:t>-кестені мұқият оқиды;</a:t>
            </a: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Times New Roman"/>
              </a:rPr>
              <a:t>- музыка жайлы айтқан ғалымдардың пікірлерін сәйкестендіреді.</a:t>
            </a:r>
            <a:endParaRPr b="0" lang="ru-RU" sz="1800" strike="noStrike" u="none">
              <a:solidFill>
                <a:srgbClr val="000000"/>
              </a:solidFill>
              <a:uFillTx/>
              <a:latin typeface="Calibri"/>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7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78" name="Google Shape;77;p1"/>
          <p:cNvCxnSpPr/>
          <p:nvPr/>
        </p:nvCxnSpPr>
        <p:spPr>
          <a:xfrm>
            <a:off x="212400" y="6621120"/>
            <a:ext cx="11729160" cy="26280"/>
          </a:xfrm>
          <a:prstGeom prst="straightConnector1">
            <a:avLst/>
          </a:prstGeom>
          <a:ln w="57240">
            <a:solidFill>
              <a:srgbClr val="33cccc"/>
            </a:solidFill>
            <a:miter/>
          </a:ln>
        </p:spPr>
      </p:cxnSp>
      <p:cxnSp>
        <p:nvCxnSpPr>
          <p:cNvPr id="79" name="Google Shape;78;p1"/>
          <p:cNvCxnSpPr/>
          <p:nvPr/>
        </p:nvCxnSpPr>
        <p:spPr>
          <a:xfrm>
            <a:off x="757080" y="6364080"/>
            <a:ext cx="10694160" cy="37080"/>
          </a:xfrm>
          <a:prstGeom prst="straightConnector1">
            <a:avLst/>
          </a:prstGeom>
          <a:ln w="38160">
            <a:solidFill>
              <a:srgbClr val="4472c4"/>
            </a:solidFill>
            <a:miter/>
          </a:ln>
        </p:spPr>
      </p:cxnSp>
      <p:sp>
        <p:nvSpPr>
          <p:cNvPr id="80" name="TextBox 8"/>
          <p:cNvSpPr/>
          <p:nvPr/>
        </p:nvSpPr>
        <p:spPr>
          <a:xfrm>
            <a:off x="652320" y="2360520"/>
            <a:ext cx="10976040" cy="764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200"/>
            </a:br>
            <a:endParaRPr b="0" lang="ru-RU" sz="2200" strike="noStrike" u="none">
              <a:solidFill>
                <a:srgbClr val="000000"/>
              </a:solidFill>
              <a:uFillTx/>
              <a:latin typeface="Calibri"/>
            </a:endParaRPr>
          </a:p>
        </p:txBody>
      </p:sp>
      <p:sp>
        <p:nvSpPr>
          <p:cNvPr id="81" name="Прямоугольник 1"/>
          <p:cNvSpPr/>
          <p:nvPr/>
        </p:nvSpPr>
        <p:spPr>
          <a:xfrm>
            <a:off x="852480" y="1309680"/>
            <a:ext cx="10598040" cy="514440"/>
          </a:xfrm>
          <a:prstGeom prst="rect">
            <a:avLst/>
          </a:prstGeom>
          <a:noFill/>
          <a:ln w="0">
            <a:noFill/>
          </a:ln>
        </p:spPr>
        <p:style>
          <a:lnRef idx="0"/>
          <a:fillRef idx="0"/>
          <a:effectRef idx="0"/>
          <a:fontRef idx="minor"/>
        </p:style>
        <p:txBody>
          <a:bodyPr lIns="90000" rIns="90000" tIns="46800" bIns="46800" anchor="t">
            <a:sp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endParaRPr b="0" lang="ru-RU" sz="2400" strike="noStrike" u="none">
              <a:solidFill>
                <a:srgbClr val="000000"/>
              </a:solidFill>
              <a:uFillTx/>
              <a:latin typeface="Calibri"/>
            </a:endParaRPr>
          </a:p>
        </p:txBody>
      </p:sp>
      <p:pic>
        <p:nvPicPr>
          <p:cNvPr id="82" name="Рисунок 2" descr=""/>
          <p:cNvPicPr/>
          <p:nvPr/>
        </p:nvPicPr>
        <p:blipFill>
          <a:blip r:embed="rId1"/>
          <a:stretch/>
        </p:blipFill>
        <p:spPr>
          <a:xfrm>
            <a:off x="0" y="0"/>
            <a:ext cx="12192120" cy="6858000"/>
          </a:xfrm>
          <a:prstGeom prst="rect">
            <a:avLst/>
          </a:prstGeom>
          <a:ln w="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4400" strike="noStrike" u="none">
              <a:solidFill>
                <a:srgbClr val="000000"/>
              </a:solidFill>
              <a:uFillTx/>
              <a:latin typeface="Calibri Light"/>
            </a:endParaRPr>
          </a:p>
        </p:txBody>
      </p:sp>
      <p:pic>
        <p:nvPicPr>
          <p:cNvPr id="20" name="Объект 4" descr=""/>
          <p:cNvPicPr/>
          <p:nvPr/>
        </p:nvPicPr>
        <p:blipFill>
          <a:blip r:embed="rId1"/>
          <a:stretch/>
        </p:blipFill>
        <p:spPr>
          <a:xfrm>
            <a:off x="604800" y="2354400"/>
            <a:ext cx="3694320" cy="3622680"/>
          </a:xfrm>
          <a:prstGeom prst="rect">
            <a:avLst/>
          </a:prstGeom>
          <a:ln w="0">
            <a:noFill/>
          </a:ln>
        </p:spPr>
      </p:pic>
      <p:sp>
        <p:nvSpPr>
          <p:cNvPr id="21" name="Прямоугольник 3"/>
          <p:cNvSpPr/>
          <p:nvPr/>
        </p:nvSpPr>
        <p:spPr>
          <a:xfrm>
            <a:off x="838080" y="546120"/>
            <a:ext cx="10260000" cy="105084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0000"/>
                </a:solidFill>
                <a:uFillTx/>
                <a:latin typeface="Times New Roman"/>
                <a:ea typeface="Times New Roman"/>
              </a:rPr>
              <a:t>3 сурет,1 сөз  әдісі</a:t>
            </a:r>
            <a:endParaRPr b="0" lang="ru-RU" sz="2400" strike="noStrike" u="none">
              <a:solidFill>
                <a:srgbClr val="000000"/>
              </a:solidFill>
              <a:uFillTx/>
              <a:latin typeface="Calibri"/>
            </a:endParaRPr>
          </a:p>
        </p:txBody>
      </p:sp>
      <p:pic>
        <p:nvPicPr>
          <p:cNvPr id="22" name="Рисунок 5" descr=""/>
          <p:cNvPicPr/>
          <p:nvPr/>
        </p:nvPicPr>
        <p:blipFill>
          <a:blip r:embed="rId2"/>
          <a:stretch/>
        </p:blipFill>
        <p:spPr>
          <a:xfrm>
            <a:off x="8534520" y="2354400"/>
            <a:ext cx="2901960" cy="3300120"/>
          </a:xfrm>
          <a:prstGeom prst="rect">
            <a:avLst/>
          </a:prstGeom>
          <a:ln w="0">
            <a:noFill/>
          </a:ln>
        </p:spPr>
      </p:pic>
      <p:pic>
        <p:nvPicPr>
          <p:cNvPr id="23" name="Рисунок 6" descr=""/>
          <p:cNvPicPr/>
          <p:nvPr/>
        </p:nvPicPr>
        <p:blipFill>
          <a:blip r:embed="rId3"/>
          <a:stretch/>
        </p:blipFill>
        <p:spPr>
          <a:xfrm>
            <a:off x="4471920" y="2354400"/>
            <a:ext cx="3746520" cy="36226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4400" strike="noStrike" u="none">
              <a:solidFill>
                <a:srgbClr val="000000"/>
              </a:solidFill>
              <a:uFillTx/>
              <a:latin typeface="Calibri Light"/>
            </a:endParaRPr>
          </a:p>
        </p:txBody>
      </p:sp>
      <p:sp>
        <p:nvSpPr>
          <p:cNvPr id="25" name="Вертикальный свиток 3"/>
          <p:cNvSpPr/>
          <p:nvPr/>
        </p:nvSpPr>
        <p:spPr>
          <a:xfrm>
            <a:off x="228600" y="344520"/>
            <a:ext cx="5678640" cy="6024600"/>
          </a:xfrm>
          <a:prstGeom prst="verticalScroll">
            <a:avLst>
              <a:gd name="adj" fmla="val 11365"/>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ff0000"/>
                </a:solidFill>
                <a:uFillTx/>
                <a:latin typeface="Times New Roman"/>
                <a:ea typeface="Times New Roman"/>
              </a:rPr>
              <a:t>Музыка — адамзаттың әмбебап тілі.</a:t>
            </a:r>
            <a:br>
              <a:rPr sz="3200"/>
            </a:br>
            <a:r>
              <a:rPr b="0" lang="ru-RU" sz="3200" strike="noStrike" u="none">
                <a:solidFill>
                  <a:srgbClr val="ff0000"/>
                </a:solidFill>
                <a:uFillTx/>
                <a:latin typeface="Times New Roman"/>
                <a:ea typeface="Times New Roman"/>
              </a:rPr>
              <a:t>Г.Лонгфелло</a:t>
            </a:r>
            <a:endParaRPr b="0" lang="ru-RU" sz="3200" strike="noStrike" u="none">
              <a:solidFill>
                <a:srgbClr val="000000"/>
              </a:solidFill>
              <a:uFillTx/>
              <a:latin typeface="Calibri"/>
            </a:endParaRPr>
          </a:p>
        </p:txBody>
      </p:sp>
      <p:pic>
        <p:nvPicPr>
          <p:cNvPr id="26" name="Объект 8" descr=""/>
          <p:cNvPicPr/>
          <p:nvPr/>
        </p:nvPicPr>
        <p:blipFill>
          <a:blip r:embed="rId1"/>
          <a:stretch/>
        </p:blipFill>
        <p:spPr>
          <a:xfrm>
            <a:off x="6908760" y="353880"/>
            <a:ext cx="4444920" cy="60055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 name="PlaceHolder 1"/>
          <p:cNvSpPr>
            <a:spLocks noGrp="1"/>
          </p:cNvSpPr>
          <p:nvPr>
            <p:ph type="title"/>
          </p:nvPr>
        </p:nvSpPr>
        <p:spPr>
          <a:xfrm>
            <a:off x="1523880" y="1122480"/>
            <a:ext cx="9144000" cy="2387520"/>
          </a:xfrm>
          <a:prstGeom prst="rect">
            <a:avLst/>
          </a:prstGeom>
          <a:noFill/>
          <a:ln w="0">
            <a:noFill/>
          </a:ln>
        </p:spPr>
        <p:txBody>
          <a:bodyPr lIns="90000" rIns="90000" tIns="46800" bIns="46800" anchor="b">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6000" strike="noStrike" u="none">
              <a:solidFill>
                <a:srgbClr val="000000"/>
              </a:solidFill>
              <a:uFillTx/>
              <a:latin typeface="Calibri Light"/>
            </a:endParaRPr>
          </a:p>
        </p:txBody>
      </p:sp>
      <p:sp>
        <p:nvSpPr>
          <p:cNvPr id="28" name="PlaceHolder 2"/>
          <p:cNvSpPr>
            <a:spLocks noGrp="1"/>
          </p:cNvSpPr>
          <p:nvPr>
            <p:ph type="subTitle"/>
          </p:nvPr>
        </p:nvSpPr>
        <p:spPr>
          <a:xfrm>
            <a:off x="1523880" y="3601800"/>
            <a:ext cx="9144000" cy="1655640"/>
          </a:xfrm>
          <a:prstGeom prst="rect">
            <a:avLst/>
          </a:prstGeom>
          <a:noFill/>
          <a:ln w="0">
            <a:noFill/>
          </a:ln>
        </p:spPr>
        <p:txBody>
          <a:bodyPr lIns="0" rIns="0" tIns="0" bIns="0" anchor="t">
            <a:noAutofit/>
          </a:bodyPr>
          <a:p>
            <a:pPr indent="0" algn="ctr">
              <a:lnSpc>
                <a:spcPct val="90000"/>
              </a:lnSpc>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pic>
        <p:nvPicPr>
          <p:cNvPr id="29" name="Рисунок 3" descr=""/>
          <p:cNvPicPr/>
          <p:nvPr/>
        </p:nvPicPr>
        <p:blipFill>
          <a:blip r:embed="rId1"/>
          <a:stretch/>
        </p:blipFill>
        <p:spPr>
          <a:xfrm>
            <a:off x="0" y="0"/>
            <a:ext cx="12265200" cy="67467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 name="Рисунок 4" descr=""/>
          <p:cNvPicPr/>
          <p:nvPr/>
        </p:nvPicPr>
        <p:blipFill>
          <a:blip r:embed="rId1"/>
          <a:stretch/>
        </p:blipFill>
        <p:spPr>
          <a:xfrm>
            <a:off x="0" y="0"/>
            <a:ext cx="12193560" cy="974880"/>
          </a:xfrm>
          <a:prstGeom prst="rect">
            <a:avLst/>
          </a:prstGeom>
          <a:ln w="0">
            <a:noFill/>
          </a:ln>
        </p:spPr>
      </p:pic>
      <p:sp>
        <p:nvSpPr>
          <p:cNvPr id="31" name="PlaceHolder 1"/>
          <p:cNvSpPr>
            <a:spLocks noGrp="1"/>
          </p:cNvSpPr>
          <p:nvPr>
            <p:ph type="title"/>
          </p:nvPr>
        </p:nvSpPr>
        <p:spPr>
          <a:xfrm>
            <a:off x="838080" y="147240"/>
            <a:ext cx="10515600" cy="60948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0000"/>
                </a:solidFill>
                <a:uFillTx/>
                <a:latin typeface="Times New Roman"/>
                <a:ea typeface="Times New Roman"/>
              </a:rPr>
              <a:t>Оқу мақсаты</a:t>
            </a:r>
            <a:endParaRPr b="0" lang="ru-RU" sz="2400" strike="noStrike" u="none">
              <a:solidFill>
                <a:srgbClr val="000000"/>
              </a:solidFill>
              <a:uFillTx/>
              <a:latin typeface="Calibri Light"/>
            </a:endParaRPr>
          </a:p>
        </p:txBody>
      </p:sp>
      <p:sp>
        <p:nvSpPr>
          <p:cNvPr id="32" name=""/>
          <p:cNvSpPr txBox="1"/>
          <p:nvPr/>
        </p:nvSpPr>
        <p:spPr>
          <a:xfrm>
            <a:off x="838080" y="1825200"/>
            <a:ext cx="10515600" cy="4351320"/>
          </a:xfrm>
          <a:prstGeom prst="rect">
            <a:avLst/>
          </a:prstGeom>
          <a:noFill/>
          <a:ln w="0">
            <a:noFill/>
          </a:ln>
        </p:spPr>
        <p:txBody>
          <a:bodyPr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Әлеуметтік-қоғамдық,оқу-еңбек тақырыптарына байланысты </a:t>
            </a:r>
            <a:r>
              <a:rPr b="0" lang="ru-RU" sz="2800" strike="noStrike" u="none">
                <a:solidFill>
                  <a:srgbClr val="000000"/>
                </a:solidFill>
                <a:uFillTx/>
                <a:latin typeface="Times New Roman"/>
                <a:ea typeface="Times New Roman"/>
              </a:rPr>
              <a:t>(</a:t>
            </a:r>
            <a:r>
              <a:rPr b="0" lang="kk-KZ" sz="2800" strike="noStrike" u="none">
                <a:solidFill>
                  <a:srgbClr val="000000"/>
                </a:solidFill>
                <a:uFillTx/>
                <a:latin typeface="Times New Roman"/>
                <a:ea typeface="Times New Roman"/>
              </a:rPr>
              <a:t>диалог,монолог,</a:t>
            </a:r>
            <a:r>
              <a:rPr b="0" lang="ru-RU" sz="2800" strike="noStrike" u="none">
                <a:solidFill>
                  <a:srgbClr val="000000"/>
                </a:solidFill>
                <a:uFillTx/>
                <a:latin typeface="Times New Roman"/>
                <a:ea typeface="Times New Roman"/>
              </a:rPr>
              <a:t>көркем әдеби шығармалардан  үзінді) автор көзқарасы мен көтерілген мәселені талдау 7.Т/А 2</a:t>
            </a:r>
            <a:endParaRPr b="0" lang="ru-RU" sz="2800" strike="noStrike" u="none">
              <a:solidFill>
                <a:srgbClr val="000000"/>
              </a:solidFill>
              <a:uFillTx/>
              <a:latin typeface="Calibri"/>
            </a:endParaRPr>
          </a:p>
          <a:p>
            <a:pPr marL="228600" indent="-228600">
              <a:lnSpc>
                <a:spcPct val="90000"/>
              </a:lnSpc>
              <a:spcBef>
                <a:spcPts val="100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0000"/>
                </a:solidFill>
                <a:uFillTx/>
                <a:latin typeface="Times New Roman"/>
                <a:ea typeface="Times New Roman"/>
              </a:rPr>
              <a:t>Бағалау критерийлері</a:t>
            </a:r>
            <a:endParaRPr b="0" lang="ru-RU" sz="2800" strike="noStrike" u="none">
              <a:solidFill>
                <a:srgbClr val="000000"/>
              </a:solidFill>
              <a:uFillTx/>
              <a:latin typeface="Calibri"/>
            </a:endParaRPr>
          </a:p>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Тақырыптарға байланысты,көркем шығармалардан негізгі мәселені анықтайды;</a:t>
            </a:r>
            <a:endParaRPr b="0" lang="ru-RU" sz="2800" strike="noStrike" u="none">
              <a:solidFill>
                <a:srgbClr val="000000"/>
              </a:solidFill>
              <a:uFillTx/>
              <a:latin typeface="Calibri"/>
            </a:endParaRPr>
          </a:p>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Көркем шығармалардан автор көзқарасын талдайды;</a:t>
            </a:r>
            <a:endParaRPr b="0" lang="ru-RU" sz="2800" strike="noStrike" u="none">
              <a:solidFill>
                <a:srgbClr val="000000"/>
              </a:solidFill>
              <a:uFillTx/>
              <a:latin typeface="Calibri"/>
            </a:endParaRPr>
          </a:p>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Өзіндік пікір білдіреді</a:t>
            </a:r>
            <a:endParaRPr b="0" lang="ru-RU" sz="2800" strike="noStrike" u="none">
              <a:solidFill>
                <a:srgbClr val="000000"/>
              </a:solidFill>
              <a:uFillTx/>
              <a:latin typeface="Calibri"/>
            </a:endParaRPr>
          </a:p>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4400" strike="noStrike" u="none">
              <a:solidFill>
                <a:srgbClr val="000000"/>
              </a:solidFill>
              <a:uFillTx/>
              <a:latin typeface="Calibri Light"/>
            </a:endParaRPr>
          </a:p>
        </p:txBody>
      </p:sp>
      <p:sp>
        <p:nvSpPr>
          <p:cNvPr id="34" name=""/>
          <p:cNvSpPr txBox="1"/>
          <p:nvPr/>
        </p:nvSpPr>
        <p:spPr>
          <a:xfrm>
            <a:off x="838080" y="1825200"/>
            <a:ext cx="10515600" cy="4351320"/>
          </a:xfrm>
          <a:prstGeom prst="rect">
            <a:avLst/>
          </a:prstGeom>
          <a:noFill/>
          <a:ln w="0">
            <a:noFill/>
          </a:ln>
        </p:spPr>
        <p:txBody>
          <a:bodyPr anchor="t">
            <a:normAutofit/>
          </a:bodyPr>
          <a:p>
            <a:pPr marL="228600" indent="-228600" algn="ctr">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sp>
        <p:nvSpPr>
          <p:cNvPr id="35" name="Прямоугольник 3"/>
          <p:cNvSpPr/>
          <p:nvPr/>
        </p:nvSpPr>
        <p:spPr>
          <a:xfrm>
            <a:off x="525600" y="476280"/>
            <a:ext cx="6313320" cy="28843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imes New Roman"/>
                <a:ea typeface="Times New Roman"/>
              </a:rPr>
              <a:t>Диалог — әңгіме, екі немесе бірнеше тұлғалардың </a:t>
            </a:r>
            <a:r>
              <a:rPr b="0" lang="kk-KZ" sz="2400" strike="noStrike" u="none">
                <a:solidFill>
                  <a:srgbClr val="ffffff"/>
                </a:solidFill>
                <a:uFillTx/>
                <a:latin typeface="Times New Roman"/>
                <a:ea typeface="Times New Roman"/>
              </a:rPr>
              <a:t>н</a:t>
            </a:r>
            <a:r>
              <a:rPr b="0" lang="ru-RU" sz="2400" strike="noStrike" u="none">
                <a:solidFill>
                  <a:srgbClr val="ffffff"/>
                </a:solidFill>
                <a:uFillTx/>
                <a:latin typeface="Times New Roman"/>
                <a:ea typeface="Times New Roman"/>
              </a:rPr>
              <a:t>егізгі бірлігі, диалог болып табылады .Диалогта — бірнеше пікірлер, бақ өкілдерінің білдіретін пікір алмасуы.Мінез-пікірлер,  әсер етеді деп аталатын қарым-қатынас</a:t>
            </a:r>
            <a:r>
              <a:rPr b="0" lang="kk-KZ" sz="2400" strike="noStrike" u="none">
                <a:solidFill>
                  <a:srgbClr val="ffffff"/>
                </a:solidFill>
                <a:uFillTx/>
                <a:latin typeface="Times New Roman"/>
                <a:ea typeface="Times New Roman"/>
              </a:rPr>
              <a:t>.</a:t>
            </a:r>
            <a:r>
              <a:rPr b="0" lang="ru-RU" sz="2400" strike="noStrike" u="none">
                <a:solidFill>
                  <a:srgbClr val="ffffff"/>
                </a:solidFill>
                <a:uFillTx/>
                <a:latin typeface="Times New Roman"/>
                <a:ea typeface="Times New Roman"/>
              </a:rPr>
              <a:t> Үш негізгі түрі қатысушылардың өзара іс-қимыл диалог: тәуелділік, ынтымақтастық, теңдік.</a:t>
            </a:r>
            <a:endParaRPr b="0" lang="ru-RU" sz="2400" strike="noStrike" u="none">
              <a:solidFill>
                <a:srgbClr val="000000"/>
              </a:solidFill>
              <a:uFillTx/>
              <a:latin typeface="Calibri"/>
            </a:endParaRPr>
          </a:p>
        </p:txBody>
      </p:sp>
      <p:sp>
        <p:nvSpPr>
          <p:cNvPr id="36" name="Прямоугольник 4"/>
          <p:cNvSpPr/>
          <p:nvPr/>
        </p:nvSpPr>
        <p:spPr>
          <a:xfrm>
            <a:off x="5410080" y="3495600"/>
            <a:ext cx="6256440" cy="32400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imes New Roman"/>
                <a:ea typeface="Times New Roman"/>
              </a:rPr>
              <a:t>Монолог анықтауға болады , кең пікір бір тұлға. Оның екі негізгі түрі бар, ал монолог. Біріншіден, мағынасы сөйлеу процесі болып табылады мақсатты қатынас, саналы үндеу тыңдаушыға және тән ауызша кітап сөйлеу: ауызша сабақ, сот сөйлеу, ауызша көпшілік алдында сөйлеу. Неғұрлым толық дамыту монолог алды көркем сөйлеу</a:t>
            </a:r>
            <a:r>
              <a:rPr b="0" lang="ru-RU" sz="1800" strike="noStrike" u="none">
                <a:solidFill>
                  <a:srgbClr val="ffffff"/>
                </a:solidFill>
                <a:uFillTx/>
                <a:latin typeface="Calibri"/>
              </a:rPr>
              <a:t>.</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 name="PlaceHolder 1"/>
          <p:cNvSpPr>
            <a:spLocks noGrp="1"/>
          </p:cNvSpPr>
          <p:nvPr>
            <p:ph type="title"/>
          </p:nvPr>
        </p:nvSpPr>
        <p:spPr>
          <a:xfrm>
            <a:off x="838080" y="34452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4400" strike="noStrike" u="none">
              <a:solidFill>
                <a:srgbClr val="000000"/>
              </a:solidFill>
              <a:uFillTx/>
              <a:latin typeface="Calibri Light"/>
            </a:endParaRPr>
          </a:p>
        </p:txBody>
      </p:sp>
      <p:pic>
        <p:nvPicPr>
          <p:cNvPr id="38" name="" descr=""/>
          <p:cNvPicPr/>
          <p:nvPr/>
        </p:nvPicPr>
        <p:blipFill>
          <a:blip r:embed="rId1"/>
          <a:stretch/>
        </p:blipFill>
        <p:spPr>
          <a:xfrm>
            <a:off x="838080" y="1825200"/>
            <a:ext cx="10515600" cy="3786120"/>
          </a:xfrm>
          <a:prstGeom prst="rect">
            <a:avLst/>
          </a:prstGeom>
          <a:ln w="0">
            <a:noFill/>
          </a:ln>
        </p:spPr>
      </p:pic>
      <p:sp>
        <p:nvSpPr>
          <p:cNvPr id="39" name="Прямоугольник 3"/>
          <p:cNvSpPr/>
          <p:nvPr/>
        </p:nvSpPr>
        <p:spPr>
          <a:xfrm>
            <a:off x="838080" y="1387440"/>
            <a:ext cx="10290240" cy="422424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imes New Roman"/>
                <a:ea typeface="Times New Roman"/>
              </a:rPr>
              <a:t>Әл-Фараби: "Музыканың үш түрі бар...Біріншісі жай ғана рахат сезімін туғызады, екіншісі құмарлықты, ынтымақтықты білдіреді, үшіншісі біздің қиялымызға бағытталады. Жағымды сезім оятатын музыка демалыс үшін қолданылады, ол бізді жақсы тынықтырады. Музыканың өзінің байсалдылығынан айрылған адамдарды түзетуге, қызба адамды ылғи да бір қалыпты ұстауға қүдіреті әбден жетеді. Музыканың жұмыс салдарынан пайда болған шаршағандықты ұмыттырып, өзіне баурап әкететін қасиетті болады. Ол бізге жұмыстың зардабына шыдауға, төзуге көмек етеді. Музыка жас азаматтардың ішкі дүниесін байытып, әр дәуірдегі қоғамдық өмірдің түрлі құбылыстарын дұрыс түсінуге көмектеседі," - деген еді.</a:t>
            </a:r>
            <a:endParaRPr b="0" lang="ru-RU" sz="2400" strike="noStrike" u="none">
              <a:solidFill>
                <a:srgbClr val="000000"/>
              </a:solidFill>
              <a:uFillTx/>
              <a:latin typeface="Calibri"/>
            </a:endParaRPr>
          </a:p>
        </p:txBody>
      </p:sp>
      <p:sp>
        <p:nvSpPr>
          <p:cNvPr id="40" name="Прямоугольник 4"/>
          <p:cNvSpPr/>
          <p:nvPr/>
        </p:nvSpPr>
        <p:spPr>
          <a:xfrm>
            <a:off x="838080" y="344520"/>
            <a:ext cx="8629920" cy="8874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1-тапсырма.Мәтіннен өз көзқарасыңызды білдіріңіз</a:t>
            </a:r>
            <a:endParaRPr b="0" lang="ru-RU" sz="2400" strike="noStrike" u="none">
              <a:solidFill>
                <a:srgbClr val="000000"/>
              </a:solidFill>
              <a:uFillTx/>
              <a:latin typeface="Calibri"/>
            </a:endParaRPr>
          </a:p>
        </p:txBody>
      </p:sp>
      <p:sp>
        <p:nvSpPr>
          <p:cNvPr id="41" name="Прямоугольник 1"/>
          <p:cNvSpPr/>
          <p:nvPr/>
        </p:nvSpPr>
        <p:spPr>
          <a:xfrm>
            <a:off x="1838160" y="5767560"/>
            <a:ext cx="3219480" cy="9763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ffff"/>
                </a:solidFill>
                <a:uFillTx/>
                <a:latin typeface="Times New Roman"/>
                <a:ea typeface="Times New Roman"/>
              </a:rPr>
              <a:t>Бағалау критерийі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ffff"/>
                </a:solidFill>
                <a:uFillTx/>
                <a:latin typeface="Times New Roman"/>
                <a:ea typeface="Times New Roman"/>
              </a:rPr>
              <a:t>Мәтінді толық оқу;</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ffff"/>
                </a:solidFill>
                <a:uFillTx/>
                <a:latin typeface="Times New Roman"/>
                <a:ea typeface="Times New Roman"/>
              </a:rPr>
              <a:t>Сұрақтарға жауап беру;</a:t>
            </a:r>
            <a:endParaRPr b="0" lang="ru-RU" sz="2000" strike="noStrike" u="none">
              <a:solidFill>
                <a:srgbClr val="000000"/>
              </a:solidFill>
              <a:uFillTx/>
              <a:latin typeface="Calibri"/>
            </a:endParaRPr>
          </a:p>
        </p:txBody>
      </p:sp>
      <p:sp>
        <p:nvSpPr>
          <p:cNvPr id="42" name="Прямоугольник 2"/>
          <p:cNvSpPr/>
          <p:nvPr/>
        </p:nvSpPr>
        <p:spPr>
          <a:xfrm>
            <a:off x="6867360" y="5767560"/>
            <a:ext cx="3124440" cy="9763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ffff"/>
                </a:solidFill>
                <a:uFillTx/>
                <a:latin typeface="Times New Roman"/>
                <a:ea typeface="Times New Roman"/>
              </a:rPr>
              <a:t>Дескриптор</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ffff"/>
                </a:solidFill>
                <a:uFillTx/>
                <a:latin typeface="Times New Roman"/>
                <a:ea typeface="Times New Roman"/>
              </a:rPr>
              <a:t>Мәтінді толық оқиды;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ffff"/>
                </a:solidFill>
                <a:uFillTx/>
                <a:latin typeface="Times New Roman"/>
                <a:ea typeface="Times New Roman"/>
              </a:rPr>
              <a:t>Сұрақтарға жауап береді;</a:t>
            </a:r>
            <a:endParaRPr b="0" lang="ru-RU" sz="20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4400" strike="noStrike" u="none">
              <a:solidFill>
                <a:srgbClr val="000000"/>
              </a:solidFill>
              <a:uFillTx/>
              <a:latin typeface="Calibri Light"/>
            </a:endParaRPr>
          </a:p>
        </p:txBody>
      </p:sp>
      <p:sp>
        <p:nvSpPr>
          <p:cNvPr id="44" name=""/>
          <p:cNvSpPr txBox="1"/>
          <p:nvPr/>
        </p:nvSpPr>
        <p:spPr>
          <a:xfrm>
            <a:off x="838080" y="1825200"/>
            <a:ext cx="10515600" cy="4351320"/>
          </a:xfrm>
          <a:prstGeom prst="rect">
            <a:avLst/>
          </a:prstGeom>
          <a:noFill/>
          <a:ln w="0">
            <a:noFill/>
          </a:ln>
        </p:spPr>
        <p:txBody>
          <a:bodyPr anchor="t">
            <a:normAutofit/>
          </a:bodyPr>
          <a:p>
            <a:pPr marL="228600" indent="-228600" algn="ctr">
              <a:lnSpc>
                <a:spcPct val="90000"/>
              </a:lnSpc>
              <a:spcBef>
                <a:spcPts val="1001"/>
              </a:spcBef>
              <a:buClr>
                <a:srgbClr val="c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3200" strike="noStrike" u="none">
                <a:solidFill>
                  <a:srgbClr val="c00000"/>
                </a:solidFill>
                <a:uFillTx/>
                <a:latin typeface="Times New Roman"/>
                <a:ea typeface="Times New Roman"/>
              </a:rPr>
              <a:t>Дескриптор:</a:t>
            </a:r>
            <a:endParaRPr b="0" lang="ru-RU" sz="3200" strike="noStrike" u="none">
              <a:solidFill>
                <a:srgbClr val="000000"/>
              </a:solidFill>
              <a:uFillTx/>
              <a:latin typeface="Calibri"/>
            </a:endParaRPr>
          </a:p>
          <a:p>
            <a:pPr marL="228600" indent="-228600" algn="just">
              <a:lnSpc>
                <a:spcPct val="90000"/>
              </a:lnSpc>
              <a:spcBef>
                <a:spcPts val="1001"/>
              </a:spcBef>
              <a:buClr>
                <a:srgbClr val="00206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2060"/>
                </a:solidFill>
                <a:uFillTx/>
                <a:latin typeface="Times New Roman"/>
                <a:ea typeface="Times New Roman"/>
              </a:rPr>
              <a:t>-</a:t>
            </a:r>
            <a:r>
              <a:rPr b="0" lang="kk-KZ" sz="2800" strike="noStrike" u="none">
                <a:solidFill>
                  <a:srgbClr val="002060"/>
                </a:solidFill>
                <a:uFillTx/>
                <a:latin typeface="Times New Roman"/>
                <a:ea typeface="Times New Roman"/>
              </a:rPr>
              <a:t>мәтіннен негізгі ақпаратты табады; </a:t>
            </a:r>
            <a:endParaRPr b="0" lang="ru-RU" sz="2800" strike="noStrike" u="none">
              <a:solidFill>
                <a:srgbClr val="000000"/>
              </a:solidFill>
              <a:uFillTx/>
              <a:latin typeface="Calibri"/>
            </a:endParaRPr>
          </a:p>
          <a:p>
            <a:pPr marL="228600" indent="-228600" algn="just">
              <a:lnSpc>
                <a:spcPct val="90000"/>
              </a:lnSpc>
              <a:spcBef>
                <a:spcPts val="1001"/>
              </a:spcBef>
              <a:buClr>
                <a:srgbClr val="00206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2060"/>
                </a:solidFill>
                <a:uFillTx/>
                <a:latin typeface="Times New Roman"/>
                <a:ea typeface="Times New Roman"/>
              </a:rPr>
              <a:t>-мәтіннің құрылымын сақтайды; </a:t>
            </a:r>
            <a:endParaRPr b="0" lang="ru-RU" sz="2800" strike="noStrike" u="none">
              <a:solidFill>
                <a:srgbClr val="000000"/>
              </a:solidFill>
              <a:uFillTx/>
              <a:latin typeface="Calibri"/>
            </a:endParaRPr>
          </a:p>
        </p:txBody>
      </p:sp>
      <p:sp>
        <p:nvSpPr>
          <p:cNvPr id="45" name="Прямоугольник 3"/>
          <p:cNvSpPr/>
          <p:nvPr/>
        </p:nvSpPr>
        <p:spPr>
          <a:xfrm>
            <a:off x="838080" y="295200"/>
            <a:ext cx="9725040" cy="52293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-Сәлем,қалың қалай?</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-Сәлем,рақмет бәрі жақсы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-Сен музыка мектебінен келе жатырсың ба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-Иә,</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-Сен қандай аспапта ойнайсын?</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-Қобыз</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-Ммм,өте қызықты аспа</a:t>
            </a:r>
            <a:r>
              <a:rPr b="0" lang="kk-KZ" sz="2400" strike="noStrike" u="none">
                <a:solidFill>
                  <a:srgbClr val="000000"/>
                </a:solidFill>
                <a:uFillTx/>
                <a:latin typeface="Times New Roman"/>
                <a:ea typeface="Times New Roman"/>
              </a:rPr>
              <a:t>п</a:t>
            </a:r>
            <a:r>
              <a:rPr b="0" lang="ru-RU" sz="2400" strike="noStrike" u="none">
                <a:solidFill>
                  <a:srgbClr val="000000"/>
                </a:solidFill>
                <a:uFillTx/>
                <a:latin typeface="Times New Roman"/>
                <a:ea typeface="Times New Roman"/>
              </a:rPr>
              <a:t> және өте бай көрінеді</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-Ал, сен қандай музыка аспаптарды білесің?</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-Қобыз,домбыра,және шаңкобыз және тағы басқалар</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-Жарайды, мені, әкем мен шешем тосып жатыр</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 Сен көп аспаптарды білесің ,сондықтан сен біздің мектепке кел</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-Жарайды көреміз сау бол!</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-Сау бол!</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 </a:t>
            </a:r>
            <a:endParaRPr b="0" lang="ru-RU" sz="2400" strike="noStrike" u="none">
              <a:solidFill>
                <a:srgbClr val="000000"/>
              </a:solidFill>
              <a:uFillTx/>
              <a:latin typeface="Calibri"/>
            </a:endParaRPr>
          </a:p>
        </p:txBody>
      </p:sp>
      <p:sp>
        <p:nvSpPr>
          <p:cNvPr id="46" name="Прямоугольник 1"/>
          <p:cNvSpPr/>
          <p:nvPr/>
        </p:nvSpPr>
        <p:spPr>
          <a:xfrm>
            <a:off x="2781360" y="5659560"/>
            <a:ext cx="5838840" cy="9507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c00000"/>
                </a:solidFill>
                <a:uFillTx/>
                <a:latin typeface="Times New Roman"/>
                <a:ea typeface="Times New Roman"/>
              </a:rPr>
              <a:t>Дескриптор:</a:t>
            </a:r>
            <a:endParaRPr b="0" lang="ru-RU" sz="20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2060"/>
                </a:solidFill>
                <a:uFillTx/>
                <a:latin typeface="Times New Roman"/>
                <a:ea typeface="Times New Roman"/>
              </a:rPr>
              <a:t>-</a:t>
            </a:r>
            <a:r>
              <a:rPr b="0" lang="kk-KZ" sz="1800" strike="noStrike" u="none">
                <a:solidFill>
                  <a:srgbClr val="002060"/>
                </a:solidFill>
                <a:uFillTx/>
                <a:latin typeface="Times New Roman"/>
                <a:ea typeface="Times New Roman"/>
              </a:rPr>
              <a:t> диалогтан негізгі ақпаратты табады; </a:t>
            </a:r>
            <a:endParaRPr b="0" lang="ru-RU" sz="18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Times New Roman"/>
              </a:rPr>
              <a:t>-диалогтың құрылымын сақтайды; </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Рисунок 48" descr=""/>
          <p:cNvPicPr/>
          <p:nvPr/>
        </p:nvPicPr>
        <p:blipFill>
          <a:blip r:embed="rId1"/>
          <a:stretch/>
        </p:blipFill>
        <p:spPr>
          <a:xfrm>
            <a:off x="652320" y="7978680"/>
            <a:ext cx="200160" cy="203400"/>
          </a:xfrm>
          <a:prstGeom prst="rect">
            <a:avLst/>
          </a:prstGeom>
          <a:ln w="0">
            <a:noFill/>
          </a:ln>
        </p:spPr>
      </p:pic>
      <p:sp>
        <p:nvSpPr>
          <p:cNvPr id="48"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49"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50"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51" name="Google Shape;77;p1"/>
          <p:cNvCxnSpPr/>
          <p:nvPr/>
        </p:nvCxnSpPr>
        <p:spPr>
          <a:xfrm>
            <a:off x="212400" y="6621120"/>
            <a:ext cx="11729160" cy="26280"/>
          </a:xfrm>
          <a:prstGeom prst="straightConnector1">
            <a:avLst/>
          </a:prstGeom>
          <a:ln w="57240">
            <a:solidFill>
              <a:srgbClr val="33cccc"/>
            </a:solidFill>
            <a:miter/>
          </a:ln>
        </p:spPr>
      </p:cxnSp>
      <p:cxnSp>
        <p:nvCxnSpPr>
          <p:cNvPr id="52" name="Google Shape;78;p1"/>
          <p:cNvCxnSpPr/>
          <p:nvPr/>
        </p:nvCxnSpPr>
        <p:spPr>
          <a:xfrm>
            <a:off x="757080" y="6364080"/>
            <a:ext cx="10694160" cy="37080"/>
          </a:xfrm>
          <a:prstGeom prst="straightConnector1">
            <a:avLst/>
          </a:prstGeom>
          <a:ln w="38160">
            <a:solidFill>
              <a:srgbClr val="4472c4"/>
            </a:solidFill>
            <a:miter/>
          </a:ln>
        </p:spPr>
      </p:cxnSp>
      <p:sp>
        <p:nvSpPr>
          <p:cNvPr id="53" name="TextBox 8"/>
          <p:cNvSpPr/>
          <p:nvPr/>
        </p:nvSpPr>
        <p:spPr>
          <a:xfrm>
            <a:off x="1133640" y="272880"/>
            <a:ext cx="8556480" cy="825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Өзіңді тексер:</a:t>
            </a:r>
            <a:br>
              <a:rPr sz="2400"/>
            </a:br>
            <a:endParaRPr b="0" lang="ru-RU" sz="2400" strike="noStrike" u="none">
              <a:solidFill>
                <a:srgbClr val="000000"/>
              </a:solidFill>
              <a:uFillTx/>
              <a:latin typeface="Calibri"/>
            </a:endParaRPr>
          </a:p>
        </p:txBody>
      </p:sp>
      <p:sp>
        <p:nvSpPr>
          <p:cNvPr id="54" name="Прямоугольник 1"/>
          <p:cNvSpPr/>
          <p:nvPr/>
        </p:nvSpPr>
        <p:spPr>
          <a:xfrm>
            <a:off x="1133640" y="2550960"/>
            <a:ext cx="9853560" cy="4302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aphicFrame>
        <p:nvGraphicFramePr>
          <p:cNvPr id="55" name=""/>
          <p:cNvGraphicFramePr/>
          <p:nvPr/>
        </p:nvGraphicFramePr>
        <p:xfrm>
          <a:off x="525600" y="1343160"/>
          <a:ext cx="11225160" cy="3725640"/>
        </p:xfrm>
        <a:graphic>
          <a:graphicData uri="http://schemas.openxmlformats.org/drawingml/2006/table">
            <a:tbl>
              <a:tblPr/>
              <a:tblGrid>
                <a:gridCol w="5727600"/>
                <a:gridCol w="5497560"/>
              </a:tblGrid>
              <a:tr h="335520">
                <a:tc>
                  <a:txBody>
                    <a:bodyPr lIns="68760" rIns="68760" tIns="0" bIns="0" anchor="t">
                      <a:noAutofit/>
                    </a:bodyPr>
                    <a:p>
                      <a:pPr algn="ctr">
                        <a:lnSpc>
                          <a:spcPct val="100000"/>
                        </a:lnSpc>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ffffff"/>
                          </a:solidFill>
                          <a:uFillTx/>
                          <a:latin typeface="Times New Roman"/>
                          <a:ea typeface="Times New Roman"/>
                        </a:rPr>
                        <a:t>Монолог      </a:t>
                      </a:r>
                      <a:endParaRPr b="0" lang="ru-RU" sz="22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68760" rIns="68760" tIns="0" bIns="0" anchor="t">
                      <a:noAutofit/>
                    </a:bodyPr>
                    <a:p>
                      <a:pPr algn="ctr">
                        <a:lnSpc>
                          <a:spcPct val="100000"/>
                        </a:lnSpc>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ffffff"/>
                          </a:solidFill>
                          <a:uFillTx/>
                          <a:latin typeface="Times New Roman"/>
                          <a:ea typeface="Times New Roman"/>
                        </a:rPr>
                        <a:t>Диалог</a:t>
                      </a:r>
                      <a:endParaRPr b="0" lang="ru-RU" sz="22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3563640">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4444"/>
                          </a:solidFill>
                          <a:uFillTx/>
                          <a:latin typeface="Times New Roman"/>
                          <a:ea typeface="Times New Roman"/>
                        </a:rPr>
                        <a:t>Музыканың үш түрі болатыны,олардың адамды қандай сезімге баулыйтыны,адамға әсері.Адамзатты тәрбиеге,сабырлыққа,шыдамдылыққа,</a:t>
                      </a:r>
                      <a:endParaRPr b="0" lang="ru-RU" sz="2400" strike="noStrike" u="none">
                        <a:solidFill>
                          <a:srgbClr val="000000"/>
                        </a:solidFill>
                        <a:uFillTx/>
                        <a:latin typeface="Calibri"/>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4444"/>
                          </a:solidFill>
                          <a:uFillTx/>
                          <a:latin typeface="Times New Roman"/>
                          <a:ea typeface="Times New Roman"/>
                        </a:rPr>
                        <a:t>өмірде жақсы көзқарастарды адамзат бойына музыка арқылы жеткізеді.</a:t>
                      </a:r>
                      <a:endParaRPr b="0" lang="ru-RU" sz="2400" strike="noStrike" u="none">
                        <a:solidFill>
                          <a:srgbClr val="000000"/>
                        </a:solidFill>
                        <a:uFillTx/>
                        <a:latin typeface="Calibri"/>
                      </a:endParaRPr>
                    </a:p>
                    <a:p>
                      <a:pPr>
                        <a:lnSpc>
                          <a:spcPct val="100000"/>
                        </a:lnSpc>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5b9bd5"/>
                    </a:solidFill>
                  </a:tcPr>
                </a:tc>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Екі адамның музыка жайлы сөйлескен сөздері.Бір-бірінен музыка жайлы білетіндерін сұрап жатыр.</a:t>
                      </a:r>
                      <a:endParaRPr b="0" lang="ru-RU" sz="2400" strike="noStrike" u="none">
                        <a:solidFill>
                          <a:srgbClr val="000000"/>
                        </a:solidFill>
                        <a:uFillTx/>
                        <a:latin typeface="Calibri"/>
                      </a:endParaRPr>
                    </a:p>
                    <a:p>
                      <a:pPr>
                        <a:lnSpc>
                          <a:spcPct val="100000"/>
                        </a:lnSpc>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bl>
          </a:graphicData>
        </a:graphic>
      </p:graphicFrame>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6627</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User</cp:lastModifiedBy>
  <cp:lastPrinted>2020-03-24T14:36:16Z</cp:lastPrinted>
  <dcterms:modified xsi:type="dcterms:W3CDTF">2020-11-22T12:30:11Z</dcterms:modified>
  <cp:revision>479</cp:revision>
  <dc:subject/>
  <dc:title>Презентация PowerPoint</dc:title>
</cp:coreProperties>
</file>