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4"/>
  </p:notesMasterIdLst>
  <p:sldIdLst>
    <p:sldId id="257" r:id="rId3"/>
    <p:sldId id="317" r:id="rId4"/>
    <p:sldId id="318" r:id="rId5"/>
    <p:sldId id="319" r:id="rId6"/>
    <p:sldId id="320" r:id="rId7"/>
    <p:sldId id="321" r:id="rId8"/>
    <p:sldId id="322" r:id="rId9"/>
    <p:sldId id="323" r:id="rId10"/>
    <p:sldId id="324" r:id="rId11"/>
    <p:sldId id="325" r:id="rId12"/>
    <p:sldId id="32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Roboto Condensed" panose="020B0604020202020204" charset="0"/>
      <p:regular r:id="rId19"/>
      <p:bold r:id="rId20"/>
      <p:italic r:id="rId21"/>
      <p:boldItalic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4B991B31-3676-431A-8BF6-AC81023ADFA7}">
          <p14:sldIdLst>
            <p14:sldId id="257"/>
            <p14:sldId id="317"/>
            <p14:sldId id="318"/>
            <p14:sldId id="319"/>
            <p14:sldId id="320"/>
            <p14:sldId id="321"/>
            <p14:sldId id="322"/>
            <p14:sldId id="323"/>
            <p14:sldId id="324"/>
            <p14:sldId id="325"/>
            <p14:sldId id="326"/>
          </p14:sldIdLst>
        </p14:section>
      </p14:sectionLst>
    </p:ex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FzF0FvSkKdgIakPQt2R72ij1t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900FF"/>
    <a:srgbClr val="CC66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B9A5F0-CE58-4C33-9E52-43888FF8A4FE}">
  <a:tblStyle styleId="{C0B9A5F0-CE58-4C33-9E52-43888FF8A4F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51"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8172391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9055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0258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1601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5107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2955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6520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1012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6419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8725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5364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лист">
  <p:cSld name="Пустой лист">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963084" y="4406905"/>
            <a:ext cx="103632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Google Shape;76;p38"/>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77" name="Google Shape;77;p3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 name="Google Shape;82;p39"/>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3" name="Google Shape;83;p3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3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86"/>
        <p:cNvGrpSpPr/>
        <p:nvPr/>
      </p:nvGrpSpPr>
      <p:grpSpPr>
        <a:xfrm>
          <a:off x="0" y="0"/>
          <a:ext cx="0" cy="0"/>
          <a:chOff x="0" y="0"/>
          <a:chExt cx="0" cy="0"/>
        </a:xfrm>
      </p:grpSpPr>
      <p:sp>
        <p:nvSpPr>
          <p:cNvPr id="87" name="Google Shape;87;p40"/>
          <p:cNvSpPr txBox="1">
            <a:spLocks noGrp="1"/>
          </p:cNvSpPr>
          <p:nvPr>
            <p:ph type="ctrTitle"/>
          </p:nvPr>
        </p:nvSpPr>
        <p:spPr>
          <a:xfrm>
            <a:off x="914400" y="2130430"/>
            <a:ext cx="103632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Google Shape;88;p4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9" name="Google Shape;89;p4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rot="5400000">
            <a:off x="10688650" y="1371589"/>
            <a:ext cx="5851500" cy="3657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 name="Google Shape;25;p30"/>
          <p:cNvSpPr txBox="1">
            <a:spLocks noGrp="1"/>
          </p:cNvSpPr>
          <p:nvPr>
            <p:ph type="body" idx="1"/>
          </p:nvPr>
        </p:nvSpPr>
        <p:spPr>
          <a:xfrm rot="5400000">
            <a:off x="3271800" y="-2184461"/>
            <a:ext cx="5851500" cy="107697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6" name="Google Shape;26;p3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3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 name="Google Shape;31;p31"/>
          <p:cNvSpPr txBox="1">
            <a:spLocks noGrp="1"/>
          </p:cNvSpPr>
          <p:nvPr>
            <p:ph type="body" idx="1"/>
          </p:nvPr>
        </p:nvSpPr>
        <p:spPr>
          <a:xfrm rot="5400000">
            <a:off x="3832950" y="-1623150"/>
            <a:ext cx="4526100" cy="10972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 name="Google Shape;32;p31"/>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31"/>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31"/>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 name="Google Shape;37;p3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Google Shape;38;p32"/>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9" name="Google Shape;39;p3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609603" y="273050"/>
            <a:ext cx="40110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4766733" y="273052"/>
            <a:ext cx="6815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45" name="Google Shape;45;p33"/>
          <p:cNvSpPr txBox="1">
            <a:spLocks noGrp="1"/>
          </p:cNvSpPr>
          <p:nvPr>
            <p:ph type="body" idx="2"/>
          </p:nvPr>
        </p:nvSpPr>
        <p:spPr>
          <a:xfrm>
            <a:off x="609603" y="1435102"/>
            <a:ext cx="40110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46" name="Google Shape;46;p33"/>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9"/>
        <p:cNvGrpSpPr/>
        <p:nvPr/>
      </p:nvGrpSpPr>
      <p:grpSpPr>
        <a:xfrm>
          <a:off x="0" y="0"/>
          <a:ext cx="0" cy="0"/>
          <a:chOff x="0" y="0"/>
          <a:chExt cx="0" cy="0"/>
        </a:xfrm>
      </p:grpSpPr>
      <p:sp>
        <p:nvSpPr>
          <p:cNvPr id="50" name="Google Shape;50;p34"/>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1" name="Google Shape;61;p36"/>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2" name="Google Shape;62;p36"/>
          <p:cNvSpPr txBox="1">
            <a:spLocks noGrp="1"/>
          </p:cNvSpPr>
          <p:nvPr>
            <p:ph type="body" idx="3"/>
          </p:nvPr>
        </p:nvSpPr>
        <p:spPr>
          <a:xfrm>
            <a:off x="6193370" y="1535113"/>
            <a:ext cx="5388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3" name="Google Shape;63;p36"/>
          <p:cNvSpPr txBox="1">
            <a:spLocks noGrp="1"/>
          </p:cNvSpPr>
          <p:nvPr>
            <p:ph type="body" idx="4"/>
          </p:nvPr>
        </p:nvSpPr>
        <p:spPr>
          <a:xfrm>
            <a:off x="6193370" y="2174875"/>
            <a:ext cx="5388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4" name="Google Shape;64;p3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3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3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 name="Google Shape;69;p37"/>
          <p:cNvSpPr txBox="1">
            <a:spLocks noGrp="1"/>
          </p:cNvSpPr>
          <p:nvPr>
            <p:ph type="body" idx="1"/>
          </p:nvPr>
        </p:nvSpPr>
        <p:spPr>
          <a:xfrm>
            <a:off x="812800" y="1600204"/>
            <a:ext cx="72135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0" name="Google Shape;70;p37"/>
          <p:cNvSpPr txBox="1">
            <a:spLocks noGrp="1"/>
          </p:cNvSpPr>
          <p:nvPr>
            <p:ph type="body" idx="2"/>
          </p:nvPr>
        </p:nvSpPr>
        <p:spPr>
          <a:xfrm>
            <a:off x="8229600" y="1600204"/>
            <a:ext cx="72135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1" name="Google Shape;71;p3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5"/>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29"/>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2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2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2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57084" y="889000"/>
            <a:ext cx="9139006" cy="3331308"/>
          </a:xfrm>
          <a:prstGeom prst="rect">
            <a:avLst/>
          </a:prstGeom>
          <a:noFill/>
          <a:ln>
            <a:noFill/>
          </a:ln>
        </p:spPr>
        <p:txBody>
          <a:bodyPr spcFirstLastPara="1" wrap="square" lIns="121900" tIns="121900" rIns="121900" bIns="121900" anchor="t" anchorCtr="0">
            <a:noAutofit/>
          </a:bodyPr>
          <a:lstStyle/>
          <a:p>
            <a:pPr lvl="0" algn="ctr">
              <a:buClrTx/>
              <a:buSzPts val="3200"/>
            </a:pP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7-сынып, қазақ тілі</a:t>
            </a:r>
          </a:p>
          <a:p>
            <a:pPr lvl="0" algn="ctr">
              <a:buClrTx/>
              <a:buSzPts val="3200"/>
            </a:pPr>
            <a:endPar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lvl="0" algn="ctr">
              <a:buClrTx/>
              <a:buSzPts val="3200"/>
            </a:pP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Бөлім:</a:t>
            </a:r>
            <a:r>
              <a:rPr lang="kk-KZ" sz="2400" b="1" dirty="0">
                <a:latin typeface="Tahoma" panose="020B0604030504040204" pitchFamily="34" charset="0"/>
                <a:ea typeface="Tahoma" panose="020B0604030504040204" pitchFamily="34" charset="0"/>
                <a:cs typeface="Tahoma" panose="020B0604030504040204" pitchFamily="34" charset="0"/>
              </a:rPr>
              <a:t> Музыка өнері және қазақтың киелі домбырасы</a:t>
            </a:r>
            <a:endParaRPr lang="kk-KZ" sz="24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lvl="0" algn="ctr">
              <a:buClrTx/>
              <a:buSzPts val="3200"/>
            </a:pPr>
            <a:endParaRPr lang="kk-KZ" sz="24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lvl="0" algn="ctr">
              <a:buClrTx/>
              <a:buSzPts val="3200"/>
            </a:pP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sym typeface="Tahoma"/>
              </a:rPr>
              <a:t>Тақырыбы: </a:t>
            </a:r>
          </a:p>
          <a:p>
            <a:pPr lvl="0" algn="ctr">
              <a:buClrTx/>
              <a:buSzPts val="3200"/>
            </a:pPr>
            <a:r>
              <a:rPr lang="kk-KZ" sz="2400" b="1" dirty="0">
                <a:latin typeface="Tahoma" panose="020B0604030504040204" pitchFamily="34" charset="0"/>
                <a:ea typeface="Tahoma" panose="020B0604030504040204" pitchFamily="34" charset="0"/>
                <a:cs typeface="Tahoma" panose="020B0604030504040204" pitchFamily="34" charset="0"/>
              </a:rPr>
              <a:t>Домбыра – халық мұрасы</a:t>
            </a:r>
          </a:p>
          <a:p>
            <a:pPr lvl="0" algn="ctr">
              <a:buClrTx/>
              <a:buSzPts val="3200"/>
            </a:pPr>
            <a:endParaRPr lang="kk-KZ" sz="2400" b="1" dirty="0">
              <a:latin typeface="Tahoma" panose="020B0604030504040204" pitchFamily="34" charset="0"/>
              <a:ea typeface="Tahoma" panose="020B0604030504040204" pitchFamily="34" charset="0"/>
              <a:cs typeface="Tahoma" panose="020B0604030504040204" pitchFamily="34" charset="0"/>
            </a:endParaRPr>
          </a:p>
          <a:p>
            <a:pPr lvl="0" algn="ctr">
              <a:buClrTx/>
              <a:buSzPts val="3200"/>
            </a:pP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Оқу мақсаты:</a:t>
            </a:r>
          </a:p>
          <a:p>
            <a:pPr lvl="0">
              <a:buClrTx/>
              <a:buSzPts val="3200"/>
            </a:pPr>
            <a:r>
              <a:rPr lang="kk-KZ" sz="2400" b="1" dirty="0">
                <a:latin typeface="Tahoma" panose="020B0604030504040204" pitchFamily="34" charset="0"/>
                <a:ea typeface="Tahoma" panose="020B0604030504040204" pitchFamily="34" charset="0"/>
                <a:cs typeface="Tahoma" panose="020B0604030504040204" pitchFamily="34" charset="0"/>
              </a:rPr>
              <a:t>Жанрлық және стильдік ерекшеліктеріне сай көркемдегіш құралдарды орынды қолдана отырып, шағын мақала, нұсқаулық, әңгіме құрастырып жазу</a:t>
            </a:r>
          </a:p>
          <a:p>
            <a:pPr marR="0" lvl="0" rtl="0">
              <a:lnSpc>
                <a:spcPct val="150000"/>
              </a:lnSpc>
              <a:spcBef>
                <a:spcPts val="0"/>
              </a:spcBef>
              <a:spcAft>
                <a:spcPts val="0"/>
              </a:spcAft>
              <a:buClr>
                <a:srgbClr val="000000"/>
              </a:buClr>
              <a:buSzPts val="1400"/>
            </a:pPr>
            <a:endParaRPr lang="kk-KZ" sz="2400" b="0" i="0" u="none"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marR="0" lvl="0" algn="l" rtl="0">
              <a:lnSpc>
                <a:spcPct val="150000"/>
              </a:lnSpc>
              <a:spcBef>
                <a:spcPts val="0"/>
              </a:spcBef>
              <a:spcAft>
                <a:spcPts val="0"/>
              </a:spcAft>
              <a:buClr>
                <a:srgbClr val="000000"/>
              </a:buClr>
              <a:buSzPts val="1400"/>
            </a:pPr>
            <a:endParaRPr sz="3200" b="0" i="0" u="none" dirty="0">
              <a:solidFill>
                <a:srgbClr val="000000"/>
              </a:solidFill>
              <a:latin typeface="Arial"/>
              <a:ea typeface="Arial"/>
              <a:cs typeface="Arial"/>
              <a:sym typeface="Arial"/>
            </a:endParaRPr>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1</a:t>
            </a:fld>
            <a:endParaRPr/>
          </a:p>
        </p:txBody>
      </p:sp>
      <p:grpSp>
        <p:nvGrpSpPr>
          <p:cNvPr id="7" name="Группа 6"/>
          <p:cNvGrpSpPr/>
          <p:nvPr/>
        </p:nvGrpSpPr>
        <p:grpSpPr>
          <a:xfrm>
            <a:off x="0" y="3521168"/>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87319" y="665455"/>
            <a:ext cx="9139007" cy="3331308"/>
          </a:xfrm>
          <a:prstGeom prst="rect">
            <a:avLst/>
          </a:prstGeom>
          <a:noFill/>
          <a:ln>
            <a:noFill/>
          </a:ln>
        </p:spPr>
        <p:txBody>
          <a:bodyPr spcFirstLastPara="1" wrap="square" lIns="121900" tIns="121900" rIns="121900" bIns="121900" anchor="t" anchorCtr="0">
            <a:noAutofit/>
          </a:bodyPr>
          <a:lstStyle/>
          <a:p>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3-тапсырма. Шағын мақала, нұсқаулық немесе әңгіме құрастырып жазыңыз:</a:t>
            </a:r>
            <a:endParaRPr lang="ru-RU"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kk-KZ" sz="2400" b="1" dirty="0"/>
          </a:p>
          <a:p>
            <a:r>
              <a:rPr lang="kk-KZ" sz="2400" b="1" dirty="0"/>
              <a:t>Домбыра аспабын таныстыру мақсатында мақала</a:t>
            </a:r>
            <a:endParaRPr lang="ru-RU" sz="2400" b="1" dirty="0"/>
          </a:p>
          <a:p>
            <a:endParaRPr lang="kk-KZ" sz="2400" b="1" dirty="0"/>
          </a:p>
          <a:p>
            <a:r>
              <a:rPr lang="kk-KZ" sz="2400" b="1" dirty="0"/>
              <a:t>Домбыра аспабында ойнау нұсқаулығы</a:t>
            </a:r>
            <a:endParaRPr lang="ru-RU" sz="2400" b="1" dirty="0"/>
          </a:p>
          <a:p>
            <a:endParaRPr lang="kk-KZ" sz="2400" b="1" dirty="0"/>
          </a:p>
          <a:p>
            <a:r>
              <a:rPr lang="kk-KZ" sz="2400" b="1" dirty="0"/>
              <a:t>Домбыра туралы шағын әңгіме</a:t>
            </a:r>
            <a:endParaRPr lang="ru-RU" sz="2400" b="1" dirty="0"/>
          </a:p>
          <a:p>
            <a:endParaRPr lang="kk-KZ" sz="2400" b="1" dirty="0"/>
          </a:p>
          <a:p>
            <a:endParaRPr lang="kk-KZ" sz="2400" b="1" dirty="0"/>
          </a:p>
          <a:p>
            <a:r>
              <a:rPr lang="kk-KZ" sz="2400" b="1" dirty="0"/>
              <a:t>Дескриптор:</a:t>
            </a:r>
            <a:endParaRPr lang="ru-RU" sz="2400" dirty="0"/>
          </a:p>
          <a:p>
            <a:r>
              <a:rPr lang="kk-KZ" sz="2400" dirty="0"/>
              <a:t>жанрлық және стильдік ерекшеліктеріне сай көркемдегіш құралдарды орынды қолдана отырып, шағын мақала, нұсқаулық немесе әңгіме құрастырып жазады</a:t>
            </a:r>
            <a:endParaRPr lang="ru-RU" sz="2400" dirty="0"/>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10</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86179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87319" y="665455"/>
            <a:ext cx="9139007" cy="3331308"/>
          </a:xfrm>
          <a:prstGeom prst="rect">
            <a:avLst/>
          </a:prstGeom>
          <a:noFill/>
          <a:ln>
            <a:noFill/>
          </a:ln>
        </p:spPr>
        <p:txBody>
          <a:bodyPr spcFirstLastPara="1" wrap="square" lIns="121900" tIns="121900" rIns="121900" bIns="121900" anchor="t" anchorCtr="0">
            <a:noAutofit/>
          </a:bodyPr>
          <a:lstStyle/>
          <a:p>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ҚОРЫТЫНДЫ:</a:t>
            </a:r>
            <a:endParaRPr lang="ru-RU"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kk-KZ" sz="2400" b="1" dirty="0"/>
          </a:p>
          <a:p>
            <a:endParaRPr lang="ru-RU" sz="2400" b="1" dirty="0"/>
          </a:p>
          <a:p>
            <a:pPr marL="342900" lvl="0" indent="-342900">
              <a:buFont typeface="Arial" panose="020B0604020202020204" pitchFamily="34" charset="0"/>
              <a:buChar char="•"/>
            </a:pPr>
            <a:r>
              <a:rPr lang="kk-KZ" sz="2400" b="1" dirty="0"/>
              <a:t>домбыра туралы мәлімет алдыңыздар;</a:t>
            </a:r>
          </a:p>
          <a:p>
            <a:pPr lvl="0"/>
            <a:endParaRPr lang="ru-RU" sz="2400" b="1" dirty="0"/>
          </a:p>
          <a:p>
            <a:pPr marL="342900" indent="-342900">
              <a:buFont typeface="Arial" panose="020B0604020202020204" pitchFamily="34" charset="0"/>
              <a:buChar char="•"/>
            </a:pPr>
            <a:r>
              <a:rPr lang="kk-KZ" sz="2400" b="1" dirty="0"/>
              <a:t>шағын мақала, әңгіме, нұсқаулық жазып үйрендіңіздер.</a:t>
            </a:r>
          </a:p>
          <a:p>
            <a:endParaRPr lang="kk-KZ" sz="2400" b="1" dirty="0"/>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11</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65083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57084" y="889000"/>
            <a:ext cx="9139006" cy="3331308"/>
          </a:xfrm>
          <a:prstGeom prst="rect">
            <a:avLst/>
          </a:prstGeom>
          <a:noFill/>
          <a:ln>
            <a:noFill/>
          </a:ln>
        </p:spPr>
        <p:txBody>
          <a:bodyPr spcFirstLastPara="1" wrap="square" lIns="121900" tIns="121900" rIns="121900" bIns="121900" anchor="t" anchorCtr="0">
            <a:noAutofit/>
          </a:bodyPr>
          <a:lstStyle/>
          <a:p>
            <a:pPr marR="0" lvl="0" algn="l" rtl="0">
              <a:lnSpc>
                <a:spcPct val="100000"/>
              </a:lnSpc>
              <a:spcBef>
                <a:spcPts val="0"/>
              </a:spcBef>
              <a:spcAft>
                <a:spcPts val="0"/>
              </a:spcAft>
              <a:buClrTx/>
              <a:buSzPts val="3200"/>
            </a:pP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sym typeface="Tahoma"/>
              </a:rPr>
              <a:t>Бүгінгі сабақта</a:t>
            </a:r>
            <a:r>
              <a:rPr lang="kk-KZ" sz="2400" b="1" i="0" u="none"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sym typeface="Tahoma"/>
              </a:rPr>
              <a:t>:</a:t>
            </a:r>
          </a:p>
          <a:p>
            <a:pPr marR="0" lvl="0" algn="l" rtl="0">
              <a:lnSpc>
                <a:spcPct val="100000"/>
              </a:lnSpc>
              <a:spcBef>
                <a:spcPts val="0"/>
              </a:spcBef>
              <a:spcAft>
                <a:spcPts val="0"/>
              </a:spcAft>
              <a:buClrTx/>
              <a:buSzPts val="3200"/>
            </a:pPr>
            <a:endParaRPr lang="kk-KZ" sz="2400" b="1" dirty="0">
              <a:solidFill>
                <a:schemeClr val="tx1"/>
              </a:solidFill>
              <a:latin typeface="Tahoma" panose="020B0604030504040204" pitchFamily="34" charset="0"/>
              <a:ea typeface="Tahoma" panose="020B0604030504040204" pitchFamily="34" charset="0"/>
              <a:cs typeface="Tahoma" panose="020B0604030504040204" pitchFamily="34" charset="0"/>
              <a:sym typeface="Tahoma"/>
            </a:endParaRPr>
          </a:p>
          <a:p>
            <a:pPr marL="457200" lvl="0" indent="-457200">
              <a:buFont typeface="Arial" panose="020B0604020202020204" pitchFamily="34" charset="0"/>
              <a:buChar char="•"/>
            </a:pPr>
            <a:r>
              <a:rPr lang="kk-KZ" sz="2400" b="1" dirty="0">
                <a:latin typeface="Tahoma" panose="020B0604030504040204" pitchFamily="34" charset="0"/>
                <a:ea typeface="Tahoma" panose="020B0604030504040204" pitchFamily="34" charset="0"/>
                <a:cs typeface="Tahoma" panose="020B0604030504040204" pitchFamily="34" charset="0"/>
              </a:rPr>
              <a:t>домбыра аспабы туралы мәлімет аласыздар;</a:t>
            </a:r>
          </a:p>
          <a:p>
            <a:pPr lvl="0"/>
            <a:endParaRPr lang="ru-RU" sz="2400" b="1"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kk-KZ" sz="2400" b="1" dirty="0">
                <a:latin typeface="Tahoma" panose="020B0604030504040204" pitchFamily="34" charset="0"/>
                <a:ea typeface="Tahoma" panose="020B0604030504040204" pitchFamily="34" charset="0"/>
                <a:cs typeface="Tahoma" panose="020B0604030504040204" pitchFamily="34" charset="0"/>
              </a:rPr>
              <a:t>шағын мақала, әңгіме және нұсқаулық жазып үйренесіздер.</a:t>
            </a:r>
            <a:endParaRPr sz="2400" b="1" i="0" u="none"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2</a:t>
            </a:fld>
            <a:endParaRPr/>
          </a:p>
        </p:txBody>
      </p:sp>
      <p:grpSp>
        <p:nvGrpSpPr>
          <p:cNvPr id="7" name="Группа 6"/>
          <p:cNvGrpSpPr/>
          <p:nvPr/>
        </p:nvGrpSpPr>
        <p:grpSpPr>
          <a:xfrm>
            <a:off x="0" y="3521168"/>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77258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57084" y="889000"/>
            <a:ext cx="9139006" cy="3331308"/>
          </a:xfrm>
          <a:prstGeom prst="rect">
            <a:avLst/>
          </a:prstGeom>
          <a:noFill/>
          <a:ln>
            <a:noFill/>
          </a:ln>
        </p:spPr>
        <p:txBody>
          <a:bodyPr spcFirstLastPara="1" wrap="square" lIns="121900" tIns="121900" rIns="121900" bIns="121900" anchor="t" anchorCtr="0">
            <a:noAutofit/>
          </a:bodyPr>
          <a:lstStyle/>
          <a:p>
            <a:r>
              <a:rPr lang="kk-KZ"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Жұмбақты тыңдап, жауабын табыңыз:</a:t>
            </a:r>
            <a:endParaRPr lang="ru-RU"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kk-KZ" sz="3200" dirty="0">
              <a:latin typeface="Tahoma" panose="020B0604030504040204" pitchFamily="34" charset="0"/>
              <a:ea typeface="Tahoma" panose="020B0604030504040204" pitchFamily="34" charset="0"/>
              <a:cs typeface="Tahoma" panose="020B0604030504040204" pitchFamily="34" charset="0"/>
            </a:endParaRPr>
          </a:p>
          <a:p>
            <a:pPr algn="ctr"/>
            <a:r>
              <a:rPr lang="kk-KZ" sz="3200" b="1" dirty="0">
                <a:latin typeface="Tahoma" panose="020B0604030504040204" pitchFamily="34" charset="0"/>
                <a:ea typeface="Tahoma" panose="020B0604030504040204" pitchFamily="34" charset="0"/>
                <a:cs typeface="Tahoma" panose="020B0604030504040204" pitchFamily="34" charset="0"/>
              </a:rPr>
              <a:t>Қос қазық, екі желі,тоғыз ноқта,</a:t>
            </a:r>
            <a:endParaRPr lang="ru-RU" sz="3200" b="1" dirty="0">
              <a:latin typeface="Tahoma" panose="020B0604030504040204" pitchFamily="34" charset="0"/>
              <a:ea typeface="Tahoma" panose="020B0604030504040204" pitchFamily="34" charset="0"/>
              <a:cs typeface="Tahoma" panose="020B0604030504040204" pitchFamily="34" charset="0"/>
            </a:endParaRPr>
          </a:p>
          <a:p>
            <a:pPr algn="ctr"/>
            <a:r>
              <a:rPr lang="kk-KZ" sz="3200" b="1" dirty="0">
                <a:latin typeface="Tahoma" panose="020B0604030504040204" pitchFamily="34" charset="0"/>
                <a:ea typeface="Tahoma" panose="020B0604030504040204" pitchFamily="34" charset="0"/>
                <a:cs typeface="Tahoma" panose="020B0604030504040204" pitchFamily="34" charset="0"/>
              </a:rPr>
              <a:t>Теңселіп тербеледі адам соқса.</a:t>
            </a:r>
            <a:endParaRPr lang="ru-RU" sz="3200" b="1" dirty="0">
              <a:latin typeface="Tahoma" panose="020B0604030504040204" pitchFamily="34" charset="0"/>
              <a:ea typeface="Tahoma" panose="020B0604030504040204" pitchFamily="34" charset="0"/>
              <a:cs typeface="Tahoma" panose="020B0604030504040204" pitchFamily="34" charset="0"/>
            </a:endParaRPr>
          </a:p>
          <a:p>
            <a:pPr algn="ctr"/>
            <a:r>
              <a:rPr lang="kk-KZ" sz="3200" b="1" dirty="0">
                <a:latin typeface="Tahoma" panose="020B0604030504040204" pitchFamily="34" charset="0"/>
                <a:ea typeface="Tahoma" panose="020B0604030504040204" pitchFamily="34" charset="0"/>
                <a:cs typeface="Tahoma" panose="020B0604030504040204" pitchFamily="34" charset="0"/>
              </a:rPr>
              <a:t>Сөзге ұста, әнге шебер болғанымен</a:t>
            </a:r>
            <a:endParaRPr lang="ru-RU" sz="3200" b="1" dirty="0">
              <a:latin typeface="Tahoma" panose="020B0604030504040204" pitchFamily="34" charset="0"/>
              <a:ea typeface="Tahoma" panose="020B0604030504040204" pitchFamily="34" charset="0"/>
              <a:cs typeface="Tahoma" panose="020B0604030504040204" pitchFamily="34" charset="0"/>
            </a:endParaRPr>
          </a:p>
          <a:p>
            <a:pPr algn="ctr"/>
            <a:r>
              <a:rPr lang="kk-KZ" sz="3200" b="1" dirty="0">
                <a:latin typeface="Tahoma" panose="020B0604030504040204" pitchFamily="34" charset="0"/>
                <a:ea typeface="Tahoma" panose="020B0604030504040204" pitchFamily="34" charset="0"/>
                <a:cs typeface="Tahoma" panose="020B0604030504040204" pitchFamily="34" charset="0"/>
              </a:rPr>
              <a:t>Ашпайды жұмған аузын адам жоқта.</a:t>
            </a:r>
            <a:endParaRPr lang="ru-RU" sz="3200" b="1" dirty="0">
              <a:latin typeface="Tahoma" panose="020B0604030504040204" pitchFamily="34" charset="0"/>
              <a:ea typeface="Tahoma" panose="020B0604030504040204" pitchFamily="34" charset="0"/>
              <a:cs typeface="Tahoma" panose="020B0604030504040204" pitchFamily="34" charset="0"/>
            </a:endParaRPr>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3</a:t>
            </a:fld>
            <a:endParaRPr/>
          </a:p>
        </p:txBody>
      </p:sp>
      <p:grpSp>
        <p:nvGrpSpPr>
          <p:cNvPr id="7" name="Группа 6"/>
          <p:cNvGrpSpPr/>
          <p:nvPr/>
        </p:nvGrpSpPr>
        <p:grpSpPr>
          <a:xfrm>
            <a:off x="0" y="3521168"/>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63781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57084" y="889000"/>
            <a:ext cx="9139006" cy="3331308"/>
          </a:xfrm>
          <a:prstGeom prst="rect">
            <a:avLst/>
          </a:prstGeom>
          <a:noFill/>
          <a:ln>
            <a:noFill/>
          </a:ln>
        </p:spPr>
        <p:txBody>
          <a:bodyPr spcFirstLastPara="1" wrap="square" lIns="121900" tIns="121900" rIns="121900" bIns="121900" anchor="t" anchorCtr="0">
            <a:noAutofit/>
          </a:bodyPr>
          <a:lstStyle/>
          <a:p>
            <a:endParaRPr lang="kk-KZ" dirty="0"/>
          </a:p>
          <a:p>
            <a:endParaRPr lang="kk-KZ" dirty="0"/>
          </a:p>
          <a:p>
            <a:r>
              <a:rPr lang="kk-KZ"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Жауабы: домбыра</a:t>
            </a:r>
          </a:p>
          <a:p>
            <a:endParaRPr lang="kk-KZ" sz="3200" dirty="0"/>
          </a:p>
          <a:p>
            <a:endParaRPr lang="kk-KZ" sz="3200" dirty="0"/>
          </a:p>
          <a:p>
            <a:endParaRPr lang="kk-KZ" sz="3200" dirty="0"/>
          </a:p>
          <a:p>
            <a:endParaRPr lang="kk-KZ" sz="3200" dirty="0"/>
          </a:p>
          <a:p>
            <a:endParaRPr lang="kk-KZ" sz="3200" dirty="0"/>
          </a:p>
          <a:p>
            <a:endParaRPr lang="kk-KZ" sz="3200" dirty="0"/>
          </a:p>
          <a:p>
            <a:r>
              <a:rPr lang="kk-KZ" sz="3200" b="1" dirty="0">
                <a:latin typeface="Tahoma" panose="020B0604030504040204" pitchFamily="34" charset="0"/>
                <a:ea typeface="Tahoma" panose="020B0604030504040204" pitchFamily="34" charset="0"/>
                <a:cs typeface="Tahoma" panose="020B0604030504040204" pitchFamily="34" charset="0"/>
              </a:rPr>
              <a:t>Домбыра аспабы туралы не білесіздер?</a:t>
            </a:r>
            <a:endParaRPr lang="ru-RU" sz="32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4</a:t>
            </a:fld>
            <a:endParaRPr/>
          </a:p>
        </p:txBody>
      </p:sp>
      <p:grpSp>
        <p:nvGrpSpPr>
          <p:cNvPr id="7" name="Группа 6"/>
          <p:cNvGrpSpPr/>
          <p:nvPr/>
        </p:nvGrpSpPr>
        <p:grpSpPr>
          <a:xfrm>
            <a:off x="0" y="3521168"/>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10" name="Рисунок 9">
            <a:extLst>
              <a:ext uri="{FF2B5EF4-FFF2-40B4-BE49-F238E27FC236}">
                <a16:creationId xmlns:a16="http://schemas.microsoft.com/office/drawing/2014/main" id="{C7256D49-2681-4197-B1B0-DAA047D025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9922289">
            <a:off x="3831759" y="1230513"/>
            <a:ext cx="4302258" cy="2606568"/>
          </a:xfrm>
          <a:prstGeom prst="rect">
            <a:avLst/>
          </a:prstGeom>
          <a:noFill/>
        </p:spPr>
      </p:pic>
    </p:spTree>
    <p:extLst>
      <p:ext uri="{BB962C8B-B14F-4D97-AF65-F5344CB8AC3E}">
        <p14:creationId xmlns:p14="http://schemas.microsoft.com/office/powerpoint/2010/main" val="208656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748048" y="283161"/>
            <a:ext cx="9139006" cy="3331308"/>
          </a:xfrm>
          <a:prstGeom prst="rect">
            <a:avLst/>
          </a:prstGeom>
          <a:noFill/>
          <a:ln>
            <a:noFill/>
          </a:ln>
        </p:spPr>
        <p:txBody>
          <a:bodyPr spcFirstLastPara="1" wrap="square" lIns="121900" tIns="121900" rIns="121900" bIns="121900" anchor="t" anchorCtr="0">
            <a:noAutofit/>
          </a:bodyPr>
          <a:lstStyle/>
          <a:p>
            <a:r>
              <a:rPr lang="kk-KZ"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1-тапсырма. Мәтінді мұқият тыңдаңыз. Домбыра аспабы туралы пікірлеріңізді білдіріп, мәтіннің жанрын анықтаңыз:</a:t>
            </a:r>
            <a:endParaRPr lang="ru-RU"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kk-KZ" sz="1600" b="1" dirty="0">
                <a:latin typeface="Tahoma" panose="020B0604030504040204" pitchFamily="34" charset="0"/>
                <a:ea typeface="Tahoma" panose="020B0604030504040204" pitchFamily="34" charset="0"/>
                <a:cs typeface="Tahoma" panose="020B0604030504040204" pitchFamily="34" charset="0"/>
              </a:rPr>
              <a:t>	</a:t>
            </a:r>
            <a:r>
              <a:rPr lang="kk-KZ" sz="1600" dirty="0">
                <a:latin typeface="Tahoma" panose="020B0604030504040204" pitchFamily="34" charset="0"/>
                <a:ea typeface="Tahoma" panose="020B0604030504040204" pitchFamily="34" charset="0"/>
                <a:cs typeface="Tahoma" panose="020B0604030504040204" pitchFamily="34" charset="0"/>
              </a:rPr>
              <a:t>Домбыра – қазақ халқының ең кең тараған екі ішекті, көп пернелі музыкалық аспабы. Ол – қазақтар өмірінде маңызды орын алатын, өзіндік музыкалық сипаты бар аспап. Алғаш эпикалық дәстүр шеңберінде жыр, толғау, термелерді сүйемелдеуге қолданылған домбыра кейін аспаптық шығарма – күй жанрының қалыптасуына ықпал еткен. Қазіргі кезде домбыра жеке әнді сүйемелдеуге, күй тартуға, халықтық-фольклорлық музыкада, классикалық шығармаларды орындауда қолданылатын мүмкіндігі кең музыкалық аспап болып табылады. </a:t>
            </a:r>
            <a:endParaRPr lang="ru-RU" sz="1600" dirty="0">
              <a:latin typeface="Tahoma" panose="020B0604030504040204" pitchFamily="34" charset="0"/>
              <a:ea typeface="Tahoma" panose="020B0604030504040204" pitchFamily="34" charset="0"/>
              <a:cs typeface="Tahoma" panose="020B0604030504040204" pitchFamily="34" charset="0"/>
            </a:endParaRPr>
          </a:p>
          <a:p>
            <a:r>
              <a:rPr lang="kk-KZ" sz="1600" dirty="0">
                <a:latin typeface="Tahoma" panose="020B0604030504040204" pitchFamily="34" charset="0"/>
                <a:ea typeface="Tahoma" panose="020B0604030504040204" pitchFamily="34" charset="0"/>
                <a:cs typeface="Tahoma" panose="020B0604030504040204" pitchFamily="34" charset="0"/>
              </a:rPr>
              <a:t>              Қазақтың қазақтығын көрсететін бірден-бір аспап – домбыра. Осы киелі аспаптың бағасын ғалымдар да, ақын-жазушылар да айтып кеткен. Александр Ефимович Алекторов: «Қолдан істелген екі ішекті домбырадан мұндай нәзік, мұндай әсем дыбыс шығады дегенге еш уақытта сенбеген болар едім! Егерде сол әуенді өз құлағыммен естімеген болсам, мен оның жаратылыс үнімен ұласатын күшіне де сенбес едім!» –деп жазған. </a:t>
            </a:r>
          </a:p>
          <a:p>
            <a:r>
              <a:rPr lang="kk-KZ" sz="1600" dirty="0">
                <a:latin typeface="Tahoma" panose="020B0604030504040204" pitchFamily="34" charset="0"/>
                <a:ea typeface="Tahoma" panose="020B0604030504040204" pitchFamily="34" charset="0"/>
                <a:cs typeface="Tahoma" panose="020B0604030504040204" pitchFamily="34" charset="0"/>
              </a:rPr>
              <a:t>                                                                                                         (Kazorta.org сайтынан)</a:t>
            </a:r>
            <a:endParaRPr lang="kk-KZ" sz="1600" b="1" dirty="0">
              <a:latin typeface="Tahoma" panose="020B0604030504040204" pitchFamily="34" charset="0"/>
              <a:ea typeface="Tahoma" panose="020B0604030504040204" pitchFamily="34" charset="0"/>
              <a:cs typeface="Tahoma" panose="020B0604030504040204" pitchFamily="34" charset="0"/>
            </a:endParaRPr>
          </a:p>
          <a:p>
            <a:r>
              <a:rPr lang="kk-KZ" sz="1600" b="1" dirty="0">
                <a:latin typeface="Tahoma" panose="020B0604030504040204" pitchFamily="34" charset="0"/>
                <a:ea typeface="Tahoma" panose="020B0604030504040204" pitchFamily="34" charset="0"/>
                <a:cs typeface="Tahoma" panose="020B0604030504040204" pitchFamily="34" charset="0"/>
              </a:rPr>
              <a:t>Дескриптор:</a:t>
            </a:r>
            <a:endParaRPr lang="ru-RU" sz="1600" dirty="0">
              <a:latin typeface="Tahoma" panose="020B0604030504040204" pitchFamily="34" charset="0"/>
              <a:ea typeface="Tahoma" panose="020B0604030504040204" pitchFamily="34" charset="0"/>
              <a:cs typeface="Tahoma" panose="020B0604030504040204" pitchFamily="34" charset="0"/>
            </a:endParaRPr>
          </a:p>
          <a:p>
            <a:pPr lvl="0"/>
            <a:r>
              <a:rPr lang="kk-KZ" sz="1600" dirty="0">
                <a:latin typeface="Tahoma" panose="020B0604030504040204" pitchFamily="34" charset="0"/>
                <a:ea typeface="Tahoma" panose="020B0604030504040204" pitchFamily="34" charset="0"/>
                <a:cs typeface="Tahoma" panose="020B0604030504040204" pitchFamily="34" charset="0"/>
              </a:rPr>
              <a:t>- домбыра туралы пікірлерін айтады;</a:t>
            </a:r>
            <a:endParaRPr lang="ru-RU" sz="1600" dirty="0">
              <a:latin typeface="Tahoma" panose="020B0604030504040204" pitchFamily="34" charset="0"/>
              <a:ea typeface="Tahoma" panose="020B0604030504040204" pitchFamily="34" charset="0"/>
              <a:cs typeface="Tahoma" panose="020B0604030504040204" pitchFamily="34" charset="0"/>
            </a:endParaRPr>
          </a:p>
          <a:p>
            <a:pPr lvl="0"/>
            <a:r>
              <a:rPr lang="kk-KZ" sz="1600" dirty="0">
                <a:latin typeface="Tahoma" panose="020B0604030504040204" pitchFamily="34" charset="0"/>
                <a:ea typeface="Tahoma" panose="020B0604030504040204" pitchFamily="34" charset="0"/>
                <a:cs typeface="Tahoma" panose="020B0604030504040204" pitchFamily="34" charset="0"/>
              </a:rPr>
              <a:t>- мәтіннің жанрын анықтайды.</a:t>
            </a:r>
            <a:endParaRPr lang="ru-RU" sz="1600" dirty="0">
              <a:latin typeface="Tahoma" panose="020B0604030504040204" pitchFamily="34" charset="0"/>
              <a:ea typeface="Tahoma" panose="020B0604030504040204" pitchFamily="34" charset="0"/>
              <a:cs typeface="Tahoma" panose="020B0604030504040204" pitchFamily="34" charset="0"/>
            </a:endParaRPr>
          </a:p>
          <a:p>
            <a:r>
              <a:rPr lang="kk-KZ" dirty="0"/>
              <a:t> </a:t>
            </a:r>
            <a:endParaRPr lang="ru-RU" dirty="0"/>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5</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7156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87320" y="665455"/>
            <a:ext cx="9139006" cy="3331308"/>
          </a:xfrm>
          <a:prstGeom prst="rect">
            <a:avLst/>
          </a:prstGeom>
          <a:noFill/>
          <a:ln>
            <a:noFill/>
          </a:ln>
        </p:spPr>
        <p:txBody>
          <a:bodyPr spcFirstLastPara="1" wrap="square" lIns="121900" tIns="121900" rIns="121900" bIns="121900" anchor="t" anchorCtr="0">
            <a:noAutofit/>
          </a:bodyPr>
          <a:lstStyle/>
          <a:p>
            <a:pPr algn="ct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Өзіңізді тексеріңіз</a:t>
            </a:r>
            <a:endParaRPr lang="ru-RU"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kk-KZ" sz="2400" b="1" dirty="0">
              <a:latin typeface="Tahoma" panose="020B0604030504040204" pitchFamily="34" charset="0"/>
              <a:ea typeface="Tahoma" panose="020B0604030504040204" pitchFamily="34" charset="0"/>
              <a:cs typeface="Tahoma" panose="020B0604030504040204" pitchFamily="34" charset="0"/>
            </a:endParaRPr>
          </a:p>
          <a:p>
            <a:r>
              <a:rPr lang="kk-KZ" sz="2400" b="1" dirty="0">
                <a:latin typeface="Tahoma" panose="020B0604030504040204" pitchFamily="34" charset="0"/>
                <a:ea typeface="Tahoma" panose="020B0604030504040204" pitchFamily="34" charset="0"/>
                <a:cs typeface="Tahoma" panose="020B0604030504040204" pitchFamily="34" charset="0"/>
              </a:rPr>
              <a:t>    Мәтіннің жанры – мақала. Нақты деректер негізінде домбыра туралы ақпарат берілген. Мәтін көпшілікке арналған. </a:t>
            </a:r>
            <a:endParaRPr lang="ru-RU" sz="2400" b="1" dirty="0">
              <a:latin typeface="Tahoma" panose="020B0604030504040204" pitchFamily="34" charset="0"/>
              <a:ea typeface="Tahoma" panose="020B0604030504040204" pitchFamily="34" charset="0"/>
              <a:cs typeface="Tahoma" panose="020B0604030504040204" pitchFamily="34" charset="0"/>
            </a:endParaRPr>
          </a:p>
          <a:p>
            <a:r>
              <a:rPr lang="kk-KZ" sz="2400" dirty="0"/>
              <a:t> </a:t>
            </a:r>
            <a:endParaRPr lang="ru-RU" sz="2400" dirty="0"/>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6</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417914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609600" y="582682"/>
            <a:ext cx="9414553" cy="3331308"/>
          </a:xfrm>
          <a:prstGeom prst="rect">
            <a:avLst/>
          </a:prstGeom>
          <a:noFill/>
          <a:ln>
            <a:noFill/>
          </a:ln>
        </p:spPr>
        <p:txBody>
          <a:bodyPr spcFirstLastPara="1" wrap="square" lIns="121900" tIns="121900" rIns="121900" bIns="121900" anchor="t" anchorCtr="0">
            <a:noAutofit/>
          </a:bodyPr>
          <a:lstStyle/>
          <a:p>
            <a:pPr lvl="0" eaLnBrk="0" fontAlgn="base" hangingPunct="0">
              <a:spcBef>
                <a:spcPct val="0"/>
              </a:spcBef>
              <a:spcAft>
                <a:spcPct val="0"/>
              </a:spcAft>
              <a:buClrTx/>
            </a:pPr>
            <a:r>
              <a:rPr lang="kk-KZ" sz="2400" dirty="0"/>
              <a:t> </a:t>
            </a:r>
            <a:r>
              <a:rPr lang="kk-KZ" altLang="ru-RU"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2-тапсырма. Қадыр Мырза Әлінің «Домбыра» өлеңінің үзіндісін оқылым мәтінімен берілген кесте бойынша салыстырыңыз.</a:t>
            </a:r>
            <a:endParaRPr lang="ru-RU" altLang="ru-RU"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r>
              <a:rPr lang="kk-KZ" altLang="ru-RU" sz="2000" dirty="0">
                <a:latin typeface="Tahoma" panose="020B0604030504040204" pitchFamily="34" charset="0"/>
                <a:ea typeface="Tahoma" panose="020B0604030504040204" pitchFamily="34" charset="0"/>
                <a:cs typeface="Tahoma" panose="020B0604030504040204" pitchFamily="34" charset="0"/>
              </a:rPr>
              <a:t>Екі ішектің бірін қатты, бірін сәл-пәл кем бұра.</a:t>
            </a:r>
            <a:br>
              <a:rPr lang="kk-KZ" altLang="ru-RU" sz="2000" dirty="0">
                <a:latin typeface="Tahoma" panose="020B0604030504040204" pitchFamily="34" charset="0"/>
                <a:ea typeface="Tahoma" panose="020B0604030504040204" pitchFamily="34" charset="0"/>
                <a:cs typeface="Tahoma" panose="020B0604030504040204" pitchFamily="34" charset="0"/>
              </a:rPr>
            </a:br>
            <a:r>
              <a:rPr lang="kk-KZ" altLang="ru-RU" sz="2000" dirty="0">
                <a:latin typeface="Tahoma" panose="020B0604030504040204" pitchFamily="34" charset="0"/>
                <a:ea typeface="Tahoma" panose="020B0604030504040204" pitchFamily="34" charset="0"/>
                <a:cs typeface="Tahoma" panose="020B0604030504040204" pitchFamily="34" charset="0"/>
              </a:rPr>
              <a:t>Нағыз қазақ – қазақ емес,</a:t>
            </a:r>
            <a:br>
              <a:rPr lang="kk-KZ" altLang="ru-RU" sz="2000" dirty="0">
                <a:latin typeface="Tahoma" panose="020B0604030504040204" pitchFamily="34" charset="0"/>
                <a:ea typeface="Tahoma" panose="020B0604030504040204" pitchFamily="34" charset="0"/>
                <a:cs typeface="Tahoma" panose="020B0604030504040204" pitchFamily="34" charset="0"/>
              </a:rPr>
            </a:br>
            <a:r>
              <a:rPr lang="kk-KZ" altLang="ru-RU" sz="2000" dirty="0">
                <a:latin typeface="Tahoma" panose="020B0604030504040204" pitchFamily="34" charset="0"/>
                <a:ea typeface="Tahoma" panose="020B0604030504040204" pitchFamily="34" charset="0"/>
                <a:cs typeface="Tahoma" panose="020B0604030504040204" pitchFamily="34" charset="0"/>
              </a:rPr>
              <a:t>Нағыз қазақ – Домбыра!</a:t>
            </a:r>
            <a:br>
              <a:rPr lang="kk-KZ" altLang="ru-RU" sz="2000" dirty="0">
                <a:latin typeface="Tahoma" panose="020B0604030504040204" pitchFamily="34" charset="0"/>
                <a:ea typeface="Tahoma" panose="020B0604030504040204" pitchFamily="34" charset="0"/>
                <a:cs typeface="Tahoma" panose="020B0604030504040204" pitchFamily="34" charset="0"/>
              </a:rPr>
            </a:br>
            <a:r>
              <a:rPr lang="kk-KZ" altLang="ru-RU" sz="2000" dirty="0">
                <a:latin typeface="Tahoma" panose="020B0604030504040204" pitchFamily="34" charset="0"/>
                <a:ea typeface="Tahoma" panose="020B0604030504040204" pitchFamily="34" charset="0"/>
                <a:cs typeface="Tahoma" panose="020B0604030504040204" pitchFamily="34" charset="0"/>
              </a:rPr>
              <a:t>Білгің келсе біздің жайды, содан сұра тек қана:</a:t>
            </a:r>
            <a:br>
              <a:rPr lang="kk-KZ" altLang="ru-RU" sz="2000" dirty="0">
                <a:latin typeface="Tahoma" panose="020B0604030504040204" pitchFamily="34" charset="0"/>
                <a:ea typeface="Tahoma" panose="020B0604030504040204" pitchFamily="34" charset="0"/>
                <a:cs typeface="Tahoma" panose="020B0604030504040204" pitchFamily="34" charset="0"/>
              </a:rPr>
            </a:br>
            <a:r>
              <a:rPr lang="kk-KZ" altLang="ru-RU" sz="2000" dirty="0">
                <a:latin typeface="Tahoma" panose="020B0604030504040204" pitchFamily="34" charset="0"/>
                <a:ea typeface="Tahoma" panose="020B0604030504040204" pitchFamily="34" charset="0"/>
                <a:cs typeface="Tahoma" panose="020B0604030504040204" pitchFamily="34" charset="0"/>
              </a:rPr>
              <a:t>Одан асқан жоқ шежіре, одан асқан жоқ дана.</a:t>
            </a:r>
            <a:endParaRPr lang="ru-RU" altLang="ru-RU"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endParaRPr lang="kk-KZ" altLang="ru-RU" sz="2400" b="1" dirty="0">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endParaRPr lang="kk-KZ" altLang="ru-RU" sz="2400" b="1" dirty="0">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endParaRPr lang="kk-KZ" altLang="ru-RU" sz="2400" b="1" dirty="0">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endParaRPr lang="kk-KZ" altLang="ru-RU" sz="2400" b="1" dirty="0">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endParaRPr lang="kk-KZ" altLang="ru-RU" sz="2400" b="1" dirty="0">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endParaRPr lang="kk-KZ" altLang="ru-RU" sz="2400" b="1" dirty="0">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pPr>
            <a:r>
              <a:rPr lang="kk-KZ" altLang="ru-RU" sz="1800" b="1" dirty="0">
                <a:latin typeface="Tahoma" panose="020B0604030504040204" pitchFamily="34" charset="0"/>
                <a:ea typeface="Tahoma" panose="020B0604030504040204" pitchFamily="34" charset="0"/>
                <a:cs typeface="Tahoma" panose="020B0604030504040204" pitchFamily="34" charset="0"/>
              </a:rPr>
              <a:t>Дескриптор:</a:t>
            </a:r>
            <a:endParaRPr lang="ru-RU" altLang="ru-R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buFontTx/>
              <a:buChar char="•"/>
            </a:pPr>
            <a:r>
              <a:rPr lang="kk-KZ" altLang="ru-RU" sz="1800" dirty="0">
                <a:latin typeface="Tahoma" panose="020B0604030504040204" pitchFamily="34" charset="0"/>
                <a:ea typeface="Tahoma" panose="020B0604030504040204" pitchFamily="34" charset="0"/>
                <a:cs typeface="Tahoma" panose="020B0604030504040204" pitchFamily="34" charset="0"/>
              </a:rPr>
              <a:t>мәтіндердің жанрын анықтайды;</a:t>
            </a:r>
            <a:endParaRPr lang="ru-RU" altLang="ru-R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buClrTx/>
              <a:buFontTx/>
              <a:buChar char="•"/>
            </a:pPr>
            <a:r>
              <a:rPr lang="kk-KZ" altLang="ru-RU" sz="1800" dirty="0">
                <a:latin typeface="Tahoma" panose="020B0604030504040204" pitchFamily="34" charset="0"/>
                <a:ea typeface="Tahoma" panose="020B0604030504040204" pitchFamily="34" charset="0"/>
                <a:cs typeface="Tahoma" panose="020B0604030504040204" pitchFamily="34" charset="0"/>
              </a:rPr>
              <a:t>стилін ажыратады.</a:t>
            </a:r>
            <a:endParaRPr lang="ru-RU" altLang="ru-RU"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ru-RU" sz="2400" dirty="0"/>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7</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aphicFrame>
        <p:nvGraphicFramePr>
          <p:cNvPr id="2" name="Таблица 1">
            <a:extLst>
              <a:ext uri="{FF2B5EF4-FFF2-40B4-BE49-F238E27FC236}">
                <a16:creationId xmlns:a16="http://schemas.microsoft.com/office/drawing/2014/main" id="{0B35F6D6-5578-4827-8966-533F2474B60C}"/>
              </a:ext>
            </a:extLst>
          </p:cNvPr>
          <p:cNvGraphicFramePr>
            <a:graphicFrameLocks noGrp="1"/>
          </p:cNvGraphicFramePr>
          <p:nvPr>
            <p:extLst>
              <p:ext uri="{D42A27DB-BD31-4B8C-83A1-F6EECF244321}">
                <p14:modId xmlns:p14="http://schemas.microsoft.com/office/powerpoint/2010/main" val="254855493"/>
              </p:ext>
            </p:extLst>
          </p:nvPr>
        </p:nvGraphicFramePr>
        <p:xfrm>
          <a:off x="1524000" y="3106895"/>
          <a:ext cx="7329714" cy="1429512"/>
        </p:xfrm>
        <a:graphic>
          <a:graphicData uri="http://schemas.openxmlformats.org/drawingml/2006/table">
            <a:tbl>
              <a:tblPr firstRow="1" firstCol="1" bandRow="1">
                <a:tableStyleId>{C0B9A5F0-CE58-4C33-9E52-43888FF8A4FE}</a:tableStyleId>
              </a:tblPr>
              <a:tblGrid>
                <a:gridCol w="3664857">
                  <a:extLst>
                    <a:ext uri="{9D8B030D-6E8A-4147-A177-3AD203B41FA5}">
                      <a16:colId xmlns:a16="http://schemas.microsoft.com/office/drawing/2014/main" val="168684049"/>
                    </a:ext>
                  </a:extLst>
                </a:gridCol>
                <a:gridCol w="3664857">
                  <a:extLst>
                    <a:ext uri="{9D8B030D-6E8A-4147-A177-3AD203B41FA5}">
                      <a16:colId xmlns:a16="http://schemas.microsoft.com/office/drawing/2014/main" val="4193952974"/>
                    </a:ext>
                  </a:extLst>
                </a:gridCol>
              </a:tblGrid>
              <a:tr h="226255">
                <a:tc>
                  <a:txBody>
                    <a:bodyPr/>
                    <a:lstStyle/>
                    <a:p>
                      <a:pPr algn="ctr">
                        <a:lnSpc>
                          <a:spcPct val="115000"/>
                        </a:lnSpc>
                        <a:spcAft>
                          <a:spcPts val="0"/>
                        </a:spcAft>
                      </a:pPr>
                      <a:r>
                        <a:rPr lang="kk-KZ" sz="1800" b="1" dirty="0">
                          <a:effectLst/>
                          <a:latin typeface="Tahoma" panose="020B0604030504040204" pitchFamily="34" charset="0"/>
                          <a:ea typeface="Tahoma" panose="020B0604030504040204" pitchFamily="34" charset="0"/>
                          <a:cs typeface="Tahoma" panose="020B0604030504040204" pitchFamily="34" charset="0"/>
                        </a:rPr>
                        <a:t>А мәтіні</a:t>
                      </a:r>
                      <a:endParaRPr lang="ru-RU"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kk-KZ" sz="1800" b="1" dirty="0">
                          <a:effectLst/>
                          <a:latin typeface="Tahoma" panose="020B0604030504040204" pitchFamily="34" charset="0"/>
                          <a:ea typeface="Tahoma" panose="020B0604030504040204" pitchFamily="34" charset="0"/>
                          <a:cs typeface="Tahoma" panose="020B0604030504040204" pitchFamily="34" charset="0"/>
                        </a:rPr>
                        <a:t>Ә мәтіні</a:t>
                      </a:r>
                      <a:endParaRPr lang="ru-RU"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23120940"/>
                  </a:ext>
                </a:extLst>
              </a:tr>
              <a:tr h="226255">
                <a:tc gridSpan="2">
                  <a:txBody>
                    <a:bodyPr/>
                    <a:lstStyle/>
                    <a:p>
                      <a:pPr algn="ctr">
                        <a:lnSpc>
                          <a:spcPct val="115000"/>
                        </a:lnSpc>
                        <a:spcAft>
                          <a:spcPts val="0"/>
                        </a:spcAft>
                      </a:pPr>
                      <a:r>
                        <a:rPr lang="kk-KZ" sz="1800" b="1" dirty="0">
                          <a:effectLst/>
                          <a:latin typeface="Tahoma" panose="020B0604030504040204" pitchFamily="34" charset="0"/>
                          <a:ea typeface="Tahoma" panose="020B0604030504040204" pitchFamily="34" charset="0"/>
                          <a:cs typeface="Tahoma" panose="020B0604030504040204" pitchFamily="34" charset="0"/>
                        </a:rPr>
                        <a:t>стилі</a:t>
                      </a:r>
                      <a:endParaRPr lang="ru-RU"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3824948342"/>
                  </a:ext>
                </a:extLst>
              </a:tr>
              <a:tr h="226255">
                <a:tc>
                  <a:txBody>
                    <a:bodyPr/>
                    <a:lstStyle/>
                    <a:p>
                      <a:pPr algn="ctr">
                        <a:lnSpc>
                          <a:spcPct val="115000"/>
                        </a:lnSpc>
                        <a:spcAft>
                          <a:spcPts val="0"/>
                        </a:spcAft>
                      </a:pPr>
                      <a:r>
                        <a:rPr lang="kk-KZ" sz="1800" b="1" dirty="0">
                          <a:effectLst/>
                          <a:latin typeface="Tahoma" panose="020B0604030504040204" pitchFamily="34" charset="0"/>
                          <a:ea typeface="Tahoma" panose="020B0604030504040204" pitchFamily="34" charset="0"/>
                          <a:cs typeface="Tahoma" panose="020B0604030504040204" pitchFamily="34" charset="0"/>
                        </a:rPr>
                        <a:t> </a:t>
                      </a:r>
                      <a:endParaRPr lang="ru-RU"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kk-KZ" sz="1800" b="1" dirty="0">
                          <a:effectLst/>
                          <a:latin typeface="Tahoma" panose="020B0604030504040204" pitchFamily="34" charset="0"/>
                          <a:ea typeface="Tahoma" panose="020B0604030504040204" pitchFamily="34" charset="0"/>
                          <a:cs typeface="Tahoma" panose="020B0604030504040204" pitchFamily="34" charset="0"/>
                        </a:rPr>
                        <a:t> </a:t>
                      </a:r>
                      <a:endParaRPr lang="ru-RU"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212235889"/>
                  </a:ext>
                </a:extLst>
              </a:tr>
              <a:tr h="226255">
                <a:tc gridSpan="2">
                  <a:txBody>
                    <a:bodyPr/>
                    <a:lstStyle/>
                    <a:p>
                      <a:pPr algn="ctr">
                        <a:lnSpc>
                          <a:spcPct val="115000"/>
                        </a:lnSpc>
                        <a:spcAft>
                          <a:spcPts val="0"/>
                        </a:spcAft>
                      </a:pPr>
                      <a:r>
                        <a:rPr lang="kk-KZ" sz="1800" b="1" dirty="0">
                          <a:effectLst/>
                          <a:latin typeface="Tahoma" panose="020B0604030504040204" pitchFamily="34" charset="0"/>
                          <a:ea typeface="Tahoma" panose="020B0604030504040204" pitchFamily="34" charset="0"/>
                          <a:cs typeface="Tahoma" panose="020B0604030504040204" pitchFamily="34" charset="0"/>
                        </a:rPr>
                        <a:t>жанры</a:t>
                      </a:r>
                      <a:endParaRPr lang="ru-RU"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116021471"/>
                  </a:ext>
                </a:extLst>
              </a:tr>
              <a:tr h="226255">
                <a:tc>
                  <a:txBody>
                    <a:bodyPr/>
                    <a:lstStyle/>
                    <a:p>
                      <a:pPr algn="ctr">
                        <a:lnSpc>
                          <a:spcPct val="115000"/>
                        </a:lnSpc>
                        <a:spcAft>
                          <a:spcPts val="0"/>
                        </a:spcAft>
                      </a:pPr>
                      <a:r>
                        <a:rPr lang="kk-KZ"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kk-KZ"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055504"/>
                  </a:ext>
                </a:extLst>
              </a:tr>
            </a:tbl>
          </a:graphicData>
        </a:graphic>
      </p:graphicFrame>
    </p:spTree>
    <p:extLst>
      <p:ext uri="{BB962C8B-B14F-4D97-AF65-F5344CB8AC3E}">
        <p14:creationId xmlns:p14="http://schemas.microsoft.com/office/powerpoint/2010/main" val="319233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p:nvPr/>
        </p:nvSpPr>
        <p:spPr>
          <a:xfrm>
            <a:off x="587320" y="665455"/>
            <a:ext cx="9139006" cy="3331308"/>
          </a:xfrm>
          <a:prstGeom prst="rect">
            <a:avLst/>
          </a:prstGeom>
          <a:noFill/>
          <a:ln>
            <a:noFill/>
          </a:ln>
        </p:spPr>
        <p:txBody>
          <a:bodyPr spcFirstLastPara="1" wrap="square" lIns="121900" tIns="121900" rIns="121900" bIns="121900" anchor="t" anchorCtr="0">
            <a:noAutofit/>
          </a:bodyPr>
          <a:lstStyle/>
          <a:p>
            <a:pPr algn="ctr"/>
            <a:r>
              <a:rPr lang="kk-KZ"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Өзіңізді тексеріңіз</a:t>
            </a:r>
            <a:endParaRPr lang="ru-RU"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kk-KZ" sz="2400" b="1" dirty="0">
              <a:latin typeface="Tahoma" panose="020B0604030504040204" pitchFamily="34" charset="0"/>
              <a:ea typeface="Tahoma" panose="020B0604030504040204" pitchFamily="34" charset="0"/>
              <a:cs typeface="Tahoma" panose="020B0604030504040204" pitchFamily="34" charset="0"/>
            </a:endParaRPr>
          </a:p>
          <a:p>
            <a:r>
              <a:rPr lang="kk-KZ" sz="2400" b="1" dirty="0">
                <a:latin typeface="Tahoma" panose="020B0604030504040204" pitchFamily="34" charset="0"/>
                <a:ea typeface="Tahoma" panose="020B0604030504040204" pitchFamily="34" charset="0"/>
                <a:cs typeface="Tahoma" panose="020B0604030504040204" pitchFamily="34" charset="0"/>
              </a:rPr>
              <a:t>    </a:t>
            </a:r>
            <a:endParaRPr lang="ru-RU" sz="2400" dirty="0"/>
          </a:p>
        </p:txBody>
      </p:sp>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8</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aphicFrame>
        <p:nvGraphicFramePr>
          <p:cNvPr id="2" name="Таблица 1">
            <a:extLst>
              <a:ext uri="{FF2B5EF4-FFF2-40B4-BE49-F238E27FC236}">
                <a16:creationId xmlns:a16="http://schemas.microsoft.com/office/drawing/2014/main" id="{9C75A437-8512-4AC7-8D54-0832FF4AFE79}"/>
              </a:ext>
            </a:extLst>
          </p:cNvPr>
          <p:cNvGraphicFramePr>
            <a:graphicFrameLocks noGrp="1"/>
          </p:cNvGraphicFramePr>
          <p:nvPr>
            <p:extLst>
              <p:ext uri="{D42A27DB-BD31-4B8C-83A1-F6EECF244321}">
                <p14:modId xmlns:p14="http://schemas.microsoft.com/office/powerpoint/2010/main" val="336356991"/>
              </p:ext>
            </p:extLst>
          </p:nvPr>
        </p:nvGraphicFramePr>
        <p:xfrm>
          <a:off x="1097280" y="1488987"/>
          <a:ext cx="8510954" cy="2507776"/>
        </p:xfrm>
        <a:graphic>
          <a:graphicData uri="http://schemas.openxmlformats.org/drawingml/2006/table">
            <a:tbl>
              <a:tblPr firstRow="1" firstCol="1" bandRow="1">
                <a:tableStyleId>{C0B9A5F0-CE58-4C33-9E52-43888FF8A4FE}</a:tableStyleId>
              </a:tblPr>
              <a:tblGrid>
                <a:gridCol w="4255477">
                  <a:extLst>
                    <a:ext uri="{9D8B030D-6E8A-4147-A177-3AD203B41FA5}">
                      <a16:colId xmlns:a16="http://schemas.microsoft.com/office/drawing/2014/main" val="2201817528"/>
                    </a:ext>
                  </a:extLst>
                </a:gridCol>
                <a:gridCol w="4255477">
                  <a:extLst>
                    <a:ext uri="{9D8B030D-6E8A-4147-A177-3AD203B41FA5}">
                      <a16:colId xmlns:a16="http://schemas.microsoft.com/office/drawing/2014/main" val="664972687"/>
                    </a:ext>
                  </a:extLst>
                </a:gridCol>
              </a:tblGrid>
              <a:tr h="410258">
                <a:tc>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Оқылым мәтіні</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Қ.Мырза Әлінің өлеңі</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7886917"/>
                  </a:ext>
                </a:extLst>
              </a:tr>
              <a:tr h="410258">
                <a:tc gridSpan="2">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стилі</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827467305"/>
                  </a:ext>
                </a:extLst>
              </a:tr>
              <a:tr h="866744">
                <a:tc>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публицистикалық</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көркем әдебиет</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83471965"/>
                  </a:ext>
                </a:extLst>
              </a:tr>
              <a:tr h="410258">
                <a:tc gridSpan="2">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жанры</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ru-RU"/>
                    </a:p>
                  </a:txBody>
                  <a:tcPr/>
                </a:tc>
                <a:extLst>
                  <a:ext uri="{0D108BD9-81ED-4DB2-BD59-A6C34878D82A}">
                    <a16:rowId xmlns:a16="http://schemas.microsoft.com/office/drawing/2014/main" val="207059431"/>
                  </a:ext>
                </a:extLst>
              </a:tr>
              <a:tr h="410258">
                <a:tc>
                  <a:txBody>
                    <a:bodyPr/>
                    <a:lstStyle/>
                    <a:p>
                      <a:pPr algn="ctr">
                        <a:lnSpc>
                          <a:spcPct val="115000"/>
                        </a:lnSpc>
                        <a:spcAft>
                          <a:spcPts val="0"/>
                        </a:spcAft>
                      </a:pPr>
                      <a:r>
                        <a:rPr lang="kk-KZ" sz="2000" b="1">
                          <a:effectLst/>
                          <a:latin typeface="Tahoma" panose="020B0604030504040204" pitchFamily="34" charset="0"/>
                          <a:ea typeface="Tahoma" panose="020B0604030504040204" pitchFamily="34" charset="0"/>
                          <a:cs typeface="Tahoma" panose="020B0604030504040204" pitchFamily="34" charset="0"/>
                        </a:rPr>
                        <a:t>мақала</a:t>
                      </a:r>
                      <a:endParaRPr lang="ru-RU" sz="20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15000"/>
                        </a:lnSpc>
                        <a:spcAft>
                          <a:spcPts val="0"/>
                        </a:spcAft>
                      </a:pPr>
                      <a:r>
                        <a:rPr lang="kk-KZ" sz="2000" b="1" dirty="0">
                          <a:effectLst/>
                          <a:latin typeface="Tahoma" panose="020B0604030504040204" pitchFamily="34" charset="0"/>
                          <a:ea typeface="Tahoma" panose="020B0604030504040204" pitchFamily="34" charset="0"/>
                          <a:cs typeface="Tahoma" panose="020B0604030504040204" pitchFamily="34" charset="0"/>
                        </a:rPr>
                        <a:t>поэзия</a:t>
                      </a:r>
                      <a:endParaRPr lang="ru-RU"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272938887"/>
                  </a:ext>
                </a:extLst>
              </a:tr>
            </a:tbl>
          </a:graphicData>
        </a:graphic>
      </p:graphicFrame>
    </p:spTree>
    <p:extLst>
      <p:ext uri="{BB962C8B-B14F-4D97-AF65-F5344CB8AC3E}">
        <p14:creationId xmlns:p14="http://schemas.microsoft.com/office/powerpoint/2010/main" val="52497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
          <p:cNvSpPr txBox="1"/>
          <p:nvPr/>
        </p:nvSpPr>
        <p:spPr>
          <a:xfrm>
            <a:off x="11312525" y="282575"/>
            <a:ext cx="457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Roboto Condensed"/>
              <a:buNone/>
            </a:pPr>
            <a:fld id="{00000000-1234-1234-1234-123412341234}" type="slidenum">
              <a:rPr lang="en-US" sz="1200" b="1" i="0" u="none">
                <a:solidFill>
                  <a:srgbClr val="FFFFFF"/>
                </a:solidFill>
                <a:latin typeface="Roboto Condensed"/>
                <a:ea typeface="Roboto Condensed"/>
                <a:cs typeface="Roboto Condensed"/>
                <a:sym typeface="Roboto Condensed"/>
              </a:rPr>
              <a:t>9</a:t>
            </a:fld>
            <a:endParaRPr/>
          </a:p>
        </p:txBody>
      </p:sp>
      <p:grpSp>
        <p:nvGrpSpPr>
          <p:cNvPr id="7" name="Группа 6"/>
          <p:cNvGrpSpPr/>
          <p:nvPr/>
        </p:nvGrpSpPr>
        <p:grpSpPr>
          <a:xfrm>
            <a:off x="30236" y="3848972"/>
            <a:ext cx="12192000" cy="3009028"/>
            <a:chOff x="0" y="3521168"/>
            <a:chExt cx="12192000" cy="3009028"/>
          </a:xfrm>
          <a:solidFill>
            <a:schemeClr val="bg2">
              <a:lumMod val="60000"/>
              <a:lumOff val="40000"/>
            </a:schemeClr>
          </a:solidFill>
        </p:grpSpPr>
        <p:sp>
          <p:nvSpPr>
            <p:cNvPr id="8" name="Прямоугольник 7"/>
            <p:cNvSpPr/>
            <p:nvPr/>
          </p:nvSpPr>
          <p:spPr>
            <a:xfrm>
              <a:off x="9696090" y="3521168"/>
              <a:ext cx="2126323" cy="2344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0" y="5865962"/>
              <a:ext cx="12192000" cy="66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aphicFrame>
        <p:nvGraphicFramePr>
          <p:cNvPr id="2" name="Таблица 2">
            <a:extLst>
              <a:ext uri="{FF2B5EF4-FFF2-40B4-BE49-F238E27FC236}">
                <a16:creationId xmlns:a16="http://schemas.microsoft.com/office/drawing/2014/main" id="{49C3646E-DB22-4588-B38F-5A53BFED6C7E}"/>
              </a:ext>
            </a:extLst>
          </p:cNvPr>
          <p:cNvGraphicFramePr>
            <a:graphicFrameLocks noGrp="1"/>
          </p:cNvGraphicFramePr>
          <p:nvPr>
            <p:extLst>
              <p:ext uri="{D42A27DB-BD31-4B8C-83A1-F6EECF244321}">
                <p14:modId xmlns:p14="http://schemas.microsoft.com/office/powerpoint/2010/main" val="2242284258"/>
              </p:ext>
            </p:extLst>
          </p:nvPr>
        </p:nvGraphicFramePr>
        <p:xfrm>
          <a:off x="675249" y="860342"/>
          <a:ext cx="8834513" cy="4161824"/>
        </p:xfrm>
        <a:graphic>
          <a:graphicData uri="http://schemas.openxmlformats.org/drawingml/2006/table">
            <a:tbl>
              <a:tblPr firstRow="1" bandRow="1">
                <a:tableStyleId>{C0B9A5F0-CE58-4C33-9E52-43888FF8A4FE}</a:tableStyleId>
              </a:tblPr>
              <a:tblGrid>
                <a:gridCol w="2719975">
                  <a:extLst>
                    <a:ext uri="{9D8B030D-6E8A-4147-A177-3AD203B41FA5}">
                      <a16:colId xmlns:a16="http://schemas.microsoft.com/office/drawing/2014/main" val="1459122790"/>
                    </a:ext>
                  </a:extLst>
                </a:gridCol>
                <a:gridCol w="2782970">
                  <a:extLst>
                    <a:ext uri="{9D8B030D-6E8A-4147-A177-3AD203B41FA5}">
                      <a16:colId xmlns:a16="http://schemas.microsoft.com/office/drawing/2014/main" val="2989504455"/>
                    </a:ext>
                  </a:extLst>
                </a:gridCol>
                <a:gridCol w="3331568">
                  <a:extLst>
                    <a:ext uri="{9D8B030D-6E8A-4147-A177-3AD203B41FA5}">
                      <a16:colId xmlns:a16="http://schemas.microsoft.com/office/drawing/2014/main" val="1716627217"/>
                    </a:ext>
                  </a:extLst>
                </a:gridCol>
              </a:tblGrid>
              <a:tr h="504224">
                <a:tc>
                  <a:txBody>
                    <a:bodyPr/>
                    <a:lstStyle/>
                    <a:p>
                      <a:pPr algn="ctr"/>
                      <a:r>
                        <a:rPr lang="kk-KZ"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МАҚАЛА</a:t>
                      </a:r>
                      <a:endParaRPr lang="ru-RU"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kk-KZ"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НҰСҚАУЛЫҚ</a:t>
                      </a:r>
                      <a:endParaRPr lang="ru-RU"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kk-KZ"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ӘҢГІМЕ</a:t>
                      </a:r>
                      <a:endParaRPr lang="ru-RU"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85662798"/>
                  </a:ext>
                </a:extLst>
              </a:tr>
              <a:tr h="1494315">
                <a:tc>
                  <a:txBody>
                    <a:bodyPr/>
                    <a:lstStyle/>
                    <a:p>
                      <a:r>
                        <a:rPr lang="kk-KZ" sz="1800" b="1" i="0" u="none" strike="noStrike" cap="none" dirty="0">
                          <a:solidFill>
                            <a:srgbClr val="000000"/>
                          </a:solidFill>
                          <a:effectLst/>
                          <a:latin typeface="Arial"/>
                          <a:ea typeface="Arial"/>
                          <a:cs typeface="Arial"/>
                          <a:sym typeface="Arial"/>
                        </a:rPr>
                        <a:t>Қоғамдық-әлеуметтік мәселелер туралы жазылған публицистикалық жанрдағы шығарма. </a:t>
                      </a:r>
                      <a:br>
                        <a:rPr lang="kk-KZ" sz="1800" b="1" i="0" u="none" strike="noStrike" cap="none" dirty="0">
                          <a:solidFill>
                            <a:srgbClr val="000000"/>
                          </a:solidFill>
                          <a:effectLst/>
                          <a:latin typeface="Arial"/>
                          <a:ea typeface="Arial"/>
                          <a:cs typeface="Arial"/>
                          <a:sym typeface="Arial"/>
                        </a:rPr>
                      </a:br>
                      <a:r>
                        <a:rPr lang="kk-KZ" sz="1800" b="1" i="0" u="none" strike="noStrike" cap="none" dirty="0">
                          <a:solidFill>
                            <a:srgbClr val="000000"/>
                          </a:solidFill>
                          <a:effectLst/>
                          <a:latin typeface="Arial"/>
                          <a:ea typeface="Arial"/>
                          <a:cs typeface="Arial"/>
                          <a:sym typeface="Arial"/>
                        </a:rPr>
                        <a:t>Публицистикалық мақала қоғамдық-әлеуметтік және саяси маңызы зор оқиғалар мен құбылыстарды көркем тілмен баяндайды.</a:t>
                      </a:r>
                      <a:endParaRPr lang="ru-RU" sz="1800" b="1" dirty="0"/>
                    </a:p>
                  </a:txBody>
                  <a:tcPr/>
                </a:tc>
                <a:tc>
                  <a:txBody>
                    <a:bodyPr/>
                    <a:lstStyle/>
                    <a:p>
                      <a:r>
                        <a:rPr lang="kk-KZ" sz="1800" b="1" i="0" u="none" strike="noStrike" cap="none" dirty="0">
                          <a:solidFill>
                            <a:srgbClr val="000000"/>
                          </a:solidFill>
                          <a:effectLst/>
                          <a:latin typeface="Arial"/>
                          <a:ea typeface="Arial"/>
                          <a:cs typeface="Arial"/>
                          <a:sym typeface="Arial"/>
                        </a:rPr>
                        <a:t>Белгілі бір мақсатты көздеп, қысқа әрі түсінікті жазылған ережелер жиынтығы.</a:t>
                      </a:r>
                      <a:endParaRPr lang="ru-RU" sz="1800" b="1" dirty="0"/>
                    </a:p>
                  </a:txBody>
                  <a:tcPr/>
                </a:tc>
                <a:tc>
                  <a:txBody>
                    <a:bodyPr/>
                    <a:lstStyle/>
                    <a:p>
                      <a:r>
                        <a:rPr lang="kk-KZ" sz="1800" b="1" i="0" u="none" strike="noStrike" cap="none" dirty="0">
                          <a:solidFill>
                            <a:srgbClr val="000000"/>
                          </a:solidFill>
                          <a:effectLst/>
                          <a:latin typeface="Arial"/>
                          <a:ea typeface="Arial"/>
                          <a:cs typeface="Arial"/>
                          <a:sym typeface="Arial"/>
                        </a:rPr>
                        <a:t>Оқиғаны қара сөзбен</a:t>
                      </a:r>
                      <a:r>
                        <a:rPr lang="kk-KZ" sz="1800" b="1" i="0" u="none" strike="noStrike" cap="none" noProof="0" dirty="0">
                          <a:solidFill>
                            <a:srgbClr val="000000"/>
                          </a:solidFill>
                          <a:effectLst/>
                          <a:latin typeface="Arial"/>
                          <a:ea typeface="Arial"/>
                          <a:cs typeface="Arial"/>
                          <a:sym typeface="Arial"/>
                        </a:rPr>
                        <a:t> баяндайтын шағын көркем шығарма жанры. Әңгіменің көлемі шағын, кейіпкерлер саны аз, сюжет ұйытқысын құрайтын </a:t>
                      </a:r>
                      <a:r>
                        <a:rPr lang="kk-KZ" sz="1800" b="1" i="0" u="none" strike="noStrike" cap="none" dirty="0">
                          <a:solidFill>
                            <a:srgbClr val="000000"/>
                          </a:solidFill>
                          <a:effectLst/>
                          <a:latin typeface="Arial"/>
                          <a:ea typeface="Arial"/>
                          <a:cs typeface="Arial"/>
                          <a:sym typeface="Arial"/>
                        </a:rPr>
                        <a:t>оқиғаның басталуы, шарықтау шегі мен шешімі болады. </a:t>
                      </a:r>
                      <a:endParaRPr lang="ru-RU" sz="1800" b="1" dirty="0"/>
                    </a:p>
                  </a:txBody>
                  <a:tcPr/>
                </a:tc>
                <a:extLst>
                  <a:ext uri="{0D108BD9-81ED-4DB2-BD59-A6C34878D82A}">
                    <a16:rowId xmlns:a16="http://schemas.microsoft.com/office/drawing/2014/main" val="747950441"/>
                  </a:ext>
                </a:extLst>
              </a:tr>
            </a:tbl>
          </a:graphicData>
        </a:graphic>
      </p:graphicFrame>
    </p:spTree>
    <p:extLst>
      <p:ext uri="{BB962C8B-B14F-4D97-AF65-F5344CB8AC3E}">
        <p14:creationId xmlns:p14="http://schemas.microsoft.com/office/powerpoint/2010/main" val="1837316030"/>
      </p:ext>
    </p:extLst>
  </p:cSld>
  <p:clrMapOvr>
    <a:masterClrMapping/>
  </p:clrMapOvr>
</p:sld>
</file>

<file path=ppt/theme/theme1.xml><?xml version="1.0" encoding="utf-8"?>
<a:theme xmlns:a="http://schemas.openxmlformats.org/drawingml/2006/main" name="1_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256</Words>
  <Application>Microsoft Office PowerPoint</Application>
  <PresentationFormat>Широкоэкранный</PresentationFormat>
  <Paragraphs>106</Paragraphs>
  <Slides>11</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11</vt:i4>
      </vt:variant>
    </vt:vector>
  </HeadingPairs>
  <TitlesOfParts>
    <vt:vector size="17" baseType="lpstr">
      <vt:lpstr>Calibri</vt:lpstr>
      <vt:lpstr>Arial</vt:lpstr>
      <vt:lpstr>Roboto Condensed</vt:lpstr>
      <vt:lpstr>Tahoma</vt:lpstr>
      <vt:lpstr>1_Тема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Жанна Сералина</cp:lastModifiedBy>
  <cp:revision>223</cp:revision>
  <dcterms:modified xsi:type="dcterms:W3CDTF">2020-11-23T06:50:41Z</dcterms:modified>
</cp:coreProperties>
</file>