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4" r:id="rId6"/>
    <p:sldId id="260" r:id="rId7"/>
    <p:sldId id="261" r:id="rId8"/>
    <p:sldId id="265" r:id="rId9"/>
    <p:sldId id="266" r:id="rId10"/>
    <p:sldId id="267" r:id="rId11"/>
    <p:sldId id="262" r:id="rId12"/>
    <p:sldId id="263" r:id="rId13"/>
  </p:sldIdLst>
  <p:sldSz cx="12192000" cy="6858000"/>
  <p:notesSz cx="6761163" cy="99425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23" d="100"/>
          <a:sy n="123" d="100"/>
        </p:scale>
        <p:origin x="114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10/25/2020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10/25/2020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10/25/2020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48A87A34-81AB-432B-8DAE-1953F412C126}" type="datetimeFigureOut">
              <a:rPr lang="en-US" dirty="0"/>
              <a:pPr/>
              <a:t>10/25/2020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10/25/2020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55407AC-ABFB-419F-9B25-887C0C74B09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63984" y="802298"/>
            <a:ext cx="11345663" cy="2541431"/>
          </a:xfrm>
        </p:spPr>
        <p:txBody>
          <a:bodyPr>
            <a:normAutofit fontScale="90000"/>
          </a:bodyPr>
          <a:lstStyle/>
          <a:p>
            <a:pPr algn="ctr"/>
            <a:r>
              <a:rPr lang="kk-KZ" sz="4000" dirty="0">
                <a:solidFill>
                  <a:srgbClr val="002060"/>
                </a:solidFill>
              </a:rPr>
              <a:t>Сабақтың тақырыбы: </a:t>
            </a:r>
            <a:br>
              <a:rPr lang="kk-KZ" sz="4000" dirty="0">
                <a:solidFill>
                  <a:srgbClr val="002060"/>
                </a:solidFill>
              </a:rPr>
            </a:br>
            <a:r>
              <a:rPr lang="kk-KZ" sz="4000" dirty="0">
                <a:solidFill>
                  <a:srgbClr val="002060"/>
                </a:solidFill>
              </a:rPr>
              <a:t/>
            </a:r>
            <a:br>
              <a:rPr lang="kk-KZ" sz="4000" dirty="0">
                <a:solidFill>
                  <a:srgbClr val="002060"/>
                </a:solidFill>
              </a:rPr>
            </a:br>
            <a:r>
              <a:rPr lang="kk-KZ" dirty="0">
                <a:solidFill>
                  <a:srgbClr val="002060"/>
                </a:solidFill>
              </a:rPr>
              <a:t>Адал дос пен амал дос</a:t>
            </a:r>
            <a:endParaRPr lang="ru-KZ" dirty="0">
              <a:solidFill>
                <a:srgbClr val="002060"/>
              </a:solidFill>
            </a:endParaRP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BCBE4118-920E-437B-B919-A60CD8F0D1A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78384" y="3994950"/>
            <a:ext cx="9776468" cy="1376039"/>
          </a:xfrm>
        </p:spPr>
        <p:txBody>
          <a:bodyPr>
            <a:normAutofit fontScale="92500" lnSpcReduction="10000"/>
          </a:bodyPr>
          <a:lstStyle/>
          <a:p>
            <a:pPr algn="ctr"/>
            <a:r>
              <a:rPr lang="kk-KZ" sz="2800" dirty="0"/>
              <a:t>Сабақтың мақсаты:</a:t>
            </a:r>
          </a:p>
          <a:p>
            <a:r>
              <a:rPr lang="kk-KZ" dirty="0"/>
              <a:t>Тыңдалған мәтін мазмұнын түсіну, ұсынылған ақпарат бойынша факті мен көзқарасты ажырата білу</a:t>
            </a:r>
            <a:endParaRPr lang="ru-KZ" dirty="0"/>
          </a:p>
        </p:txBody>
      </p:sp>
    </p:spTree>
    <p:extLst>
      <p:ext uri="{BB962C8B-B14F-4D97-AF65-F5344CB8AC3E}">
        <p14:creationId xmlns:p14="http://schemas.microsoft.com/office/powerpoint/2010/main" val="282132865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dirty="0"/>
              <a:t>Болжамды жауаптар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k-KZ" dirty="0" smtClean="0"/>
              <a:t>1. Кемшіліксіз дос іздеген адам доссыз қалады.</a:t>
            </a:r>
          </a:p>
          <a:p>
            <a:r>
              <a:rPr lang="kk-KZ" dirty="0" smtClean="0"/>
              <a:t>2. Дұшпан күлдіріп айтады, дос жылатып айтады.</a:t>
            </a:r>
          </a:p>
          <a:p>
            <a:r>
              <a:rPr lang="kk-KZ" dirty="0" smtClean="0"/>
              <a:t>3. Ақылсыз достан, ақылды дұшпан артық</a:t>
            </a:r>
          </a:p>
          <a:p>
            <a:r>
              <a:rPr lang="kk-KZ" dirty="0" smtClean="0"/>
              <a:t>4. Досың мың болса да аз, дұшпаның біреу болса да көп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7450343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0F974B1-6D94-4D71-902D-197EA377D2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1578" y="183082"/>
            <a:ext cx="9603275" cy="4575349"/>
          </a:xfrm>
        </p:spPr>
        <p:txBody>
          <a:bodyPr>
            <a:normAutofit/>
          </a:bodyPr>
          <a:lstStyle/>
          <a:p>
            <a:r>
              <a:rPr lang="kk-KZ" dirty="0"/>
              <a:t/>
            </a:r>
            <a:br>
              <a:rPr lang="kk-KZ" dirty="0"/>
            </a:br>
            <a:r>
              <a:rPr lang="kk-KZ" dirty="0"/>
              <a:t/>
            </a:r>
            <a:br>
              <a:rPr lang="kk-KZ" dirty="0"/>
            </a:br>
            <a:r>
              <a:rPr lang="kk-KZ" dirty="0"/>
              <a:t>ҮЙГЕ БЕРІЛЕТІН ОҚУ ТАПСЫРМАСЫ: </a:t>
            </a:r>
            <a:br>
              <a:rPr lang="kk-KZ" dirty="0"/>
            </a:br>
            <a:r>
              <a:rPr lang="kk-KZ" dirty="0"/>
              <a:t/>
            </a:r>
            <a:br>
              <a:rPr lang="kk-KZ" dirty="0"/>
            </a:br>
            <a:r>
              <a:rPr lang="kk-KZ" dirty="0"/>
              <a:t/>
            </a:r>
            <a:br>
              <a:rPr lang="kk-KZ" dirty="0"/>
            </a:br>
            <a:r>
              <a:rPr lang="kk-KZ" dirty="0"/>
              <a:t/>
            </a:r>
            <a:br>
              <a:rPr lang="kk-KZ" dirty="0"/>
            </a:br>
            <a:r>
              <a:rPr lang="kk-KZ" dirty="0" smtClean="0">
                <a:solidFill>
                  <a:srgbClr val="C00000"/>
                </a:solidFill>
              </a:rPr>
              <a:t>«</a:t>
            </a:r>
            <a:r>
              <a:rPr lang="kk-KZ" dirty="0">
                <a:solidFill>
                  <a:srgbClr val="C00000"/>
                </a:solidFill>
              </a:rPr>
              <a:t> </a:t>
            </a:r>
            <a:r>
              <a:rPr lang="kk-KZ" dirty="0" smtClean="0">
                <a:solidFill>
                  <a:srgbClr val="C00000"/>
                </a:solidFill>
              </a:rPr>
              <a:t>Ағаш тамырымен, адам досымен мықты</a:t>
            </a:r>
            <a:r>
              <a:rPr lang="kk-KZ" dirty="0" smtClean="0">
                <a:solidFill>
                  <a:srgbClr val="C00000"/>
                </a:solidFill>
              </a:rPr>
              <a:t>» </a:t>
            </a:r>
            <a:r>
              <a:rPr lang="kk-KZ" dirty="0" smtClean="0"/>
              <a:t>тақырыбында өз досыңыз туралы </a:t>
            </a:r>
            <a:r>
              <a:rPr lang="kk-KZ" dirty="0"/>
              <a:t>шағын әңгіме </a:t>
            </a:r>
            <a:r>
              <a:rPr lang="kk-KZ" dirty="0" smtClean="0"/>
              <a:t>құрастырыңыздар</a:t>
            </a:r>
            <a:r>
              <a:rPr lang="kk-KZ" dirty="0"/>
              <a:t>.</a:t>
            </a:r>
            <a:endParaRPr lang="ru-KZ" dirty="0"/>
          </a:p>
        </p:txBody>
      </p:sp>
    </p:spTree>
    <p:extLst>
      <p:ext uri="{BB962C8B-B14F-4D97-AF65-F5344CB8AC3E}">
        <p14:creationId xmlns:p14="http://schemas.microsoft.com/office/powerpoint/2010/main" val="413016939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7CD1AA3-9E2D-49E6-8216-8C5F0F1D01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1579" y="363984"/>
            <a:ext cx="9603275" cy="4324253"/>
          </a:xfrm>
        </p:spPr>
        <p:txBody>
          <a:bodyPr>
            <a:normAutofit/>
          </a:bodyPr>
          <a:lstStyle/>
          <a:p>
            <a:pPr algn="ctr"/>
            <a:r>
              <a:rPr lang="kk-KZ" dirty="0" smtClean="0"/>
              <a:t>Дескриптор:</a:t>
            </a:r>
            <a:br>
              <a:rPr lang="kk-KZ" dirty="0" smtClean="0"/>
            </a:br>
            <a:r>
              <a:rPr lang="kk-KZ" dirty="0"/>
              <a:t/>
            </a:r>
            <a:br>
              <a:rPr lang="kk-KZ" dirty="0"/>
            </a:br>
            <a:r>
              <a:rPr lang="kk-KZ" dirty="0" smtClean="0"/>
              <a:t/>
            </a:r>
            <a:br>
              <a:rPr lang="kk-KZ" dirty="0" smtClean="0"/>
            </a:br>
            <a:r>
              <a:rPr lang="kk-KZ" dirty="0" smtClean="0"/>
              <a:t/>
            </a:r>
            <a:br>
              <a:rPr lang="kk-KZ" dirty="0" smtClean="0"/>
            </a:br>
            <a:r>
              <a:rPr lang="kk-KZ" dirty="0" smtClean="0"/>
              <a:t>-әңгімеде 2 тұрақты тіркес, 2 мақал-мәтел болады;</a:t>
            </a:r>
            <a:br>
              <a:rPr lang="kk-KZ" dirty="0" smtClean="0"/>
            </a:br>
            <a:r>
              <a:rPr lang="kk-KZ" dirty="0" smtClean="0"/>
              <a:t>Сауатты жазылады.</a:t>
            </a:r>
            <a:br>
              <a:rPr lang="kk-KZ" dirty="0" smtClean="0"/>
            </a:br>
            <a:endParaRPr lang="ru-KZ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0FCF81E-4F00-4B62-B06B-40CD23275C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1376040"/>
            <a:ext cx="9603275" cy="449210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kk-KZ" sz="240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KZ" b="1" dirty="0"/>
          </a:p>
        </p:txBody>
      </p:sp>
    </p:spTree>
    <p:extLst>
      <p:ext uri="{BB962C8B-B14F-4D97-AF65-F5344CB8AC3E}">
        <p14:creationId xmlns:p14="http://schemas.microsoft.com/office/powerpoint/2010/main" val="28722849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7216A1B-8C23-4F9D-87F3-E408FF8F59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kk-KZ" dirty="0"/>
              <a:t>Ойтүрткі сұрақтар:</a:t>
            </a:r>
            <a:endParaRPr lang="ru-KZ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33113C9-E9B6-45C8-820C-081AE5EC61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k-KZ" dirty="0"/>
              <a:t> Қалай ойлайсыңдар, амал дос дегеніміз кім?</a:t>
            </a:r>
          </a:p>
          <a:p>
            <a:endParaRPr lang="kk-KZ" dirty="0"/>
          </a:p>
          <a:p>
            <a:r>
              <a:rPr lang="kk-KZ" dirty="0"/>
              <a:t>Адал досың көп пе?</a:t>
            </a:r>
          </a:p>
          <a:p>
            <a:endParaRPr lang="kk-KZ" dirty="0"/>
          </a:p>
          <a:p>
            <a:r>
              <a:rPr lang="kk-KZ" dirty="0"/>
              <a:t>Амал досың болған жағдайда оның қисынсыз әрекетін өзіне айтар ма едіңдер?</a:t>
            </a:r>
            <a:endParaRPr lang="ru-KZ" dirty="0"/>
          </a:p>
        </p:txBody>
      </p:sp>
    </p:spTree>
    <p:extLst>
      <p:ext uri="{BB962C8B-B14F-4D97-AF65-F5344CB8AC3E}">
        <p14:creationId xmlns:p14="http://schemas.microsoft.com/office/powerpoint/2010/main" val="34303275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EFDB984-8B3F-451B-974A-F06EC449C6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94362" y="0"/>
            <a:ext cx="9603275" cy="1136342"/>
          </a:xfrm>
        </p:spPr>
        <p:txBody>
          <a:bodyPr>
            <a:noAutofit/>
          </a:bodyPr>
          <a:lstStyle/>
          <a:p>
            <a:r>
              <a:rPr lang="kk-KZ" sz="2400" dirty="0">
                <a:solidFill>
                  <a:srgbClr val="C00000"/>
                </a:solidFill>
              </a:rPr>
              <a:t>1-тапсырма:  </a:t>
            </a:r>
            <a:r>
              <a:rPr lang="kk-KZ" sz="2400" dirty="0"/>
              <a:t>мәтінді мұқият тыңдаңдар. Тыңдалған мәтіндегі ұсынылған ақпарат бойынша факті мен көзқарасты ажыратып, «Т кестесіне» түсіріңдер.</a:t>
            </a:r>
            <a:endParaRPr lang="ru-KZ" sz="24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10E10E0-AA33-4EB4-B394-0B786C34F2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0517" y="1846555"/>
            <a:ext cx="11150353" cy="3923930"/>
          </a:xfrm>
        </p:spPr>
        <p:txBody>
          <a:bodyPr>
            <a:normAutofit fontScale="85000" lnSpcReduction="10000"/>
          </a:bodyPr>
          <a:lstStyle/>
          <a:p>
            <a:pPr marL="0" indent="0">
              <a:spcAft>
                <a:spcPts val="792"/>
              </a:spcAft>
              <a:buNone/>
            </a:pPr>
            <a:r>
              <a:rPr lang="kk-KZ" i="1" dirty="0">
                <a:effectLst/>
                <a:latin typeface="Times New Roman, serif"/>
              </a:rPr>
              <a:t>	Ертеректе ел ішінде Әйтімбет деген сөзге шешен кісі</a:t>
            </a:r>
            <a:r>
              <a:rPr lang="kk-KZ" sz="2400" dirty="0">
                <a:effectLst/>
              </a:rPr>
              <a:t> </a:t>
            </a:r>
            <a:r>
              <a:rPr lang="kk-KZ" i="1" dirty="0">
                <a:effectLst/>
                <a:latin typeface="Times New Roman, serif"/>
              </a:rPr>
              <a:t>болыпты.</a:t>
            </a:r>
            <a:r>
              <a:rPr lang="kk-KZ" sz="2400" i="1" dirty="0">
                <a:effectLst/>
              </a:rPr>
              <a:t> </a:t>
            </a:r>
            <a:r>
              <a:rPr lang="kk-KZ" i="1" dirty="0">
                <a:effectLst/>
                <a:latin typeface="Times New Roman, serif"/>
              </a:rPr>
              <a:t>Бір отырыста Әйтімбет шешенді сынайын</a:t>
            </a:r>
            <a:r>
              <a:rPr lang="kk-KZ" sz="2400" dirty="0">
                <a:effectLst/>
              </a:rPr>
              <a:t> </a:t>
            </a:r>
            <a:r>
              <a:rPr lang="kk-KZ" i="1" dirty="0">
                <a:effectLst/>
                <a:latin typeface="Times New Roman, serif"/>
              </a:rPr>
              <a:t>деген</a:t>
            </a:r>
            <a:r>
              <a:rPr lang="kk-KZ" sz="2400" dirty="0">
                <a:effectLst/>
              </a:rPr>
              <a:t> </a:t>
            </a:r>
            <a:r>
              <a:rPr lang="kk-KZ" i="1" dirty="0">
                <a:effectLst/>
                <a:latin typeface="Times New Roman, serif"/>
              </a:rPr>
              <a:t>замандастары: «Достық нешеу» деп сұрақ</a:t>
            </a:r>
            <a:r>
              <a:rPr lang="kk-KZ" sz="2400" dirty="0">
                <a:effectLst/>
              </a:rPr>
              <a:t> </a:t>
            </a:r>
            <a:r>
              <a:rPr lang="kk-KZ" i="1" dirty="0">
                <a:effectLst/>
                <a:latin typeface="Times New Roman, serif"/>
              </a:rPr>
              <a:t>қояды. Сонда Әйтімбет</a:t>
            </a:r>
            <a:r>
              <a:rPr lang="kk-KZ" sz="2400" i="1" dirty="0">
                <a:effectLst/>
              </a:rPr>
              <a:t> </a:t>
            </a:r>
            <a:r>
              <a:rPr lang="kk-KZ" i="1" dirty="0">
                <a:effectLst/>
                <a:latin typeface="Times New Roman, serif"/>
              </a:rPr>
              <a:t>тұрып:</a:t>
            </a:r>
            <a:endParaRPr lang="kk-KZ" sz="2400" i="1" dirty="0">
              <a:effectLst/>
            </a:endParaRPr>
          </a:p>
          <a:p>
            <a:pPr marL="0" marR="0" indent="0">
              <a:spcAft>
                <a:spcPts val="792"/>
              </a:spcAft>
              <a:buNone/>
            </a:pPr>
            <a:r>
              <a:rPr lang="kk-KZ" i="1" dirty="0">
                <a:effectLst/>
                <a:latin typeface="Times New Roman, serif"/>
              </a:rPr>
              <a:t>	- Достықтың екі түрі</a:t>
            </a:r>
            <a:r>
              <a:rPr lang="kk-KZ" sz="2400" i="1" dirty="0">
                <a:effectLst/>
              </a:rPr>
              <a:t> </a:t>
            </a:r>
            <a:r>
              <a:rPr lang="kk-KZ" i="1" dirty="0">
                <a:effectLst/>
                <a:latin typeface="Times New Roman, serif"/>
              </a:rPr>
              <a:t>болады. Бірі – адал достық, екіншісі – амал достық, - деген екен.</a:t>
            </a:r>
            <a:endParaRPr lang="kk-KZ" sz="2400" i="1" dirty="0">
              <a:effectLst/>
            </a:endParaRPr>
          </a:p>
          <a:p>
            <a:pPr marL="0" indent="0">
              <a:spcAft>
                <a:spcPts val="792"/>
              </a:spcAft>
              <a:buNone/>
            </a:pPr>
            <a:r>
              <a:rPr lang="kk-KZ" i="1" dirty="0">
                <a:effectLst/>
                <a:latin typeface="Times New Roman, serif"/>
              </a:rPr>
              <a:t>	Сонда замандастарының ішінен біреуі</a:t>
            </a:r>
            <a:r>
              <a:rPr lang="kk-KZ" sz="2400" i="1" dirty="0">
                <a:effectLst/>
              </a:rPr>
              <a:t> </a:t>
            </a:r>
            <a:r>
              <a:rPr lang="kk-KZ" i="1" dirty="0">
                <a:effectLst/>
                <a:latin typeface="Times New Roman, serif"/>
              </a:rPr>
              <a:t>тұрып:</a:t>
            </a:r>
            <a:endParaRPr lang="kk-KZ" sz="2400" i="1" dirty="0">
              <a:effectLst/>
            </a:endParaRPr>
          </a:p>
          <a:p>
            <a:pPr marL="0" marR="0" indent="0">
              <a:spcAft>
                <a:spcPts val="792"/>
              </a:spcAft>
              <a:buNone/>
            </a:pPr>
            <a:r>
              <a:rPr lang="kk-KZ" i="1" dirty="0">
                <a:effectLst/>
                <a:latin typeface="Times New Roman, serif"/>
              </a:rPr>
              <a:t>	- Дұрыс- ақ. Енді оларды қалай ажырата аламыз?</a:t>
            </a:r>
            <a:r>
              <a:rPr lang="kk-KZ" sz="2400" i="1" dirty="0">
                <a:effectLst/>
              </a:rPr>
              <a:t> - </a:t>
            </a:r>
            <a:r>
              <a:rPr lang="kk-KZ" i="1" dirty="0">
                <a:effectLst/>
                <a:latin typeface="Times New Roman, serif"/>
              </a:rPr>
              <a:t>дегенде:</a:t>
            </a:r>
            <a:endParaRPr lang="kk-KZ" sz="2400" i="1" dirty="0">
              <a:effectLst/>
            </a:endParaRPr>
          </a:p>
          <a:p>
            <a:pPr marL="0" marR="0" indent="0">
              <a:spcAft>
                <a:spcPts val="792"/>
              </a:spcAft>
              <a:buNone/>
            </a:pPr>
            <a:r>
              <a:rPr lang="kk-KZ" i="1" dirty="0">
                <a:effectLst/>
                <a:latin typeface="Times New Roman, serif"/>
              </a:rPr>
              <a:t>	- Адал достық өмірлік нұсқа</a:t>
            </a:r>
            <a:r>
              <a:rPr lang="kk-KZ" sz="2400" i="1" dirty="0">
                <a:effectLst/>
              </a:rPr>
              <a:t> </a:t>
            </a:r>
            <a:r>
              <a:rPr lang="kk-KZ" i="1" dirty="0">
                <a:effectLst/>
                <a:latin typeface="Times New Roman, serif"/>
              </a:rPr>
              <a:t>болады, амал достықтың өрісі қысқа</a:t>
            </a:r>
            <a:r>
              <a:rPr lang="kk-KZ" sz="2400" i="1" dirty="0">
                <a:effectLst/>
              </a:rPr>
              <a:t> </a:t>
            </a:r>
            <a:r>
              <a:rPr lang="kk-KZ" i="1" dirty="0">
                <a:effectLst/>
                <a:latin typeface="Times New Roman, serif"/>
              </a:rPr>
              <a:t>болады, - деп жауап</a:t>
            </a:r>
            <a:r>
              <a:rPr lang="kk-KZ" sz="2400" i="1" dirty="0">
                <a:effectLst/>
              </a:rPr>
              <a:t> </a:t>
            </a:r>
            <a:r>
              <a:rPr lang="kk-KZ" i="1" dirty="0">
                <a:effectLst/>
                <a:latin typeface="Times New Roman, serif"/>
              </a:rPr>
              <a:t>берген</a:t>
            </a:r>
            <a:r>
              <a:rPr lang="kk-KZ" sz="2400" i="1" dirty="0">
                <a:effectLst/>
              </a:rPr>
              <a:t> </a:t>
            </a:r>
            <a:r>
              <a:rPr lang="kk-KZ" i="1" dirty="0">
                <a:effectLst/>
                <a:latin typeface="Times New Roman, serif"/>
              </a:rPr>
              <a:t>екен. Жауабына тәнті болған замандастары Әйтімбеттің шешендігін</a:t>
            </a:r>
            <a:r>
              <a:rPr lang="kk-KZ" sz="2400" i="1" dirty="0">
                <a:effectLst/>
              </a:rPr>
              <a:t> </a:t>
            </a:r>
            <a:r>
              <a:rPr lang="kk-KZ" i="1" dirty="0">
                <a:effectLst/>
                <a:latin typeface="Times New Roman, serif"/>
              </a:rPr>
              <a:t>мойындапты.</a:t>
            </a:r>
            <a:endParaRPr lang="kk-KZ" sz="2400" i="1" dirty="0">
              <a:effectLst/>
            </a:endParaRPr>
          </a:p>
          <a:p>
            <a:endParaRPr lang="ru-KZ" dirty="0"/>
          </a:p>
        </p:txBody>
      </p:sp>
    </p:spTree>
    <p:extLst>
      <p:ext uri="{BB962C8B-B14F-4D97-AF65-F5344CB8AC3E}">
        <p14:creationId xmlns:p14="http://schemas.microsoft.com/office/powerpoint/2010/main" val="23497423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0FEDFF0-7FC5-4C89-82DD-EC68A836CD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2600" y="329564"/>
            <a:ext cx="9603275" cy="1049235"/>
          </a:xfrm>
        </p:spPr>
        <p:txBody>
          <a:bodyPr/>
          <a:lstStyle/>
          <a:p>
            <a:pPr algn="ctr"/>
            <a:r>
              <a:rPr lang="kk-KZ" dirty="0"/>
              <a:t>Дескриптор:</a:t>
            </a:r>
            <a:endParaRPr lang="ru-KZ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6408DD0-6331-438B-9A9B-D24AA340B1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39742" y="1278385"/>
            <a:ext cx="9603275" cy="1504762"/>
          </a:xfrm>
        </p:spPr>
        <p:txBody>
          <a:bodyPr>
            <a:normAutofit lnSpcReduction="10000"/>
          </a:bodyPr>
          <a:lstStyle/>
          <a:p>
            <a:r>
              <a:rPr lang="kk-KZ" sz="2400" dirty="0"/>
              <a:t>Мәтіннің мазмұнын түсінеді;</a:t>
            </a:r>
          </a:p>
          <a:p>
            <a:r>
              <a:rPr lang="kk-KZ" sz="2400" dirty="0"/>
              <a:t>Мәтінде ұсынылған ақпарат бойынша факті мен көзқарасты ажыратып, кестеге түсіреді.</a:t>
            </a:r>
          </a:p>
          <a:p>
            <a:endParaRPr lang="ru-KZ" dirty="0"/>
          </a:p>
        </p:txBody>
      </p:sp>
      <p:graphicFrame>
        <p:nvGraphicFramePr>
          <p:cNvPr id="4" name="Таблица 4">
            <a:extLst>
              <a:ext uri="{FF2B5EF4-FFF2-40B4-BE49-F238E27FC236}">
                <a16:creationId xmlns:a16="http://schemas.microsoft.com/office/drawing/2014/main" id="{0A6B12FB-8671-4A48-89A7-7B0892DFAE7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54480415"/>
              </p:ext>
            </p:extLst>
          </p:nvPr>
        </p:nvGraphicFramePr>
        <p:xfrm>
          <a:off x="1451579" y="2876365"/>
          <a:ext cx="9604374" cy="372862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802187">
                  <a:extLst>
                    <a:ext uri="{9D8B030D-6E8A-4147-A177-3AD203B41FA5}">
                      <a16:colId xmlns:a16="http://schemas.microsoft.com/office/drawing/2014/main" val="1458239327"/>
                    </a:ext>
                  </a:extLst>
                </a:gridCol>
                <a:gridCol w="4802187">
                  <a:extLst>
                    <a:ext uri="{9D8B030D-6E8A-4147-A177-3AD203B41FA5}">
                      <a16:colId xmlns:a16="http://schemas.microsoft.com/office/drawing/2014/main" val="3287841650"/>
                    </a:ext>
                  </a:extLst>
                </a:gridCol>
              </a:tblGrid>
              <a:tr h="621437">
                <a:tc>
                  <a:txBody>
                    <a:bodyPr/>
                    <a:lstStyle/>
                    <a:p>
                      <a:pPr algn="ctr"/>
                      <a:r>
                        <a:rPr lang="kk-KZ" dirty="0"/>
                        <a:t>ФАКТ</a:t>
                      </a:r>
                      <a:endParaRPr lang="ru-K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dirty="0"/>
                        <a:t>КӨЗҚАРАС</a:t>
                      </a:r>
                      <a:endParaRPr lang="ru-K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05696012"/>
                  </a:ext>
                </a:extLst>
              </a:tr>
              <a:tr h="621437">
                <a:tc>
                  <a:txBody>
                    <a:bodyPr/>
                    <a:lstStyle/>
                    <a:p>
                      <a:endParaRPr lang="ru-K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K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00546868"/>
                  </a:ext>
                </a:extLst>
              </a:tr>
              <a:tr h="621437">
                <a:tc>
                  <a:txBody>
                    <a:bodyPr/>
                    <a:lstStyle/>
                    <a:p>
                      <a:endParaRPr lang="ru-K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K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56704908"/>
                  </a:ext>
                </a:extLst>
              </a:tr>
              <a:tr h="621437">
                <a:tc>
                  <a:txBody>
                    <a:bodyPr/>
                    <a:lstStyle/>
                    <a:p>
                      <a:endParaRPr lang="ru-K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K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68733872"/>
                  </a:ext>
                </a:extLst>
              </a:tr>
              <a:tr h="621437">
                <a:tc>
                  <a:txBody>
                    <a:bodyPr/>
                    <a:lstStyle/>
                    <a:p>
                      <a:endParaRPr lang="ru-K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K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33695111"/>
                  </a:ext>
                </a:extLst>
              </a:tr>
              <a:tr h="621437">
                <a:tc>
                  <a:txBody>
                    <a:bodyPr/>
                    <a:lstStyle/>
                    <a:p>
                      <a:endParaRPr lang="ru-K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K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770631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586292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dirty="0"/>
              <a:t>Болжамды жауаптар: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kk-K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1-ТАПСЫРМА БОЙЫНША: </a:t>
            </a:r>
          </a:p>
          <a:p>
            <a:pPr marL="0" indent="0" algn="ctr">
              <a:buNone/>
            </a:pPr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ФАКТ: </a:t>
            </a:r>
          </a:p>
          <a:p>
            <a:pPr marL="0" indent="0">
              <a:buNone/>
            </a:pPr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ӘЙТІМБЕТ БИ, ӘЙТІМБЕТ БИДІҢ ШЕШЕНДІГІ</a:t>
            </a:r>
          </a:p>
          <a:p>
            <a:pPr marL="0" indent="0" algn="ctr">
              <a:buNone/>
            </a:pPr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КӨЗҚАРАС: </a:t>
            </a:r>
          </a:p>
          <a:p>
            <a:pPr marL="0" indent="0">
              <a:buNone/>
            </a:pPr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Достықтың екі түрі</a:t>
            </a:r>
            <a:r>
              <a:rPr lang="kk-K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болады. Бірі – адал достық, екіншісі – амал достық</a:t>
            </a:r>
          </a:p>
          <a:p>
            <a:pPr marL="0" indent="0">
              <a:buNone/>
            </a:pPr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Адал достық өмірлік нұсқа</a:t>
            </a:r>
            <a:r>
              <a:rPr lang="kk-K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болады, амал достықтың өрісі қысқа</a:t>
            </a:r>
            <a:r>
              <a:rPr lang="kk-K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болады.</a:t>
            </a:r>
            <a:endParaRPr lang="kk-K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93222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8112CD2-BF8F-49E1-BB62-08DDA3D83B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94362" y="342420"/>
            <a:ext cx="9603275" cy="1049235"/>
          </a:xfrm>
        </p:spPr>
        <p:txBody>
          <a:bodyPr>
            <a:normAutofit fontScale="90000"/>
          </a:bodyPr>
          <a:lstStyle/>
          <a:p>
            <a:r>
              <a:rPr lang="kk-KZ" dirty="0">
                <a:solidFill>
                  <a:srgbClr val="C00000"/>
                </a:solidFill>
              </a:rPr>
              <a:t>2-тапсырма. </a:t>
            </a:r>
            <a:r>
              <a:rPr lang="kk-KZ" dirty="0"/>
              <a:t>Берілген ақпараттар бойынша қандай әңгімеден келтірілген үзінді екеніне болжам жасаңдар. </a:t>
            </a:r>
            <a:endParaRPr lang="ru-KZ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70B7F77-252C-440F-959B-0077A665E8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1538" y="2015732"/>
            <a:ext cx="11070453" cy="395894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endParaRPr lang="ru-RU" sz="2600" dirty="0">
              <a:solidFill>
                <a:srgbClr val="002060"/>
              </a:solidFill>
            </a:endParaRPr>
          </a:p>
          <a:p>
            <a:r>
              <a:rPr lang="ru-RU" sz="2600" dirty="0" err="1">
                <a:solidFill>
                  <a:srgbClr val="002060"/>
                </a:solidFill>
              </a:rPr>
              <a:t>Ек</a:t>
            </a:r>
            <a:r>
              <a:rPr lang="en-US" sz="2600" dirty="0" err="1">
                <a:solidFill>
                  <a:srgbClr val="002060"/>
                </a:solidFill>
              </a:rPr>
              <a:t>i</a:t>
            </a:r>
            <a:r>
              <a:rPr lang="en-US" sz="2600" dirty="0">
                <a:solidFill>
                  <a:srgbClr val="002060"/>
                </a:solidFill>
              </a:rPr>
              <a:t> </a:t>
            </a:r>
            <a:r>
              <a:rPr lang="ru-RU" sz="2600" dirty="0">
                <a:solidFill>
                  <a:srgbClr val="002060"/>
                </a:solidFill>
              </a:rPr>
              <a:t>к</a:t>
            </a:r>
            <a:r>
              <a:rPr lang="en-US" sz="2600" dirty="0" err="1">
                <a:solidFill>
                  <a:srgbClr val="002060"/>
                </a:solidFill>
              </a:rPr>
              <a:t>i</a:t>
            </a:r>
            <a:r>
              <a:rPr lang="ru-RU" sz="2600" dirty="0">
                <a:solidFill>
                  <a:srgbClr val="002060"/>
                </a:solidFill>
              </a:rPr>
              <a:t>с</a:t>
            </a:r>
            <a:r>
              <a:rPr lang="en-US" sz="2600" dirty="0" err="1">
                <a:solidFill>
                  <a:srgbClr val="002060"/>
                </a:solidFill>
              </a:rPr>
              <a:t>i</a:t>
            </a:r>
            <a:r>
              <a:rPr lang="ru-RU" sz="2600" dirty="0">
                <a:solidFill>
                  <a:srgbClr val="002060"/>
                </a:solidFill>
              </a:rPr>
              <a:t>н</a:t>
            </a:r>
            <a:r>
              <a:rPr lang="en-US" sz="2600" dirty="0" err="1">
                <a:solidFill>
                  <a:srgbClr val="002060"/>
                </a:solidFill>
              </a:rPr>
              <a:t>i</a:t>
            </a:r>
            <a:r>
              <a:rPr lang="ru-RU" sz="2600" dirty="0">
                <a:solidFill>
                  <a:srgbClr val="002060"/>
                </a:solidFill>
              </a:rPr>
              <a:t>ң б</a:t>
            </a:r>
            <a:r>
              <a:rPr lang="en-US" sz="2600" dirty="0" err="1">
                <a:solidFill>
                  <a:srgbClr val="002060"/>
                </a:solidFill>
              </a:rPr>
              <a:t>i</a:t>
            </a:r>
            <a:r>
              <a:rPr lang="ru-RU" sz="2600" dirty="0" err="1">
                <a:solidFill>
                  <a:srgbClr val="002060"/>
                </a:solidFill>
              </a:rPr>
              <a:t>реу</a:t>
            </a:r>
            <a:r>
              <a:rPr lang="en-US" sz="2600" dirty="0" err="1">
                <a:solidFill>
                  <a:srgbClr val="002060"/>
                </a:solidFill>
              </a:rPr>
              <a:t>i</a:t>
            </a:r>
            <a:r>
              <a:rPr lang="en-US" sz="2600" dirty="0">
                <a:solidFill>
                  <a:srgbClr val="002060"/>
                </a:solidFill>
              </a:rPr>
              <a:t> </a:t>
            </a:r>
            <a:r>
              <a:rPr lang="ru-RU" sz="2600" dirty="0" err="1">
                <a:solidFill>
                  <a:srgbClr val="002060"/>
                </a:solidFill>
              </a:rPr>
              <a:t>әлс</a:t>
            </a:r>
            <a:r>
              <a:rPr lang="en-US" sz="2600" dirty="0" err="1">
                <a:solidFill>
                  <a:srgbClr val="002060"/>
                </a:solidFill>
              </a:rPr>
              <a:t>i</a:t>
            </a:r>
            <a:r>
              <a:rPr lang="ru-RU" sz="2600" dirty="0">
                <a:solidFill>
                  <a:srgbClr val="002060"/>
                </a:solidFill>
              </a:rPr>
              <a:t>з, ауру </a:t>
            </a:r>
            <a:r>
              <a:rPr lang="ru-RU" sz="2600" dirty="0" err="1">
                <a:solidFill>
                  <a:srgbClr val="002060"/>
                </a:solidFill>
              </a:rPr>
              <a:t>екен</a:t>
            </a:r>
            <a:r>
              <a:rPr lang="ru-RU" sz="2600" dirty="0">
                <a:solidFill>
                  <a:srgbClr val="002060"/>
                </a:solidFill>
              </a:rPr>
              <a:t>;</a:t>
            </a:r>
          </a:p>
          <a:p>
            <a:endParaRPr lang="ru-RU" sz="2600" dirty="0">
              <a:solidFill>
                <a:srgbClr val="002060"/>
              </a:solidFill>
            </a:endParaRPr>
          </a:p>
          <a:p>
            <a:r>
              <a:rPr lang="ru-RU" sz="2600" dirty="0">
                <a:solidFill>
                  <a:srgbClr val="002060"/>
                </a:solidFill>
              </a:rPr>
              <a:t>… ж</a:t>
            </a:r>
            <a:r>
              <a:rPr lang="en-US" sz="2600" dirty="0" err="1">
                <a:solidFill>
                  <a:srgbClr val="002060"/>
                </a:solidFill>
              </a:rPr>
              <a:t>i</a:t>
            </a:r>
            <a:r>
              <a:rPr lang="ru-RU" sz="2600" dirty="0">
                <a:solidFill>
                  <a:srgbClr val="002060"/>
                </a:solidFill>
              </a:rPr>
              <a:t>г</a:t>
            </a:r>
            <a:r>
              <a:rPr lang="en-US" sz="2600" dirty="0" err="1">
                <a:solidFill>
                  <a:srgbClr val="002060"/>
                </a:solidFill>
              </a:rPr>
              <a:t>i</a:t>
            </a:r>
            <a:r>
              <a:rPr lang="ru-RU" sz="2600" dirty="0">
                <a:solidFill>
                  <a:srgbClr val="002060"/>
                </a:solidFill>
              </a:rPr>
              <a:t>т ауру </a:t>
            </a:r>
            <a:r>
              <a:rPr lang="ru-RU" sz="2600" dirty="0" err="1">
                <a:solidFill>
                  <a:srgbClr val="002060"/>
                </a:solidFill>
              </a:rPr>
              <a:t>жолдасын</a:t>
            </a:r>
            <a:r>
              <a:rPr lang="ru-RU" sz="2600" dirty="0">
                <a:solidFill>
                  <a:srgbClr val="002060"/>
                </a:solidFill>
              </a:rPr>
              <a:t> </a:t>
            </a:r>
            <a:r>
              <a:rPr lang="ru-RU" sz="2600" dirty="0" err="1">
                <a:solidFill>
                  <a:srgbClr val="002060"/>
                </a:solidFill>
              </a:rPr>
              <a:t>тастап</a:t>
            </a:r>
            <a:r>
              <a:rPr lang="ru-RU" sz="2600" dirty="0">
                <a:solidFill>
                  <a:srgbClr val="002060"/>
                </a:solidFill>
              </a:rPr>
              <a:t>, </a:t>
            </a:r>
            <a:r>
              <a:rPr lang="ru-RU" sz="2600" dirty="0" err="1">
                <a:solidFill>
                  <a:srgbClr val="002060"/>
                </a:solidFill>
              </a:rPr>
              <a:t>өз</a:t>
            </a:r>
            <a:r>
              <a:rPr lang="en-US" sz="2600" dirty="0" err="1">
                <a:solidFill>
                  <a:srgbClr val="002060"/>
                </a:solidFill>
              </a:rPr>
              <a:t>i</a:t>
            </a:r>
            <a:r>
              <a:rPr lang="en-US" sz="2600" dirty="0">
                <a:solidFill>
                  <a:srgbClr val="002060"/>
                </a:solidFill>
              </a:rPr>
              <a:t> </a:t>
            </a:r>
            <a:r>
              <a:rPr lang="ru-RU" sz="2600" dirty="0">
                <a:solidFill>
                  <a:srgbClr val="002060"/>
                </a:solidFill>
              </a:rPr>
              <a:t>б</a:t>
            </a:r>
            <a:r>
              <a:rPr lang="en-US" sz="2600" dirty="0" err="1">
                <a:solidFill>
                  <a:srgbClr val="002060"/>
                </a:solidFill>
              </a:rPr>
              <a:t>i</a:t>
            </a:r>
            <a:r>
              <a:rPr lang="ru-RU" sz="2600" dirty="0">
                <a:solidFill>
                  <a:srgbClr val="002060"/>
                </a:solidFill>
              </a:rPr>
              <a:t>р </a:t>
            </a:r>
            <a:r>
              <a:rPr lang="ru-RU" sz="2600" dirty="0" err="1">
                <a:solidFill>
                  <a:srgbClr val="002060"/>
                </a:solidFill>
              </a:rPr>
              <a:t>үлкен</a:t>
            </a:r>
            <a:r>
              <a:rPr lang="ru-RU" sz="2600" dirty="0">
                <a:solidFill>
                  <a:srgbClr val="002060"/>
                </a:solidFill>
              </a:rPr>
              <a:t> </a:t>
            </a:r>
            <a:r>
              <a:rPr lang="ru-RU" sz="2600" dirty="0" err="1">
                <a:solidFill>
                  <a:srgbClr val="002060"/>
                </a:solidFill>
              </a:rPr>
              <a:t>ағаштың</a:t>
            </a:r>
            <a:r>
              <a:rPr lang="ru-RU" sz="2600" dirty="0">
                <a:solidFill>
                  <a:srgbClr val="002060"/>
                </a:solidFill>
              </a:rPr>
              <a:t> </a:t>
            </a:r>
            <a:r>
              <a:rPr lang="ru-RU" sz="2600" dirty="0" err="1">
                <a:solidFill>
                  <a:srgbClr val="002060"/>
                </a:solidFill>
              </a:rPr>
              <a:t>басына</a:t>
            </a:r>
            <a:r>
              <a:rPr lang="ru-RU" sz="2600" dirty="0">
                <a:solidFill>
                  <a:srgbClr val="002060"/>
                </a:solidFill>
              </a:rPr>
              <a:t> </a:t>
            </a:r>
            <a:r>
              <a:rPr lang="ru-RU" sz="2600" dirty="0" err="1">
                <a:solidFill>
                  <a:srgbClr val="002060"/>
                </a:solidFill>
              </a:rPr>
              <a:t>шығып</a:t>
            </a:r>
            <a:r>
              <a:rPr lang="ru-RU" sz="2600" dirty="0">
                <a:solidFill>
                  <a:srgbClr val="002060"/>
                </a:solidFill>
              </a:rPr>
              <a:t> </a:t>
            </a:r>
            <a:r>
              <a:rPr lang="ru-RU" sz="2600" dirty="0" err="1">
                <a:solidFill>
                  <a:srgbClr val="002060"/>
                </a:solidFill>
              </a:rPr>
              <a:t>кетті</a:t>
            </a:r>
            <a:r>
              <a:rPr lang="ru-RU" sz="2600" dirty="0">
                <a:solidFill>
                  <a:srgbClr val="002060"/>
                </a:solidFill>
              </a:rPr>
              <a:t>;</a:t>
            </a:r>
          </a:p>
          <a:p>
            <a:endParaRPr lang="ru-RU" sz="2600" dirty="0">
              <a:solidFill>
                <a:srgbClr val="002060"/>
              </a:solidFill>
            </a:endParaRPr>
          </a:p>
          <a:p>
            <a:r>
              <a:rPr lang="ru-RU" sz="2600" dirty="0">
                <a:solidFill>
                  <a:srgbClr val="002060"/>
                </a:solidFill>
              </a:rPr>
              <a:t>  - </a:t>
            </a:r>
            <a:r>
              <a:rPr lang="ru-RU" sz="2600" dirty="0" err="1">
                <a:solidFill>
                  <a:srgbClr val="002060"/>
                </a:solidFill>
              </a:rPr>
              <a:t>Аю</a:t>
            </a:r>
            <a:r>
              <a:rPr lang="ru-RU" sz="2600" dirty="0">
                <a:solidFill>
                  <a:srgbClr val="002060"/>
                </a:solidFill>
              </a:rPr>
              <a:t> </a:t>
            </a:r>
            <a:r>
              <a:rPr lang="ru-RU" sz="2600" dirty="0" err="1">
                <a:solidFill>
                  <a:srgbClr val="002060"/>
                </a:solidFill>
              </a:rPr>
              <a:t>құлағыма</a:t>
            </a:r>
            <a:r>
              <a:rPr lang="ru-RU" sz="2600" dirty="0">
                <a:solidFill>
                  <a:srgbClr val="002060"/>
                </a:solidFill>
              </a:rPr>
              <a:t> </a:t>
            </a:r>
            <a:r>
              <a:rPr lang="ru-RU" sz="2600" dirty="0" err="1">
                <a:solidFill>
                  <a:srgbClr val="002060"/>
                </a:solidFill>
              </a:rPr>
              <a:t>ақыл</a:t>
            </a:r>
            <a:r>
              <a:rPr lang="ru-RU" sz="2600" dirty="0">
                <a:solidFill>
                  <a:srgbClr val="002060"/>
                </a:solidFill>
              </a:rPr>
              <a:t> </a:t>
            </a:r>
            <a:r>
              <a:rPr lang="ru-RU" sz="2600" dirty="0" err="1">
                <a:solidFill>
                  <a:srgbClr val="002060"/>
                </a:solidFill>
              </a:rPr>
              <a:t>сыбырлап</a:t>
            </a:r>
            <a:r>
              <a:rPr lang="ru-RU" sz="2600" dirty="0">
                <a:solidFill>
                  <a:srgbClr val="002060"/>
                </a:solidFill>
              </a:rPr>
              <a:t>: «</a:t>
            </a:r>
            <a:r>
              <a:rPr lang="ru-RU" sz="2600" dirty="0" err="1">
                <a:solidFill>
                  <a:srgbClr val="002060"/>
                </a:solidFill>
              </a:rPr>
              <a:t>ек</a:t>
            </a:r>
            <a:r>
              <a:rPr lang="en-US" sz="2600" dirty="0" err="1">
                <a:solidFill>
                  <a:srgbClr val="002060"/>
                </a:solidFill>
              </a:rPr>
              <a:t>i</a:t>
            </a:r>
            <a:r>
              <a:rPr lang="ru-RU" sz="2600" dirty="0" err="1">
                <a:solidFill>
                  <a:srgbClr val="002060"/>
                </a:solidFill>
              </a:rPr>
              <a:t>нш</a:t>
            </a:r>
            <a:r>
              <a:rPr lang="en-US" sz="2600" dirty="0" err="1">
                <a:solidFill>
                  <a:srgbClr val="002060"/>
                </a:solidFill>
              </a:rPr>
              <a:t>i</a:t>
            </a:r>
            <a:r>
              <a:rPr lang="en-US" sz="2600" dirty="0">
                <a:solidFill>
                  <a:srgbClr val="002060"/>
                </a:solidFill>
              </a:rPr>
              <a:t> </a:t>
            </a:r>
            <a:r>
              <a:rPr lang="ru-RU" sz="2600" dirty="0" err="1">
                <a:solidFill>
                  <a:srgbClr val="002060"/>
                </a:solidFill>
              </a:rPr>
              <a:t>рет</a:t>
            </a:r>
            <a:r>
              <a:rPr lang="ru-RU" sz="2600" dirty="0">
                <a:solidFill>
                  <a:srgbClr val="002060"/>
                </a:solidFill>
              </a:rPr>
              <a:t> тар </a:t>
            </a:r>
            <a:r>
              <a:rPr lang="ru-RU" sz="2600" dirty="0" err="1">
                <a:solidFill>
                  <a:srgbClr val="002060"/>
                </a:solidFill>
              </a:rPr>
              <a:t>жерде</a:t>
            </a:r>
            <a:r>
              <a:rPr lang="ru-RU" sz="2600" dirty="0">
                <a:solidFill>
                  <a:srgbClr val="002060"/>
                </a:solidFill>
              </a:rPr>
              <a:t> </a:t>
            </a:r>
            <a:r>
              <a:rPr lang="ru-RU" sz="2600" dirty="0" err="1">
                <a:solidFill>
                  <a:srgbClr val="002060"/>
                </a:solidFill>
              </a:rPr>
              <a:t>жолдасын</a:t>
            </a:r>
            <a:r>
              <a:rPr lang="ru-RU" sz="2600" dirty="0">
                <a:solidFill>
                  <a:srgbClr val="002060"/>
                </a:solidFill>
              </a:rPr>
              <a:t> </a:t>
            </a:r>
            <a:r>
              <a:rPr lang="ru-RU" sz="2600" dirty="0" err="1">
                <a:solidFill>
                  <a:srgbClr val="002060"/>
                </a:solidFill>
              </a:rPr>
              <a:t>тастап</a:t>
            </a:r>
            <a:r>
              <a:rPr lang="ru-RU" sz="2600" dirty="0">
                <a:solidFill>
                  <a:srgbClr val="002060"/>
                </a:solidFill>
              </a:rPr>
              <a:t> </a:t>
            </a:r>
            <a:r>
              <a:rPr lang="ru-RU" sz="2600" dirty="0" err="1">
                <a:solidFill>
                  <a:srgbClr val="002060"/>
                </a:solidFill>
              </a:rPr>
              <a:t>қашатын</a:t>
            </a:r>
            <a:r>
              <a:rPr lang="ru-RU" sz="2600" dirty="0">
                <a:solidFill>
                  <a:srgbClr val="002060"/>
                </a:solidFill>
              </a:rPr>
              <a:t> </a:t>
            </a:r>
            <a:r>
              <a:rPr lang="ru-RU" sz="2600" dirty="0" err="1">
                <a:solidFill>
                  <a:srgbClr val="002060"/>
                </a:solidFill>
              </a:rPr>
              <a:t>достармен</a:t>
            </a:r>
            <a:r>
              <a:rPr lang="ru-RU" sz="2600" dirty="0">
                <a:solidFill>
                  <a:srgbClr val="002060"/>
                </a:solidFill>
              </a:rPr>
              <a:t> </a:t>
            </a:r>
            <a:r>
              <a:rPr lang="ru-RU" sz="2600" dirty="0" err="1">
                <a:solidFill>
                  <a:srgbClr val="002060"/>
                </a:solidFill>
              </a:rPr>
              <a:t>жолдас</a:t>
            </a:r>
            <a:r>
              <a:rPr lang="ru-RU" sz="2600" dirty="0">
                <a:solidFill>
                  <a:srgbClr val="002060"/>
                </a:solidFill>
              </a:rPr>
              <a:t> </a:t>
            </a:r>
            <a:r>
              <a:rPr lang="ru-RU" sz="2600" dirty="0" err="1">
                <a:solidFill>
                  <a:srgbClr val="002060"/>
                </a:solidFill>
              </a:rPr>
              <a:t>болма</a:t>
            </a:r>
            <a:r>
              <a:rPr lang="ru-RU" sz="2600" dirty="0">
                <a:solidFill>
                  <a:srgbClr val="002060"/>
                </a:solidFill>
              </a:rPr>
              <a:t>» дед</a:t>
            </a:r>
            <a:r>
              <a:rPr lang="kk-KZ" sz="2600" dirty="0">
                <a:solidFill>
                  <a:srgbClr val="002060"/>
                </a:solidFill>
              </a:rPr>
              <a:t>і.</a:t>
            </a:r>
          </a:p>
          <a:p>
            <a:endParaRPr lang="ru-KZ" dirty="0"/>
          </a:p>
        </p:txBody>
      </p:sp>
    </p:spTree>
    <p:extLst>
      <p:ext uri="{BB962C8B-B14F-4D97-AF65-F5344CB8AC3E}">
        <p14:creationId xmlns:p14="http://schemas.microsoft.com/office/powerpoint/2010/main" val="5544167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D348263-3FB6-49F7-B7CD-FCD937CC0E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dirty="0"/>
              <a:t>Дескриптор:</a:t>
            </a:r>
            <a:endParaRPr lang="ru-KZ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78A67E6-A74F-45EE-AD1A-58AFA5C327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k-KZ" dirty="0"/>
              <a:t>Берілген ақпараттарды түсініп оқиды;</a:t>
            </a:r>
          </a:p>
          <a:p>
            <a:r>
              <a:rPr lang="kk-KZ" dirty="0"/>
              <a:t>Қандай әңгімеден келтірілген үзінділер екеніне болжам жасайды;</a:t>
            </a:r>
          </a:p>
          <a:p>
            <a:r>
              <a:rPr lang="kk-KZ" dirty="0"/>
              <a:t>Адал мен амал достықтың аражігін мәтін мазмұны негізінде түсіндіреді.</a:t>
            </a:r>
            <a:endParaRPr lang="ru-KZ" dirty="0"/>
          </a:p>
        </p:txBody>
      </p:sp>
    </p:spTree>
    <p:extLst>
      <p:ext uri="{BB962C8B-B14F-4D97-AF65-F5344CB8AC3E}">
        <p14:creationId xmlns:p14="http://schemas.microsoft.com/office/powerpoint/2010/main" val="15064097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dirty="0"/>
              <a:t>Болжамды жауаптар: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kk-K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2-ТАПСЫРМА БОЙЫНША:</a:t>
            </a:r>
          </a:p>
          <a:p>
            <a:pPr marL="0" indent="0">
              <a:buNone/>
            </a:pPr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Ы.Алтынсарин «Жаман жолдас» әңгімесі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8858009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dirty="0" smtClean="0"/>
              <a:t>3-тапсырма. Көп нүктенің орнына қажетті сөзді қойыңыздар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k-KZ" dirty="0" smtClean="0"/>
              <a:t>1. Кемшіліксіз.......іздеген адам .......қалады.</a:t>
            </a:r>
          </a:p>
          <a:p>
            <a:r>
              <a:rPr lang="kk-KZ" dirty="0" smtClean="0"/>
              <a:t>2. Дұшпан.....айтады, дос.....айтады.</a:t>
            </a:r>
          </a:p>
          <a:p>
            <a:r>
              <a:rPr lang="kk-KZ" dirty="0" smtClean="0"/>
              <a:t>3. Ақылсыз......ақылды дұшпан...........</a:t>
            </a:r>
          </a:p>
          <a:p>
            <a:r>
              <a:rPr lang="kk-KZ" dirty="0" smtClean="0"/>
              <a:t>4. Досың мың.....біреу болса да көп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28766657"/>
      </p:ext>
    </p:extLst>
  </p:cSld>
  <p:clrMapOvr>
    <a:masterClrMapping/>
  </p:clrMapOvr>
</p:sld>
</file>

<file path=ppt/theme/theme1.xml><?xml version="1.0" encoding="utf-8"?>
<a:theme xmlns:a="http://schemas.openxmlformats.org/drawingml/2006/main" name="Галерея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TM10001114[[fn=Галерея]]</Template>
  <TotalTime>302</TotalTime>
  <Words>335</Words>
  <Application>Microsoft Office PowerPoint</Application>
  <PresentationFormat>Широкоэкранный</PresentationFormat>
  <Paragraphs>53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7" baseType="lpstr">
      <vt:lpstr>Arial</vt:lpstr>
      <vt:lpstr>Gill Sans MT</vt:lpstr>
      <vt:lpstr>Times New Roman</vt:lpstr>
      <vt:lpstr>Times New Roman, serif</vt:lpstr>
      <vt:lpstr>Галерея</vt:lpstr>
      <vt:lpstr>Сабақтың тақырыбы:   Адал дос пен амал дос</vt:lpstr>
      <vt:lpstr>Ойтүрткі сұрақтар:</vt:lpstr>
      <vt:lpstr>1-тапсырма:  мәтінді мұқият тыңдаңдар. Тыңдалған мәтіндегі ұсынылған ақпарат бойынша факті мен көзқарасты ажыратып, «Т кестесіне» түсіріңдер.</vt:lpstr>
      <vt:lpstr>Дескриптор:</vt:lpstr>
      <vt:lpstr>Болжамды жауаптар:</vt:lpstr>
      <vt:lpstr>2-тапсырма. Берілген ақпараттар бойынша қандай әңгімеден келтірілген үзінді екеніне болжам жасаңдар. </vt:lpstr>
      <vt:lpstr>Дескриптор:</vt:lpstr>
      <vt:lpstr>Болжамды жауаптар:</vt:lpstr>
      <vt:lpstr>3-тапсырма. Көп нүктенің орнына қажетті сөзді қойыңыздар</vt:lpstr>
      <vt:lpstr>Болжамды жауаптар</vt:lpstr>
      <vt:lpstr>  ҮЙГЕ БЕРІЛЕТІН ОҚУ ТАПСЫРМАСЫ:     « Ағаш тамырымен, адам досымен мықты» тақырыбында өз досыңыз туралы шағын әңгіме құрастырыңыздар.</vt:lpstr>
      <vt:lpstr>Дескриптор:    -әңгімеде 2 тұрақты тіркес, 2 мақал-мәтел болады; Сауатты жазылады.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Сабақтың тақырыбы: Адал дос пен амал дос</dc:title>
  <dc:creator>Gulbarshyn Ydyrysbaeva</dc:creator>
  <cp:lastModifiedBy>Admin</cp:lastModifiedBy>
  <cp:revision>9</cp:revision>
  <cp:lastPrinted>2020-10-25T15:00:39Z</cp:lastPrinted>
  <dcterms:created xsi:type="dcterms:W3CDTF">2020-10-25T12:04:53Z</dcterms:created>
  <dcterms:modified xsi:type="dcterms:W3CDTF">2020-10-25T17:58:22Z</dcterms:modified>
</cp:coreProperties>
</file>