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9"/>
  </p:notesMasterIdLst>
  <p:sldIdLst>
    <p:sldId id="657" r:id="rId2"/>
    <p:sldId id="659" r:id="rId3"/>
    <p:sldId id="660" r:id="rId4"/>
    <p:sldId id="661" r:id="rId5"/>
    <p:sldId id="662" r:id="rId6"/>
    <p:sldId id="663" r:id="rId7"/>
    <p:sldId id="664" r:id="rId8"/>
  </p:sldIdLst>
  <p:sldSz cx="9144000" cy="6858000" type="screen4x3"/>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99"/>
    <a:srgbClr val="3DAFFD"/>
    <a:srgbClr val="80845A"/>
    <a:srgbClr val="333333"/>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51A11-AE21-4D1F-AC4C-79744A38017E}" type="datetimeFigureOut">
              <a:rPr lang="ru-RU" smtClean="0"/>
              <a:pPr/>
              <a:t>24.10.2020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0143E-67E5-47C2-B19B-8D0662AE5DB4}" type="slidenum">
              <a:rPr lang="ru-RU" smtClean="0"/>
              <a:pPr/>
              <a:t>‹#›</a:t>
            </a:fld>
            <a:endParaRPr lang="ru-RU"/>
          </a:p>
        </p:txBody>
      </p:sp>
    </p:spTree>
    <p:extLst>
      <p:ext uri="{BB962C8B-B14F-4D97-AF65-F5344CB8AC3E}">
        <p14:creationId xmlns:p14="http://schemas.microsoft.com/office/powerpoint/2010/main" val="3112762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159006575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89005773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516651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176142120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630085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171905720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415632287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70358335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31740610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320920045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28983190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8" name="Footer Placeholder 7"/>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404419276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32699920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3" name="Footer Placeholder 2"/>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102471115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187640356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6" name="Footer Placeholder 5"/>
          <p:cNvSpPr>
            <a:spLocks noGrp="1"/>
          </p:cNvSpPr>
          <p:nvPr>
            <p:ph type="ftr" sz="quarter" idx="11"/>
          </p:nvPr>
        </p:nvSpPr>
        <p:spPr/>
        <p:txBody>
          <a:body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302650619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fontAlgn="auto">
              <a:spcBef>
                <a:spcPts val="0"/>
              </a:spcBef>
              <a:spcAft>
                <a:spcPts val="0"/>
              </a:spcAft>
            </a:pPr>
            <a:fld id="{09ECC639-1713-41FB-B22B-7DEB3D39B155}" type="datetime1">
              <a:rPr lang="en-US" smtClean="0">
                <a:solidFill>
                  <a:srgbClr val="1CADE4">
                    <a:lumMod val="60000"/>
                    <a:lumOff val="40000"/>
                  </a:srgbClr>
                </a:solidFill>
                <a:latin typeface="Arial"/>
                <a:cs typeface="+mn-cs"/>
              </a:rPr>
              <a:pPr defTabSz="457200" fontAlgn="auto">
                <a:spcBef>
                  <a:spcPts val="0"/>
                </a:spcBef>
                <a:spcAft>
                  <a:spcPts val="0"/>
                </a:spcAft>
              </a:pPr>
              <a:t>10/24/2020</a:t>
            </a:fld>
            <a:endParaRPr lang="en-US" dirty="0">
              <a:solidFill>
                <a:srgbClr val="1CADE4">
                  <a:lumMod val="60000"/>
                  <a:lumOff val="40000"/>
                </a:srgbClr>
              </a:solidFill>
              <a:latin typeface="Arial"/>
              <a:cs typeface="+mn-cs"/>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fontAlgn="auto">
              <a:spcBef>
                <a:spcPts val="0"/>
              </a:spcBef>
              <a:spcAft>
                <a:spcPts val="0"/>
              </a:spcAft>
            </a:pPr>
            <a:endParaRPr lang="en-US" dirty="0">
              <a:solidFill>
                <a:srgbClr val="1CADE4">
                  <a:lumMod val="60000"/>
                  <a:lumOff val="40000"/>
                </a:srgbClr>
              </a:solidFill>
              <a:latin typeface="Arial"/>
              <a:cs typeface="+mn-cs"/>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51654295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1152908"/>
            <a:ext cx="8172399" cy="4758314"/>
          </a:xfrm>
        </p:spPr>
        <p:txBody>
          <a:bodyPr>
            <a:normAutofit/>
          </a:bodyPr>
          <a:lstStyle/>
          <a:p>
            <a:pPr marL="0" indent="0">
              <a:buNone/>
            </a:pPr>
            <a:r>
              <a:rPr lang="kk-KZ" sz="2800" b="1" dirty="0" smtClean="0">
                <a:solidFill>
                  <a:srgbClr val="000066"/>
                </a:solidFill>
                <a:latin typeface="Times New Roman" panose="02020603050405020304" pitchFamily="18" charset="0"/>
                <a:cs typeface="Times New Roman" panose="02020603050405020304" pitchFamily="18" charset="0"/>
              </a:rPr>
              <a:t>Сабақтың тақырыбы: </a:t>
            </a:r>
            <a:r>
              <a:rPr lang="kk-KZ" sz="2800" dirty="0" smtClean="0">
                <a:solidFill>
                  <a:srgbClr val="000066"/>
                </a:solidFill>
                <a:latin typeface="Times New Roman" panose="02020603050405020304" pitchFamily="18" charset="0"/>
                <a:cs typeface="Times New Roman" panose="02020603050405020304" pitchFamily="18" charset="0"/>
              </a:rPr>
              <a:t>Жақсы дос – жан азығы</a:t>
            </a:r>
          </a:p>
          <a:p>
            <a:pPr marL="0" indent="0">
              <a:buNone/>
            </a:pPr>
            <a:endParaRPr lang="kk-KZ" sz="2800" dirty="0" smtClean="0">
              <a:solidFill>
                <a:srgbClr val="000066"/>
              </a:solidFill>
              <a:latin typeface="Times New Roman" panose="02020603050405020304" pitchFamily="18" charset="0"/>
              <a:cs typeface="Times New Roman" panose="02020603050405020304" pitchFamily="18" charset="0"/>
            </a:endParaRPr>
          </a:p>
          <a:p>
            <a:pPr marL="0" indent="0">
              <a:buNone/>
            </a:pPr>
            <a:r>
              <a:rPr lang="kk-KZ" sz="2800" b="1" dirty="0" smtClean="0">
                <a:solidFill>
                  <a:srgbClr val="000066"/>
                </a:solidFill>
                <a:latin typeface="Times New Roman" panose="02020603050405020304" pitchFamily="18" charset="0"/>
                <a:cs typeface="Times New Roman" panose="02020603050405020304" pitchFamily="18" charset="0"/>
              </a:rPr>
              <a:t>Сабақтың мақсаты: </a:t>
            </a:r>
            <a:r>
              <a:rPr lang="kk-KZ" sz="2800" dirty="0" smtClean="0">
                <a:solidFill>
                  <a:srgbClr val="000066"/>
                </a:solidFill>
                <a:latin typeface="Times New Roman" panose="02020603050405020304" pitchFamily="18" charset="0"/>
                <a:cs typeface="Times New Roman" panose="02020603050405020304" pitchFamily="18" charset="0"/>
              </a:rPr>
              <a:t>Мәтін бойынша проблемалық сұрақтар құрастыру</a:t>
            </a:r>
            <a:endParaRPr lang="ru-RU" sz="2800" dirty="0">
              <a:solidFill>
                <a:srgbClr val="000066"/>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1</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962385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3" y="787783"/>
            <a:ext cx="7274768" cy="5123439"/>
          </a:xfrm>
        </p:spPr>
        <p:txBody>
          <a:bodyPr/>
          <a:lstStyle/>
          <a:p>
            <a:pPr marL="0" indent="0">
              <a:buNone/>
            </a:pPr>
            <a:r>
              <a:rPr lang="kk-KZ" b="1" dirty="0" smtClean="0"/>
              <a:t> </a:t>
            </a:r>
            <a:r>
              <a:rPr lang="kk-KZ" sz="2400" b="1" dirty="0" smtClean="0">
                <a:solidFill>
                  <a:srgbClr val="000066"/>
                </a:solidFill>
                <a:latin typeface="Times New Roman" panose="02020603050405020304" pitchFamily="18" charset="0"/>
                <a:cs typeface="Times New Roman" panose="02020603050405020304" pitchFamily="18" charset="0"/>
              </a:rPr>
              <a:t> КІРІСПЕ</a:t>
            </a:r>
            <a:r>
              <a:rPr lang="kk-KZ" dirty="0" smtClean="0"/>
              <a:t>. </a:t>
            </a:r>
            <a:r>
              <a:rPr lang="kk-KZ" sz="2800" dirty="0" smtClean="0">
                <a:solidFill>
                  <a:srgbClr val="000066"/>
                </a:solidFill>
                <a:latin typeface="Times New Roman" panose="02020603050405020304" pitchFamily="18" charset="0"/>
                <a:cs typeface="Times New Roman" panose="02020603050405020304" pitchFamily="18" charset="0"/>
              </a:rPr>
              <a:t>«Достық</a:t>
            </a:r>
            <a:r>
              <a:rPr lang="kk-KZ" sz="2800" dirty="0">
                <a:solidFill>
                  <a:srgbClr val="000066"/>
                </a:solidFill>
                <a:latin typeface="Times New Roman" panose="02020603050405020304" pitchFamily="18" charset="0"/>
                <a:cs typeface="Times New Roman" panose="02020603050405020304" pitchFamily="18" charset="0"/>
              </a:rPr>
              <a:t>» деген сөздің құрамындағы әріптерді пайдаланып, досқа тән қасиеттерді </a:t>
            </a:r>
            <a:r>
              <a:rPr lang="kk-KZ" sz="2800" dirty="0" smtClean="0">
                <a:solidFill>
                  <a:srgbClr val="000066"/>
                </a:solidFill>
                <a:latin typeface="Times New Roman" panose="02020603050405020304" pitchFamily="18" charset="0"/>
                <a:cs typeface="Times New Roman" panose="02020603050405020304" pitchFamily="18" charset="0"/>
              </a:rPr>
              <a:t>сипаттаңыз</a:t>
            </a:r>
          </a:p>
          <a:p>
            <a:endParaRPr lang="kk-KZ" sz="28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800" b="1" dirty="0" smtClean="0">
                <a:solidFill>
                  <a:srgbClr val="000066"/>
                </a:solidFill>
                <a:latin typeface="Times New Roman" panose="02020603050405020304" pitchFamily="18" charset="0"/>
                <a:cs typeface="Times New Roman" panose="02020603050405020304" pitchFamily="18" charset="0"/>
              </a:rPr>
              <a:t>Дескриптор:</a:t>
            </a:r>
          </a:p>
          <a:p>
            <a:pPr>
              <a:buAutoNum type="arabicPeriod"/>
            </a:pPr>
            <a:r>
              <a:rPr lang="kk-KZ" sz="2800" dirty="0" smtClean="0">
                <a:solidFill>
                  <a:srgbClr val="000066"/>
                </a:solidFill>
                <a:latin typeface="Times New Roman" panose="02020603050405020304" pitchFamily="18" charset="0"/>
                <a:cs typeface="Times New Roman" panose="02020603050405020304" pitchFamily="18" charset="0"/>
              </a:rPr>
              <a:t>Әр әріпті пайдаланып, сөз тіркестері немесе сөйлемдер арқылы сипаттама беру</a:t>
            </a:r>
          </a:p>
          <a:p>
            <a:pPr>
              <a:buAutoNum type="arabicPeriod"/>
            </a:pPr>
            <a:r>
              <a:rPr lang="kk-KZ" sz="2800" dirty="0" smtClean="0">
                <a:solidFill>
                  <a:srgbClr val="000066"/>
                </a:solidFill>
                <a:latin typeface="Times New Roman" panose="02020603050405020304" pitchFamily="18" charset="0"/>
                <a:cs typeface="Times New Roman" panose="02020603050405020304" pitchFamily="18" charset="0"/>
              </a:rPr>
              <a:t>Нағыз досқа тән қасиеттерді ашу</a:t>
            </a:r>
            <a:endParaRPr lang="ru-RU" sz="2800" dirty="0">
              <a:solidFill>
                <a:srgbClr val="000066"/>
              </a:solidFill>
              <a:latin typeface="Times New Roman" panose="02020603050405020304" pitchFamily="18" charset="0"/>
              <a:cs typeface="Times New Roman" panose="02020603050405020304" pitchFamily="18" charset="0"/>
            </a:endParaRPr>
          </a:p>
          <a:p>
            <a:endParaRPr lang="ru-RU" sz="2800" dirty="0">
              <a:solidFill>
                <a:srgbClr val="000066"/>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2</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07208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rgbClr val="000066"/>
                </a:solidFill>
                <a:latin typeface="Times New Roman" panose="02020603050405020304" pitchFamily="18" charset="0"/>
                <a:cs typeface="Times New Roman" panose="02020603050405020304" pitchFamily="18" charset="0"/>
              </a:rPr>
              <a:t>Өз жауабыңызбен  салыстырыңыз </a:t>
            </a:r>
            <a:endParaRPr lang="ru-RU" sz="2800" b="1" dirty="0">
              <a:solidFill>
                <a:srgbClr val="000066"/>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99592" y="2133600"/>
            <a:ext cx="8064895" cy="3777622"/>
          </a:xfrm>
        </p:spPr>
        <p:txBody>
          <a:bodyPr>
            <a:normAutofit/>
          </a:bodyPr>
          <a:lstStyle/>
          <a:p>
            <a:pPr marL="0" indent="0">
              <a:buNone/>
            </a:pPr>
            <a:r>
              <a:rPr lang="kk-KZ" sz="2400" b="1" dirty="0">
                <a:solidFill>
                  <a:srgbClr val="000066"/>
                </a:solidFill>
                <a:latin typeface="Times New Roman" panose="02020603050405020304" pitchFamily="18" charset="0"/>
                <a:cs typeface="Times New Roman" panose="02020603050405020304" pitchFamily="18" charset="0"/>
              </a:rPr>
              <a:t>Д </a:t>
            </a:r>
            <a:r>
              <a:rPr lang="kk-KZ" sz="2400" dirty="0">
                <a:solidFill>
                  <a:srgbClr val="000066"/>
                </a:solidFill>
                <a:latin typeface="Times New Roman" panose="02020603050405020304" pitchFamily="18" charset="0"/>
                <a:cs typeface="Times New Roman" panose="02020603050405020304" pitchFamily="18" charset="0"/>
              </a:rPr>
              <a:t>– дүниедегі ең жанашыр жандардың бірі </a:t>
            </a:r>
            <a:endParaRPr lang="ru-RU" sz="24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400" b="1" dirty="0">
                <a:solidFill>
                  <a:srgbClr val="000066"/>
                </a:solidFill>
                <a:latin typeface="Times New Roman" panose="02020603050405020304" pitchFamily="18" charset="0"/>
                <a:cs typeface="Times New Roman" panose="02020603050405020304" pitchFamily="18" charset="0"/>
              </a:rPr>
              <a:t>О</a:t>
            </a:r>
            <a:r>
              <a:rPr lang="kk-KZ" sz="2400" dirty="0">
                <a:solidFill>
                  <a:srgbClr val="000066"/>
                </a:solidFill>
                <a:latin typeface="Times New Roman" panose="02020603050405020304" pitchFamily="18" charset="0"/>
                <a:cs typeface="Times New Roman" panose="02020603050405020304" pitchFamily="18" charset="0"/>
              </a:rPr>
              <a:t>- ойымен, ақылымен  бөлісетін қамқор жан</a:t>
            </a:r>
            <a:endParaRPr lang="ru-RU" sz="24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400" b="1" dirty="0">
                <a:solidFill>
                  <a:srgbClr val="000066"/>
                </a:solidFill>
                <a:latin typeface="Times New Roman" panose="02020603050405020304" pitchFamily="18" charset="0"/>
                <a:cs typeface="Times New Roman" panose="02020603050405020304" pitchFamily="18" charset="0"/>
              </a:rPr>
              <a:t>С</a:t>
            </a:r>
            <a:r>
              <a:rPr lang="kk-KZ" sz="2400" dirty="0">
                <a:solidFill>
                  <a:srgbClr val="000066"/>
                </a:solidFill>
                <a:latin typeface="Times New Roman" panose="02020603050405020304" pitchFamily="18" charset="0"/>
                <a:cs typeface="Times New Roman" panose="02020603050405020304" pitchFamily="18" charset="0"/>
              </a:rPr>
              <a:t>-сенімді серік</a:t>
            </a:r>
            <a:endParaRPr lang="ru-RU" sz="24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400" b="1" dirty="0">
                <a:solidFill>
                  <a:srgbClr val="000066"/>
                </a:solidFill>
                <a:latin typeface="Times New Roman" panose="02020603050405020304" pitchFamily="18" charset="0"/>
                <a:cs typeface="Times New Roman" panose="02020603050405020304" pitchFamily="18" charset="0"/>
              </a:rPr>
              <a:t>Т</a:t>
            </a:r>
            <a:r>
              <a:rPr lang="kk-KZ" sz="2400" dirty="0">
                <a:solidFill>
                  <a:srgbClr val="000066"/>
                </a:solidFill>
                <a:latin typeface="Times New Roman" panose="02020603050405020304" pitchFamily="18" charset="0"/>
                <a:cs typeface="Times New Roman" panose="02020603050405020304" pitchFamily="18" charset="0"/>
              </a:rPr>
              <a:t>-татулықты ту етеді</a:t>
            </a:r>
            <a:endParaRPr lang="ru-RU" sz="24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400" b="1" dirty="0">
                <a:solidFill>
                  <a:srgbClr val="000066"/>
                </a:solidFill>
                <a:latin typeface="Times New Roman" panose="02020603050405020304" pitchFamily="18" charset="0"/>
                <a:cs typeface="Times New Roman" panose="02020603050405020304" pitchFamily="18" charset="0"/>
              </a:rPr>
              <a:t>Ы</a:t>
            </a:r>
            <a:r>
              <a:rPr lang="kk-KZ" sz="2400" dirty="0">
                <a:solidFill>
                  <a:srgbClr val="000066"/>
                </a:solidFill>
                <a:latin typeface="Times New Roman" panose="02020603050405020304" pitchFamily="18" charset="0"/>
                <a:cs typeface="Times New Roman" panose="02020603050405020304" pitchFamily="18" charset="0"/>
              </a:rPr>
              <a:t>- ыстық ықыласқа бөлейді</a:t>
            </a:r>
            <a:endParaRPr lang="ru-RU" sz="2400" dirty="0">
              <a:solidFill>
                <a:srgbClr val="000066"/>
              </a:solidFill>
              <a:latin typeface="Times New Roman" panose="02020603050405020304" pitchFamily="18" charset="0"/>
              <a:cs typeface="Times New Roman" panose="02020603050405020304" pitchFamily="18" charset="0"/>
            </a:endParaRPr>
          </a:p>
          <a:p>
            <a:pPr marL="0" indent="0">
              <a:buNone/>
            </a:pPr>
            <a:r>
              <a:rPr lang="kk-KZ" sz="2400" b="1" dirty="0">
                <a:solidFill>
                  <a:srgbClr val="000066"/>
                </a:solidFill>
                <a:latin typeface="Times New Roman" panose="02020603050405020304" pitchFamily="18" charset="0"/>
                <a:cs typeface="Times New Roman" panose="02020603050405020304" pitchFamily="18" charset="0"/>
              </a:rPr>
              <a:t>Қ</a:t>
            </a:r>
            <a:r>
              <a:rPr lang="kk-KZ" sz="2400" dirty="0">
                <a:solidFill>
                  <a:srgbClr val="000066"/>
                </a:solidFill>
                <a:latin typeface="Times New Roman" panose="02020603050405020304" pitchFamily="18" charset="0"/>
                <a:cs typeface="Times New Roman" panose="02020603050405020304" pitchFamily="18" charset="0"/>
              </a:rPr>
              <a:t>- </a:t>
            </a:r>
            <a:r>
              <a:rPr lang="kk-KZ" sz="2400" dirty="0" smtClean="0">
                <a:solidFill>
                  <a:srgbClr val="000066"/>
                </a:solidFill>
                <a:latin typeface="Times New Roman" panose="02020603050405020304" pitchFamily="18" charset="0"/>
                <a:cs typeface="Times New Roman" panose="02020603050405020304" pitchFamily="18" charset="0"/>
              </a:rPr>
              <a:t>қарым-қатынасты шынайы бағалайды</a:t>
            </a:r>
            <a:endParaRPr lang="ru-RU" sz="2400" dirty="0">
              <a:solidFill>
                <a:srgbClr val="000066"/>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3</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55613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1229" y="188640"/>
            <a:ext cx="8453259" cy="5722582"/>
          </a:xfrm>
        </p:spPr>
        <p:txBody>
          <a:bodyPr>
            <a:noAutofit/>
          </a:bodyPr>
          <a:lstStyle/>
          <a:p>
            <a:pPr marL="0" indent="0" algn="just">
              <a:buNone/>
            </a:pPr>
            <a:r>
              <a:rPr lang="kk-KZ" b="1" dirty="0" smtClean="0">
                <a:latin typeface="Times New Roman" panose="02020603050405020304" pitchFamily="18" charset="0"/>
                <a:cs typeface="Times New Roman" panose="02020603050405020304" pitchFamily="18" charset="0"/>
              </a:rPr>
              <a:t>	</a:t>
            </a:r>
            <a:r>
              <a:rPr lang="kk-KZ" sz="2000" b="1" dirty="0" smtClean="0">
                <a:solidFill>
                  <a:srgbClr val="000066"/>
                </a:solidFill>
                <a:latin typeface="Times New Roman" panose="02020603050405020304" pitchFamily="18" charset="0"/>
                <a:cs typeface="Times New Roman" panose="02020603050405020304" pitchFamily="18" charset="0"/>
              </a:rPr>
              <a:t>2-тапсырма</a:t>
            </a:r>
            <a:r>
              <a:rPr lang="kk-KZ" sz="2000" b="1" dirty="0">
                <a:solidFill>
                  <a:srgbClr val="000066"/>
                </a:solidFill>
                <a:latin typeface="Times New Roman" panose="02020603050405020304" pitchFamily="18" charset="0"/>
                <a:cs typeface="Times New Roman" panose="02020603050405020304" pitchFamily="18" charset="0"/>
              </a:rPr>
              <a:t>: Мәтінді мұқият оқып, мәтін мазмұнын бүгінгі таңмен байланыстыра </a:t>
            </a:r>
            <a:r>
              <a:rPr lang="kk-KZ" sz="2000" b="1" dirty="0" smtClean="0">
                <a:solidFill>
                  <a:srgbClr val="000066"/>
                </a:solidFill>
                <a:latin typeface="Times New Roman" panose="02020603050405020304" pitchFamily="18" charset="0"/>
                <a:cs typeface="Times New Roman" panose="02020603050405020304" pitchFamily="18" charset="0"/>
              </a:rPr>
              <a:t>отыра екі  </a:t>
            </a:r>
            <a:r>
              <a:rPr lang="kk-KZ" sz="2000" b="1" dirty="0">
                <a:solidFill>
                  <a:srgbClr val="000066"/>
                </a:solidFill>
                <a:latin typeface="Times New Roman" panose="02020603050405020304" pitchFamily="18" charset="0"/>
                <a:cs typeface="Times New Roman" panose="02020603050405020304" pitchFamily="18" charset="0"/>
              </a:rPr>
              <a:t>проблемалық </a:t>
            </a:r>
            <a:r>
              <a:rPr lang="kk-KZ" sz="2000" b="1" dirty="0" smtClean="0">
                <a:solidFill>
                  <a:srgbClr val="000066"/>
                </a:solidFill>
                <a:latin typeface="Times New Roman" panose="02020603050405020304" pitchFamily="18" charset="0"/>
                <a:cs typeface="Times New Roman" panose="02020603050405020304" pitchFamily="18" charset="0"/>
              </a:rPr>
              <a:t>сұрақ </a:t>
            </a:r>
            <a:r>
              <a:rPr lang="kk-KZ" sz="2000" b="1" dirty="0">
                <a:solidFill>
                  <a:srgbClr val="000066"/>
                </a:solidFill>
                <a:latin typeface="Times New Roman" panose="02020603050405020304" pitchFamily="18" charset="0"/>
                <a:cs typeface="Times New Roman" panose="02020603050405020304" pitchFamily="18" charset="0"/>
              </a:rPr>
              <a:t>құрастырыңыз</a:t>
            </a:r>
            <a:endParaRPr lang="ru-RU" sz="2000" dirty="0">
              <a:solidFill>
                <a:srgbClr val="000066"/>
              </a:solidFill>
              <a:latin typeface="Times New Roman" panose="02020603050405020304" pitchFamily="18" charset="0"/>
              <a:cs typeface="Times New Roman" panose="02020603050405020304" pitchFamily="18" charset="0"/>
            </a:endParaRPr>
          </a:p>
          <a:p>
            <a:pPr algn="just"/>
            <a:r>
              <a:rPr lang="kk-KZ" sz="2000" dirty="0" smtClean="0">
                <a:solidFill>
                  <a:srgbClr val="000066"/>
                </a:solidFill>
                <a:latin typeface="Times New Roman" panose="02020603050405020304" pitchFamily="18" charset="0"/>
                <a:cs typeface="Times New Roman" panose="02020603050405020304" pitchFamily="18" charset="0"/>
              </a:rPr>
              <a:t>             Достық </a:t>
            </a:r>
            <a:r>
              <a:rPr lang="kk-KZ" sz="2000" dirty="0">
                <a:solidFill>
                  <a:srgbClr val="000066"/>
                </a:solidFill>
                <a:latin typeface="Times New Roman" panose="02020603050405020304" pitchFamily="18" charset="0"/>
                <a:cs typeface="Times New Roman" panose="02020603050405020304" pitchFamily="18" charset="0"/>
              </a:rPr>
              <a:t>— шынайы асыл сезім. Достық сезімге көтерілу адамгершілік жақсы қасиеттерге, кіршіксіз махаббатқа бөлену екенін бәріміз жақсы білеміз. Достық жүрген жерде жалған сезімге орын жоқ. Жеке адамдар арасында болатын достықтың биік мұнарасы деп Карл Маркс пен Фридрих Энгельстің достығын айтуға болады. Маркс пен Энгельстің ұзақ жыл бойы бірлесіп еңбек еткені, бір тұрмаған жағдайда күнбе-күн хат арқылы хабар үзбегені, олардың бір-біріне деген достық қамқорлығы тарихта аңыз болып қалды. Маркстің адам баласының бақытына еңбек етуіне, қаламақысы шылым алуына да жетпеген сол бір заманда “Капитал” сияқты ұлы еңбегін жазуына Энгельстің достық көмегі шексіз болғаны белгілі. 1857 жылы Энгельс науқастанып қалғанда Маркс ерінбейжалықпай медицинаны зерттеп, досын дерттен емдеудің жолын іздегені де белгілі. Ал Энгельс болса жоқшылықта өмір сүрген ұлы досына өмір бойы көмек көрсетумен болады. Жаны жек көретін сауда конторында ол Маркс үшін қызмет істеп, тапқан табысын досының отбасына беріп тұрады. Екі алыптың асқан достықпен, ынтымақтастықпен істеген еңбегі арқасында адам баласы ұлы ғылымға ие болды.</a:t>
            </a:r>
            <a:endParaRPr lang="ru-RU" sz="2000" dirty="0">
              <a:solidFill>
                <a:srgbClr val="000066"/>
              </a:solidFill>
              <a:latin typeface="Times New Roman" panose="02020603050405020304" pitchFamily="18" charset="0"/>
              <a:cs typeface="Times New Roman" panose="02020603050405020304" pitchFamily="18" charset="0"/>
            </a:endParaRPr>
          </a:p>
          <a:p>
            <a:pPr algn="just"/>
            <a:endParaRPr lang="ru-RU" sz="2000"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393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5" y="1152908"/>
            <a:ext cx="7704855" cy="4758314"/>
          </a:xfrm>
        </p:spPr>
        <p:txBody>
          <a:bodyPr>
            <a:normAutofit/>
          </a:bodyPr>
          <a:lstStyle/>
          <a:p>
            <a:pPr marL="0" indent="0">
              <a:buNone/>
            </a:pPr>
            <a:r>
              <a:rPr lang="kk-KZ" sz="2800" b="1" dirty="0" smtClean="0">
                <a:solidFill>
                  <a:srgbClr val="000066"/>
                </a:solidFill>
                <a:latin typeface="Times New Roman" panose="02020603050405020304" pitchFamily="18" charset="0"/>
                <a:cs typeface="Times New Roman" panose="02020603050405020304" pitchFamily="18" charset="0"/>
              </a:rPr>
              <a:t>Дескриптор: </a:t>
            </a:r>
          </a:p>
          <a:p>
            <a:pPr marL="0" indent="0">
              <a:buNone/>
            </a:pPr>
            <a:r>
              <a:rPr lang="kk-KZ" sz="2800" dirty="0" smtClean="0">
                <a:solidFill>
                  <a:srgbClr val="000066"/>
                </a:solidFill>
                <a:latin typeface="Times New Roman" panose="02020603050405020304" pitchFamily="18" charset="0"/>
                <a:cs typeface="Times New Roman" panose="02020603050405020304" pitchFamily="18" charset="0"/>
              </a:rPr>
              <a:t>1. Сұрақтар танымдық әрекетке тарту мақсатында қойылады</a:t>
            </a:r>
          </a:p>
          <a:p>
            <a:pPr marL="0" indent="0">
              <a:buNone/>
            </a:pPr>
            <a:r>
              <a:rPr lang="kk-KZ" sz="2800" dirty="0" smtClean="0">
                <a:solidFill>
                  <a:srgbClr val="000066"/>
                </a:solidFill>
                <a:latin typeface="Times New Roman" panose="02020603050405020304" pitchFamily="18" charset="0"/>
                <a:cs typeface="Times New Roman" panose="02020603050405020304" pitchFamily="18" charset="0"/>
              </a:rPr>
              <a:t>2. Мәтінде сипатталған достық қарым-қатынасты бүгінгі таңмен байланыстыра отыра проблемалық сұрақ әзірленеді </a:t>
            </a:r>
            <a:endParaRPr lang="ru-RU" sz="2800" dirty="0">
              <a:solidFill>
                <a:srgbClr val="000066"/>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5</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23181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9" y="624110"/>
            <a:ext cx="7344816" cy="1868786"/>
          </a:xfrm>
        </p:spPr>
        <p:txBody>
          <a:bodyPr>
            <a:normAutofit fontScale="90000"/>
          </a:bodyPr>
          <a:lstStyle/>
          <a:p>
            <a:r>
              <a:rPr lang="kk-KZ" sz="2700" b="1" dirty="0">
                <a:solidFill>
                  <a:srgbClr val="000066"/>
                </a:solidFill>
                <a:latin typeface="Times New Roman" panose="02020603050405020304" pitchFamily="18" charset="0"/>
                <a:cs typeface="Times New Roman" panose="02020603050405020304" pitchFamily="18" charset="0"/>
              </a:rPr>
              <a:t>2</a:t>
            </a:r>
            <a:r>
              <a:rPr lang="kk-KZ" sz="2700" b="1" dirty="0" smtClean="0">
                <a:solidFill>
                  <a:srgbClr val="000066"/>
                </a:solidFill>
                <a:latin typeface="Times New Roman" panose="02020603050405020304" pitchFamily="18" charset="0"/>
                <a:cs typeface="Times New Roman" panose="02020603050405020304" pitchFamily="18" charset="0"/>
              </a:rPr>
              <a:t>-тапсырма: «</a:t>
            </a:r>
            <a:r>
              <a:rPr lang="kk-KZ" sz="2700" dirty="0" smtClean="0">
                <a:solidFill>
                  <a:srgbClr val="000066"/>
                </a:solidFill>
                <a:latin typeface="Times New Roman" panose="02020603050405020304" pitchFamily="18" charset="0"/>
                <a:cs typeface="Times New Roman" panose="02020603050405020304" pitchFamily="18" charset="0"/>
              </a:rPr>
              <a:t>Өмірде адал дос көп пе, амал дос көп пе?» </a:t>
            </a:r>
            <a:r>
              <a:rPr lang="kk-KZ" sz="2700" dirty="0">
                <a:solidFill>
                  <a:srgbClr val="000066"/>
                </a:solidFill>
                <a:latin typeface="Times New Roman" panose="02020603050405020304" pitchFamily="18" charset="0"/>
                <a:cs typeface="Times New Roman" panose="02020603050405020304" pitchFamily="18" charset="0"/>
              </a:rPr>
              <a:t>д</a:t>
            </a:r>
            <a:r>
              <a:rPr lang="kk-KZ" sz="2700" dirty="0" smtClean="0">
                <a:solidFill>
                  <a:srgbClr val="000066"/>
                </a:solidFill>
                <a:latin typeface="Times New Roman" panose="02020603050405020304" pitchFamily="18" charset="0"/>
                <a:cs typeface="Times New Roman" panose="02020603050405020304" pitchFamily="18" charset="0"/>
              </a:rPr>
              <a:t>еген сұраққа «ПОПС» формуласы арқылы ойыңызды білдіріңіз </a:t>
            </a:r>
            <a:br>
              <a:rPr lang="kk-KZ" sz="2700" dirty="0" smtClean="0">
                <a:solidFill>
                  <a:srgbClr val="000066"/>
                </a:solidFill>
                <a:latin typeface="Times New Roman" panose="02020603050405020304" pitchFamily="18" charset="0"/>
                <a:cs typeface="Times New Roman" panose="02020603050405020304" pitchFamily="18" charset="0"/>
              </a:rPr>
            </a:br>
            <a:r>
              <a:rPr lang="kk-KZ" sz="2700" dirty="0" smtClean="0">
                <a:solidFill>
                  <a:srgbClr val="000066"/>
                </a:solidFill>
                <a:latin typeface="Times New Roman" panose="02020603050405020304" pitchFamily="18" charset="0"/>
                <a:cs typeface="Times New Roman" panose="02020603050405020304" pitchFamily="18" charset="0"/>
              </a:rPr>
              <a:t/>
            </a:r>
            <a:br>
              <a:rPr lang="kk-KZ" sz="2700" dirty="0" smtClean="0">
                <a:solidFill>
                  <a:srgbClr val="000066"/>
                </a:solidFill>
                <a:latin typeface="Times New Roman" panose="02020603050405020304" pitchFamily="18" charset="0"/>
                <a:cs typeface="Times New Roman" panose="02020603050405020304" pitchFamily="18" charset="0"/>
              </a:rPr>
            </a:br>
            <a:r>
              <a:rPr lang="kk-KZ" dirty="0">
                <a:solidFill>
                  <a:srgbClr val="000066"/>
                </a:solidFill>
                <a:latin typeface="Times New Roman" panose="02020603050405020304" pitchFamily="18" charset="0"/>
                <a:cs typeface="Times New Roman" panose="02020603050405020304" pitchFamily="18" charset="0"/>
              </a:rPr>
              <a:t/>
            </a:r>
            <a:br>
              <a:rPr lang="kk-KZ" dirty="0">
                <a:solidFill>
                  <a:srgbClr val="000066"/>
                </a:solidFill>
                <a:latin typeface="Times New Roman" panose="02020603050405020304" pitchFamily="18" charset="0"/>
                <a:cs typeface="Times New Roman" panose="02020603050405020304" pitchFamily="18" charset="0"/>
              </a:rPr>
            </a:br>
            <a:r>
              <a:rPr lang="kk-KZ" sz="4900" i="1" dirty="0" smtClean="0">
                <a:solidFill>
                  <a:srgbClr val="000066"/>
                </a:solidFill>
                <a:latin typeface="Times New Roman" panose="02020603050405020304" pitchFamily="18" charset="0"/>
                <a:cs typeface="Times New Roman" panose="02020603050405020304" pitchFamily="18" charset="0"/>
              </a:rPr>
              <a:t>Менің ойымша...</a:t>
            </a:r>
            <a:br>
              <a:rPr lang="kk-KZ" sz="4900" i="1" dirty="0" smtClean="0">
                <a:solidFill>
                  <a:srgbClr val="000066"/>
                </a:solidFill>
                <a:latin typeface="Times New Roman" panose="02020603050405020304" pitchFamily="18" charset="0"/>
                <a:cs typeface="Times New Roman" panose="02020603050405020304" pitchFamily="18" charset="0"/>
              </a:rPr>
            </a:br>
            <a:r>
              <a:rPr lang="kk-KZ" sz="4900" i="1" dirty="0" smtClean="0">
                <a:solidFill>
                  <a:srgbClr val="000066"/>
                </a:solidFill>
                <a:latin typeface="Times New Roman" panose="02020603050405020304" pitchFamily="18" charset="0"/>
                <a:cs typeface="Times New Roman" panose="02020603050405020304" pitchFamily="18" charset="0"/>
              </a:rPr>
              <a:t>Себебі...</a:t>
            </a:r>
            <a:br>
              <a:rPr lang="kk-KZ" sz="4900" i="1" dirty="0" smtClean="0">
                <a:solidFill>
                  <a:srgbClr val="000066"/>
                </a:solidFill>
                <a:latin typeface="Times New Roman" panose="02020603050405020304" pitchFamily="18" charset="0"/>
                <a:cs typeface="Times New Roman" panose="02020603050405020304" pitchFamily="18" charset="0"/>
              </a:rPr>
            </a:br>
            <a:r>
              <a:rPr lang="kk-KZ" sz="4900" i="1" dirty="0" smtClean="0">
                <a:solidFill>
                  <a:srgbClr val="000066"/>
                </a:solidFill>
                <a:latin typeface="Times New Roman" panose="02020603050405020304" pitchFamily="18" charset="0"/>
                <a:cs typeface="Times New Roman" panose="02020603050405020304" pitchFamily="18" charset="0"/>
              </a:rPr>
              <a:t>Мысалы... </a:t>
            </a:r>
            <a:br>
              <a:rPr lang="kk-KZ" sz="4900" i="1" dirty="0" smtClean="0">
                <a:solidFill>
                  <a:srgbClr val="000066"/>
                </a:solidFill>
                <a:latin typeface="Times New Roman" panose="02020603050405020304" pitchFamily="18" charset="0"/>
                <a:cs typeface="Times New Roman" panose="02020603050405020304" pitchFamily="18" charset="0"/>
              </a:rPr>
            </a:br>
            <a:r>
              <a:rPr lang="kk-KZ" sz="4900" i="1" dirty="0" smtClean="0">
                <a:solidFill>
                  <a:srgbClr val="000066"/>
                </a:solidFill>
                <a:latin typeface="Times New Roman" panose="02020603050405020304" pitchFamily="18" charset="0"/>
                <a:cs typeface="Times New Roman" panose="02020603050405020304" pitchFamily="18" charset="0"/>
              </a:rPr>
              <a:t>Сондықтан</a:t>
            </a:r>
            <a:r>
              <a:rPr lang="kk-KZ" sz="4900" i="1" dirty="0">
                <a:solidFill>
                  <a:srgbClr val="000066"/>
                </a:solidFill>
                <a:latin typeface="Times New Roman" panose="02020603050405020304" pitchFamily="18" charset="0"/>
                <a:cs typeface="Times New Roman" panose="02020603050405020304" pitchFamily="18" charset="0"/>
              </a:rPr>
              <a:t/>
            </a:r>
            <a:br>
              <a:rPr lang="kk-KZ" sz="4900" i="1" dirty="0">
                <a:solidFill>
                  <a:srgbClr val="000066"/>
                </a:solidFill>
                <a:latin typeface="Times New Roman" panose="02020603050405020304" pitchFamily="18" charset="0"/>
                <a:cs typeface="Times New Roman" panose="02020603050405020304" pitchFamily="18" charset="0"/>
              </a:rPr>
            </a:br>
            <a:endParaRPr lang="ru-RU" sz="4900" i="1" dirty="0">
              <a:solidFill>
                <a:srgbClr val="000066"/>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6</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272522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624110"/>
            <a:ext cx="7416823" cy="1280890"/>
          </a:xfrm>
        </p:spPr>
        <p:txBody>
          <a:bodyPr>
            <a:noAutofit/>
          </a:bodyPr>
          <a:lstStyle/>
          <a:p>
            <a:r>
              <a:rPr lang="kk-KZ" sz="2400" b="1" dirty="0" smtClean="0">
                <a:solidFill>
                  <a:srgbClr val="000066"/>
                </a:solidFill>
                <a:latin typeface="Times New Roman" panose="02020603050405020304" pitchFamily="18" charset="0"/>
                <a:cs typeface="Times New Roman" panose="02020603050405020304" pitchFamily="18" charset="0"/>
              </a:rPr>
              <a:t>Үйге берілетін оқу тапсырмасы: </a:t>
            </a:r>
            <a:r>
              <a:rPr lang="kk-KZ" sz="2400" dirty="0">
                <a:solidFill>
                  <a:srgbClr val="000066"/>
                </a:solidFill>
                <a:latin typeface="Times New Roman" panose="02020603050405020304" pitchFamily="18" charset="0"/>
                <a:cs typeface="Times New Roman" panose="02020603050405020304" pitchFamily="18" charset="0"/>
              </a:rPr>
              <a:t>Достық тақырыпқа байланысты </a:t>
            </a:r>
            <a:r>
              <a:rPr lang="kk-KZ" sz="2400" dirty="0" smtClean="0">
                <a:solidFill>
                  <a:srgbClr val="000066"/>
                </a:solidFill>
                <a:latin typeface="Times New Roman" panose="02020603050405020304" pitchFamily="18" charset="0"/>
                <a:cs typeface="Times New Roman" panose="02020603050405020304" pitchFamily="18" charset="0"/>
              </a:rPr>
              <a:t>екі  </a:t>
            </a:r>
            <a:r>
              <a:rPr lang="kk-KZ" sz="2400" dirty="0">
                <a:solidFill>
                  <a:srgbClr val="000066"/>
                </a:solidFill>
                <a:latin typeface="Times New Roman" panose="02020603050405020304" pitchFamily="18" charset="0"/>
                <a:cs typeface="Times New Roman" panose="02020603050405020304" pitchFamily="18" charset="0"/>
              </a:rPr>
              <a:t>жағдаяттық тапсырма дайындау </a:t>
            </a:r>
            <a:br>
              <a:rPr lang="kk-KZ" sz="2400" dirty="0">
                <a:solidFill>
                  <a:srgbClr val="000066"/>
                </a:solidFill>
                <a:latin typeface="Times New Roman" panose="02020603050405020304" pitchFamily="18" charset="0"/>
                <a:cs typeface="Times New Roman" panose="02020603050405020304" pitchFamily="18" charset="0"/>
              </a:rPr>
            </a:br>
            <a:endParaRPr lang="ru-RU" sz="2400" dirty="0">
              <a:solidFill>
                <a:srgbClr val="000066"/>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03649" y="2132856"/>
            <a:ext cx="7130752" cy="5040560"/>
          </a:xfrm>
        </p:spPr>
        <p:txBody>
          <a:bodyPr>
            <a:normAutofit/>
          </a:bodyPr>
          <a:lstStyle/>
          <a:p>
            <a:pPr marL="0" indent="0">
              <a:buNone/>
            </a:pPr>
            <a:r>
              <a:rPr lang="kk-KZ" sz="2800" b="1" dirty="0" smtClean="0">
                <a:solidFill>
                  <a:srgbClr val="000066"/>
                </a:solidFill>
                <a:latin typeface="Times New Roman" panose="02020603050405020304" pitchFamily="18" charset="0"/>
                <a:cs typeface="Times New Roman" panose="02020603050405020304" pitchFamily="18" charset="0"/>
              </a:rPr>
              <a:t>Үлгі: </a:t>
            </a:r>
            <a:r>
              <a:rPr lang="kk-KZ" sz="2800" dirty="0" smtClean="0">
                <a:solidFill>
                  <a:srgbClr val="000066"/>
                </a:solidFill>
                <a:latin typeface="Times New Roman" panose="02020603050405020304" pitchFamily="18" charset="0"/>
                <a:cs typeface="Times New Roman" panose="02020603050405020304" pitchFamily="18" charset="0"/>
              </a:rPr>
              <a:t>Сен досыңның теріс әрекетін байқап, достық қолыңды создың, ақылыңды айттың. Алайда, ол өз қатесін мойындамай, сенен теріс айналды. Сенің әрекетің ...</a:t>
            </a:r>
            <a:endParaRPr lang="ru-RU" sz="2800" dirty="0">
              <a:solidFill>
                <a:srgbClr val="000066"/>
              </a:solidFill>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pPr defTabSz="457200" fontAlgn="auto">
              <a:spcBef>
                <a:spcPts val="0"/>
              </a:spcBef>
              <a:spcAft>
                <a:spcPts val="0"/>
              </a:spcAft>
            </a:pPr>
            <a:fld id="{6D22F896-40B5-4ADD-8801-0D06FADFA095}" type="slidenum">
              <a:rPr lang="en-US" smtClean="0">
                <a:solidFill>
                  <a:srgbClr val="1CADE4">
                    <a:lumMod val="60000"/>
                    <a:lumOff val="40000"/>
                  </a:srgbClr>
                </a:solidFill>
                <a:latin typeface="Arial"/>
                <a:cs typeface="+mn-cs"/>
              </a:rPr>
              <a:pPr defTabSz="457200" fontAlgn="auto">
                <a:spcBef>
                  <a:spcPts val="0"/>
                </a:spcBef>
                <a:spcAft>
                  <a:spcPts val="0"/>
                </a:spcAft>
              </a:pPr>
              <a:t>7</a:t>
            </a:fld>
            <a:endParaRPr lang="en-US" dirty="0">
              <a:solidFill>
                <a:srgbClr val="1CADE4">
                  <a:lumMod val="60000"/>
                  <a:lumOff val="40000"/>
                </a:srgbClr>
              </a:solidFill>
              <a:latin typeface="Arial"/>
              <a:cs typeface="+mn-cs"/>
            </a:endParaRPr>
          </a:p>
        </p:txBody>
      </p:sp>
    </p:spTree>
    <p:extLst>
      <p:ext uri="{BB962C8B-B14F-4D97-AF65-F5344CB8AC3E}">
        <p14:creationId xmlns:p14="http://schemas.microsoft.com/office/powerpoint/2010/main" val="30313706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4f7edc9cd42ee2199fb1ea3743ba94502f4572b"/>
</p:tagLst>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2971</TotalTime>
  <Words>173</Words>
  <Application>Microsoft Office PowerPoint</Application>
  <PresentationFormat>Экран (4:3)</PresentationFormat>
  <Paragraphs>29</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Century Gothic</vt:lpstr>
      <vt:lpstr>Times New Roman</vt:lpstr>
      <vt:lpstr>Wingdings 3</vt:lpstr>
      <vt:lpstr>Легкий дым</vt:lpstr>
      <vt:lpstr>Презентация PowerPoint</vt:lpstr>
      <vt:lpstr>Презентация PowerPoint</vt:lpstr>
      <vt:lpstr>Өз жауабыңызбен  салыстырыңыз </vt:lpstr>
      <vt:lpstr>Презентация PowerPoint</vt:lpstr>
      <vt:lpstr>Презентация PowerPoint</vt:lpstr>
      <vt:lpstr>2-тапсырма: «Өмірде адал дос көп пе, амал дос көп пе?» деген сұраққа «ПОПС» формуласы арқылы ойыңызды білдіріңіз    Менің ойымша... Себебі... Мысалы...  Сондықтан </vt:lpstr>
      <vt:lpstr>Үйге берілетін оқу тапсырмасы: Достық тақырыпқа байланысты екі  жағдаяттық тапсырма дайындау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Олег</dc:creator>
  <cp:lastModifiedBy>Ергали</cp:lastModifiedBy>
  <cp:revision>409</cp:revision>
  <dcterms:created xsi:type="dcterms:W3CDTF">2012-08-02T12:17:38Z</dcterms:created>
  <dcterms:modified xsi:type="dcterms:W3CDTF">2020-10-24T05:15:33Z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237482</vt:lpwstr>
  </property>
  <property fmtid="{D5CDD505-2E9C-101B-9397-08002B2CF9AE}" pid="3" name="NXPowerLiteSettings">
    <vt:lpwstr>F7000400038000</vt:lpwstr>
  </property>
  <property fmtid="{D5CDD505-2E9C-101B-9397-08002B2CF9AE}" pid="4" name="NXPowerLiteVersion">
    <vt:lpwstr>D5.0.3</vt:lpwstr>
  </property>
</Properties>
</file>