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7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17E66-7052-42AB-B109-1183C42E3724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34539-08FD-49E1-9151-DA0CA31B0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449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076860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02223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67133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83009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53328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02828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78142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45655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4373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4659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21FD9-2D3F-485C-B3ED-B10CAD206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FA350D-46BF-42EB-BED0-C453C11E0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81C8DE-1CE3-4FF3-AA2F-B298E16F4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6B9AE-02DB-4D5C-813B-5652FBF4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37702E-7842-4336-8760-06D5AFC4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4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6314E-48E3-4CF8-9009-CCC32960C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406CB5-E49B-45C0-B125-EB3B69242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5D2D3A-93F6-4677-9988-14B09E1C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F24CCE-AD9C-4992-AF73-DA95B622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A6CE8B-F2D1-425F-8A27-24564A3CA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82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4A35C12-8E64-40D3-A395-BB5D62705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CA4FC5-721B-49C8-BB2A-A4E528F74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881803-2CED-4BFA-81D1-CC4214FE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ED179D-C0A0-4C6D-9111-5BCFA96C9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B46A6A-3285-4160-A9A9-8342972F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878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лист">
  <p:cSld name="Пустой лист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70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65CE2B-37A1-4771-874D-97F30030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162C0F-726D-4DE3-BED4-328374158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19BB72-3AB4-4ECE-BE12-C19C43EF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77FFF4-4A0E-4236-AD7E-7326BF68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EED938-0155-4984-BDE7-8AE2A2DDA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5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3C574-62C2-451E-B60C-C5EB0549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69DC5E-4677-4A1A-B235-766036B68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7B60E0-6A06-4CB7-B83A-3E9C1F36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8EE917-715E-452C-B998-C1F6D6EC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C0A586-259B-4FE0-B50D-989E1C326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2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3C3C9-1F28-4A4F-A26E-CE9169F29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4578C3-6DFB-4586-A6C4-0E59E4811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7F3663-729B-4385-9882-B518A1CAF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FA681D-7A84-46A4-A6D8-D2FB58E36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0CDC25-3A01-48DB-BBEE-E06CC4AC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B8025F-CFBB-4D05-A49D-1FF4D960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977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4D27A-EBA5-46B7-A0AE-84D8E00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0D3C20-61FC-489E-8220-F323720B2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E0F6D5-F9A7-467B-933F-8B840FDB6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7C8C02-7DC7-499C-BB07-C17244AD1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3515AC7-5216-45CE-8C00-DF5E0B00B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1B9E12-BF5C-4E13-BC98-3C276CAB9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1B0A181-51E5-4B84-B901-63C5C676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DBF7D3F-52CB-41A0-979C-4A1061A2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96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59695-5B1C-4959-938E-D6908323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E5AA27-C35E-46BA-993C-33A70B8E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546BEED-AE41-4F91-B1B3-312A5E97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9C7821-7BB3-4DB0-A834-CE8F1CB7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0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84EA7F-68AE-4C67-833B-7AB479DB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9F5293-ADC4-4831-8942-05887D565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6E1661-AB1D-41AC-85AA-18CDB45F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46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05DA8-41FC-4068-90C6-D6AB88C2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567632-CAA2-415B-B166-7FC5AB227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D0F9A4-9C17-4471-A553-8CDB465C0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C73BCE-EFA9-4876-85D7-521D07ED8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C2A644-342B-4802-B5A1-20C7796F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9804B3-840D-4E3A-B1C6-47BA512E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6559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F8391-6998-4690-B078-735AE624F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96A8F3-0F05-45FC-BB09-00EC5E9E4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A105D7-1D0F-48C6-8797-5C64EE682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6CBE04-8D48-4AD4-B550-882DE280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6AAC57-39CD-4A6B-AEC1-805DF02DE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1F269F-8D62-4B33-BC8A-8762921B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5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775EF8-1282-4D1E-A7C5-7FF4E49E0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0FCA5E-C14A-4513-8045-A728FACBE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20F956-24A6-4CA4-841A-88081B13D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B1C63-1B52-445C-84B7-BF5C61CED92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D40028-C97E-4287-9D37-D104A6AD7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D8AF0-C33C-4FA1-A92F-5DB8A8E79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81E56-627B-49A5-944C-E3663AE7E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5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  <p:sldLayoutId id="21474841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557084" y="889000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>
              <a:buClrTx/>
              <a:buSzPts val="3200"/>
            </a:pPr>
            <a:r>
              <a:rPr lang="kk-KZ" sz="28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7-сынып, қазақ тілі</a:t>
            </a:r>
          </a:p>
          <a:p>
            <a:pPr lvl="0" algn="ctr">
              <a:buClrTx/>
              <a:buSzPts val="3200"/>
            </a:pPr>
            <a:endParaRPr lang="kk-KZ" sz="2800" b="1" dirty="0">
              <a:solidFill>
                <a:schemeClr val="accent1">
                  <a:lumMod val="75000"/>
                </a:schemeClr>
              </a:solidFill>
              <a:latin typeface="Bahnschrift SemiBold SemiConden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buClrTx/>
              <a:buSzPts val="3200"/>
            </a:pP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Бөлім:</a:t>
            </a:r>
            <a:r>
              <a:rPr lang="kk-KZ" sz="2800" b="1" dirty="0">
                <a:latin typeface="Bahnschrift SemiBold SemiConden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dirty="0">
                <a:latin typeface="Bahnschrift SemiBold SemiConden" panose="020B0502040204020203" pitchFamily="34" charset="0"/>
              </a:rPr>
              <a:t>Қазақстандағы ұлттар достастығы</a:t>
            </a:r>
            <a:endParaRPr lang="kk-KZ" sz="2800" b="1" dirty="0">
              <a:solidFill>
                <a:schemeClr val="tx1"/>
              </a:solidFill>
              <a:latin typeface="Bahnschrift SemiBold SemiConden" panose="020B0502040204020203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lvl="0" algn="ctr">
              <a:buClrTx/>
              <a:buSzPts val="3200"/>
            </a:pP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Тақырыбы: </a:t>
            </a:r>
          </a:p>
          <a:p>
            <a:pPr lvl="0" algn="ctr">
              <a:buClrTx/>
              <a:buSzPts val="3200"/>
            </a:pPr>
            <a:r>
              <a:rPr lang="kk-KZ" sz="2800" dirty="0">
                <a:latin typeface="Bahnschrift SemiBold SemiConden" panose="020B0502040204020203" pitchFamily="34" charset="0"/>
              </a:rPr>
              <a:t>Қазақстан этностарының тарихы</a:t>
            </a:r>
            <a:endParaRPr lang="kk-KZ" sz="2800" b="1" dirty="0">
              <a:latin typeface="Bahnschrift SemiBold SemiConden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buClrTx/>
              <a:buSzPts val="3200"/>
            </a:pP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 мақсаттары:</a:t>
            </a: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7.Ж2. Жанрлық және стильдік ерекшеліктеріне сай көркемдегіш құралдарды орынды  қолдана отырып, шағын мақала, нұсқаулық, әңгіме құрастырып жазу 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7.ӘТН 4.2. Еліктеуіш сөздердің мәнмәтіндегі қолданысын түсіну</a:t>
            </a:r>
            <a:endParaRPr lang="kk-KZ" sz="2800" b="0" i="0" u="none" dirty="0">
              <a:solidFill>
                <a:srgbClr val="000000"/>
              </a:solidFill>
              <a:latin typeface="Bahnschrift SemiBold SemiConden" panose="020B0502040204020203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32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0" name="Рисунок 9" descr="Центр культурных традиций &quot;Этнос&quot; - Community | Facebook">
            <a:extLst>
              <a:ext uri="{FF2B5EF4-FFF2-40B4-BE49-F238E27FC236}">
                <a16:creationId xmlns:a16="http://schemas.microsoft.com/office/drawing/2014/main" id="{3D0DA8BC-6480-470B-B50B-9CA65A4FFBB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454" y="115688"/>
            <a:ext cx="3416544" cy="3405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36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Өзіңізді тексеріңіз</a:t>
            </a:r>
          </a:p>
          <a:p>
            <a:endParaRPr lang="ru-RU" sz="36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3600" dirty="0">
                <a:latin typeface="Bahnschrift SemiBold SemiConden" panose="020B0502040204020203" pitchFamily="34" charset="0"/>
              </a:rPr>
              <a:t>Былдыр-былдыр, сыңғыр-сыңғыр, тоқ-тоқ, сылқ-сылқ – </a:t>
            </a:r>
            <a:r>
              <a:rPr lang="kk-KZ" sz="36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күрделі еліктеуіш сөздер, өйткені екі сөздің қосарлануы арқылы жасалып тұр.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10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928189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3600" dirty="0" smtClean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Оқу тапсырмасы: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«Қазақстан – ортақ үйіміз» тақырыбына баяндау мәтінін құрастырыңыздар.</a:t>
            </a:r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11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477717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28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Қорытынды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pPr lvl="0"/>
            <a:r>
              <a:rPr lang="kk-KZ" sz="2800" dirty="0">
                <a:latin typeface="Bahnschrift SemiBold SemiConden" panose="020B0502040204020203" pitchFamily="34" charset="0"/>
              </a:rPr>
              <a:t>-шағын мақала, әңгіме, нұсқаулық жаздыңыздар;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-еліктеуіш сөздердің мәнмәтіндегі қолданысын түсіндіңіздер.</a:t>
            </a:r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12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943771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557084" y="889000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32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Бүгінгі сабақта:</a:t>
            </a:r>
          </a:p>
          <a:p>
            <a:endParaRPr lang="ru-RU" sz="32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kk-KZ" sz="3200" dirty="0">
                <a:latin typeface="Bahnschrift SemiBold SemiConden" panose="020B0502040204020203" pitchFamily="34" charset="0"/>
              </a:rPr>
              <a:t>шағын мақала, әңгіме немесе нұсқаулық жазасыздар;</a:t>
            </a:r>
            <a:endParaRPr lang="ru-RU" sz="3200" dirty="0">
              <a:latin typeface="Bahnschrift SemiBold SemiConden" panose="020B0502040204020203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k-KZ" sz="3200" dirty="0">
                <a:latin typeface="Bahnschrift SemiBold SemiConden" panose="020B0502040204020203" pitchFamily="34" charset="0"/>
              </a:rPr>
              <a:t>еліктеуіш сөздердің мәнмәтіндегі қолданысын </a:t>
            </a:r>
            <a:r>
              <a:rPr lang="kk-KZ" sz="3200" dirty="0" smtClean="0">
                <a:latin typeface="Bahnschrift SemiBold SemiConden" panose="020B0502040204020203" pitchFamily="34" charset="0"/>
              </a:rPr>
              <a:t>түсінесіздер.</a:t>
            </a:r>
            <a:endParaRPr sz="3200" i="0" u="none" dirty="0">
              <a:solidFill>
                <a:srgbClr val="000000"/>
              </a:solidFill>
              <a:latin typeface="Bahnschrift SemiBold SemiConden" panose="020B0502040204020203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752143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0B1ACE2-C6AB-4C31-BE91-B62ED89060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34" y="1672957"/>
            <a:ext cx="5767752" cy="3658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Центр культурных традиций &quot;Этнос&quot; - Community | Facebook">
            <a:extLst>
              <a:ext uri="{FF2B5EF4-FFF2-40B4-BE49-F238E27FC236}">
                <a16:creationId xmlns:a16="http://schemas.microsoft.com/office/drawing/2014/main" id="{A7C35981-0AB9-4EDE-B3F8-ABC685AA366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647" y="1672957"/>
            <a:ext cx="3416544" cy="34054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23A39B-760E-4803-BCB1-7BF47E0D5107}"/>
              </a:ext>
            </a:extLst>
          </p:cNvPr>
          <p:cNvSpPr/>
          <p:nvPr/>
        </p:nvSpPr>
        <p:spPr>
          <a:xfrm>
            <a:off x="2250831" y="574865"/>
            <a:ext cx="7718935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 суреттерде кімдер бейнеленген?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effectLst/>
              <a:latin typeface="Bahnschrift SemiBold SemiConden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78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922844" y="1671178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3600" b="1" dirty="0">
                <a:latin typeface="Bahnschrift SemiBold SemiConden" panose="020B0502040204020203" pitchFamily="34" charset="0"/>
              </a:rPr>
              <a:t>Этнос дегеніміз </a:t>
            </a:r>
            <a:r>
              <a:rPr lang="kk-KZ" sz="36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ортақ мәдениетіне, тіліне және тарихы мен географиясына байланысты біріккен адамдар тобы.</a:t>
            </a:r>
            <a:r>
              <a:rPr lang="kk-KZ" sz="3600" dirty="0">
                <a:solidFill>
                  <a:schemeClr val="accent5">
                    <a:lumMod val="75000"/>
                  </a:schemeClr>
                </a:solidFill>
                <a:effectLst/>
                <a:latin typeface="Bahnschrift SemiBold SemiConden" panose="020B0502040204020203" pitchFamily="34" charset="0"/>
              </a:rPr>
              <a:t> </a:t>
            </a:r>
            <a:endParaRPr lang="ru-RU" sz="3600" dirty="0">
              <a:solidFill>
                <a:schemeClr val="accent5">
                  <a:lumMod val="75000"/>
                </a:schemeClr>
              </a:solidFill>
              <a:effectLst/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69691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922844" y="327804"/>
            <a:ext cx="10598596" cy="5144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Тапсырма. Мәтінді оқыңыз. Мәтінге ат қойып, жанрын анықтаңыз: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          Мемлекетіміздің негізін қалаушы халық – қазақтар. Республикада қазақтардан басқа 131 ұлыстың өкілдері тұрады. 2013 жылы өткізілген халық санағының қорытындысы бойынша халқы 100 мыңнан асатын 8 этнос бар екені белгілі болды. Олар: қазақтар, орыстар, өзбектер,  украиндер, ұйғырлар, татарлар, немістер, кәрістер. Осы 8 ұлт бірігіп Қазақстан халқының 96 пайызын құрайды. Одан өзге саны 30 мыңнан асатын 8 этностың орналасқанын байқауға болады. Олар: түріктер, әзірбайжандар, белорустар, дүнгендер, күрдтер, тәжіктер, поляктар, шешендер. </a:t>
            </a:r>
            <a:endParaRPr lang="ru-RU" sz="2400" dirty="0">
              <a:effectLst/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                                                            </a:t>
            </a:r>
            <a:r>
              <a:rPr lang="kk-KZ" sz="2400" i="1" dirty="0">
                <a:latin typeface="Bahnschrift SemiBold SemiConden" panose="020B0502040204020203" pitchFamily="34" charset="0"/>
              </a:rPr>
              <a:t>«Қазақстан этностары» кітабынан</a:t>
            </a:r>
            <a:endParaRPr lang="ru-RU" sz="2400" dirty="0">
              <a:effectLst/>
              <a:latin typeface="Bahnschrift SemiBold SemiConden" panose="020B0502040204020203" pitchFamily="34" charset="0"/>
            </a:endParaRPr>
          </a:p>
          <a:p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Дескриптор:</a:t>
            </a:r>
            <a:endParaRPr lang="ru-RU" sz="2400" dirty="0">
              <a:solidFill>
                <a:schemeClr val="accent5">
                  <a:lumMod val="75000"/>
                </a:schemeClr>
              </a:solidFill>
              <a:effectLst/>
              <a:latin typeface="Bahnschrift SemiBold SemiConden" panose="020B0502040204020203" pitchFamily="34" charset="0"/>
            </a:endParaRPr>
          </a:p>
          <a:p>
            <a:pPr lvl="0"/>
            <a:r>
              <a:rPr lang="kk-KZ" sz="2400" dirty="0">
                <a:latin typeface="Bahnschrift SemiBold SemiConden" panose="020B0502040204020203" pitchFamily="34" charset="0"/>
              </a:rPr>
              <a:t>-мәтінге ат қояды;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pPr lvl="0"/>
            <a:r>
              <a:rPr lang="kk-KZ" sz="2400" dirty="0">
                <a:latin typeface="Bahnschrift SemiBold SemiConden" panose="020B0502040204020203" pitchFamily="34" charset="0"/>
              </a:rPr>
              <a:t>-мәтіннің жанрын анықтайды.</a:t>
            </a:r>
            <a:endParaRPr lang="ru-RU" sz="2400" dirty="0"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314603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Өзіңізді тексеріңіз</a:t>
            </a:r>
          </a:p>
          <a:p>
            <a:endParaRPr lang="ru-RU" sz="28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Мәтінге «Қазақстан этностары» деген ат қоюға болады.  Мәтіннің жанры – мақала. Мәтінде нақты деректерге сүйеніп, Қазақстандағы этностар туралы ақпарат берілген. Мәтін көпшілікке арналған, нақтылық бар. </a:t>
            </a:r>
            <a:endParaRPr lang="ru-RU" sz="2800" dirty="0"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067075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Тапсырма. </a:t>
            </a:r>
            <a:r>
              <a:rPr lang="kk-KZ" sz="28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Тақырыптың біреуін таңдап, шағын мақала, нұсқаулық немесе әңгіме құрастырып жазыңыз:</a:t>
            </a:r>
          </a:p>
          <a:p>
            <a:endParaRPr lang="ru-RU" sz="28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«Қазақстан – татулық мекені» тақырыбында  шағын мақала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«Дос болайық бәріміз!» тақырыбында нұсқаулық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r>
              <a:rPr lang="kk-KZ" sz="2800" dirty="0">
                <a:latin typeface="Bahnschrift SemiBold SemiConden" panose="020B0502040204020203" pitchFamily="34" charset="0"/>
              </a:rPr>
              <a:t>«Досы көпті жау алмайды» тақырыбында шағын әңгіме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Дескриптор:</a:t>
            </a:r>
            <a:endParaRPr lang="ru-RU" sz="2800" dirty="0">
              <a:solidFill>
                <a:schemeClr val="accent5">
                  <a:lumMod val="75000"/>
                </a:schemeClr>
              </a:solidFill>
              <a:effectLst/>
              <a:latin typeface="Bahnschrift SemiBold SemiConden" panose="020B0502040204020203" pitchFamily="34" charset="0"/>
            </a:endParaRPr>
          </a:p>
          <a:p>
            <a:pPr lvl="0"/>
            <a:r>
              <a:rPr lang="kk-KZ" sz="2800" dirty="0">
                <a:latin typeface="Bahnschrift SemiBold SemiConden" panose="020B0502040204020203" pitchFamily="34" charset="0"/>
              </a:rPr>
              <a:t>- жанрлық  ерекшелікті сақтайды;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pPr lvl="0"/>
            <a:r>
              <a:rPr lang="kk-KZ" sz="2800" dirty="0">
                <a:latin typeface="Bahnschrift SemiBold SemiConden" panose="020B0502040204020203" pitchFamily="34" charset="0"/>
              </a:rPr>
              <a:t>- стильдік ерекшелікті сақтайды;</a:t>
            </a:r>
            <a:endParaRPr lang="ru-RU" sz="2800" dirty="0">
              <a:latin typeface="Bahnschrift SemiBold SemiConden" panose="020B0502040204020203" pitchFamily="34" charset="0"/>
            </a:endParaRPr>
          </a:p>
          <a:p>
            <a:pPr lvl="0"/>
            <a:r>
              <a:rPr lang="kk-KZ" sz="2800" dirty="0">
                <a:latin typeface="Bahnschrift SemiBold SemiConden" panose="020B0502040204020203" pitchFamily="34" charset="0"/>
              </a:rPr>
              <a:t>- көркемдегіш құралды орынды қолданады.</a:t>
            </a:r>
            <a:endParaRPr lang="ru-RU" sz="2800" dirty="0"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489698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32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Еліктеуіш сөздер </a:t>
            </a:r>
            <a:r>
              <a:rPr lang="kk-KZ" sz="3200" dirty="0">
                <a:latin typeface="Bahnschrift SemiBold SemiConden" panose="020B0502040204020203" pitchFamily="34" charset="0"/>
              </a:rPr>
              <a:t>деп табиғатта ұшырасатын сан алуан заттар мен құбылыстардың бір-біріне қақтығысуларынан пайда болатын дыбыстардың атауларын айтамыз. Мысалы, </a:t>
            </a:r>
            <a:r>
              <a:rPr lang="kk-KZ" sz="3200" i="1" dirty="0">
                <a:solidFill>
                  <a:schemeClr val="accent1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Мылтық тарс етті. Ағаш гүрс етіп құлады.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362746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/>
        </p:nvSpPr>
        <p:spPr>
          <a:xfrm>
            <a:off x="824370" y="465137"/>
            <a:ext cx="9139006" cy="333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kk-KZ" sz="2400" b="1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</a:rPr>
              <a:t>Тапсырма. Жұмбақтардан еліктеуіш сөздерді тауып, құрамына қарай талдаңыз: 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Бiрде былдыр-былдыр,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Сәбилердiң тiлiндей,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Бiрде сыңғыр-сыңғыр,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Қоңыраудың үнiндей,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Ән сап жатқан ерiнбей,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Бұл не?    </a:t>
            </a: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                    ***                                    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Тоқ-тоқ етіп тұрады,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Тұмсығын алмай ұрады.          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                    ***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r>
              <a:rPr lang="kk-KZ" sz="2400" dirty="0">
                <a:latin typeface="Bahnschrift SemiBold SemiConden" panose="020B0502040204020203" pitchFamily="34" charset="0"/>
              </a:rPr>
              <a:t>Аяғы жоқ, жүреді,</a:t>
            </a:r>
            <a:br>
              <a:rPr lang="kk-KZ" sz="2400" dirty="0">
                <a:latin typeface="Bahnschrift SemiBold SemiConden" panose="020B0502040204020203" pitchFamily="34" charset="0"/>
              </a:rPr>
            </a:br>
            <a:r>
              <a:rPr lang="kk-KZ" sz="2400" dirty="0">
                <a:latin typeface="Bahnschrift SemiBold SemiConden" panose="020B0502040204020203" pitchFamily="34" charset="0"/>
              </a:rPr>
              <a:t>Сылқ-сылқ күледі.                       </a:t>
            </a:r>
            <a:endParaRPr lang="ru-RU" sz="2400" dirty="0">
              <a:latin typeface="Bahnschrift SemiBold SemiConden" panose="020B0502040204020203" pitchFamily="34" charset="0"/>
            </a:endParaRPr>
          </a:p>
          <a:p>
            <a:endParaRPr lang="kk-KZ" sz="2800" b="1" dirty="0">
              <a:solidFill>
                <a:schemeClr val="accent5">
                  <a:lumMod val="7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1312525" y="2825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Condensed"/>
              <a:buNone/>
            </a:pPr>
            <a:fld id="{00000000-1234-1234-1234-123412341234}" type="slidenum">
              <a:rPr lang="en-US" sz="1200" b="1" i="0" u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fld>
            <a:endParaRPr/>
          </a:p>
        </p:txBody>
      </p:sp>
      <p:grpSp>
        <p:nvGrpSpPr>
          <p:cNvPr id="7" name="Группа 6"/>
          <p:cNvGrpSpPr/>
          <p:nvPr/>
        </p:nvGrpSpPr>
        <p:grpSpPr>
          <a:xfrm>
            <a:off x="0" y="3521168"/>
            <a:ext cx="12192000" cy="3009028"/>
            <a:chOff x="0" y="3521168"/>
            <a:chExt cx="12192000" cy="30090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Прямоугольник 7"/>
            <p:cNvSpPr/>
            <p:nvPr/>
          </p:nvSpPr>
          <p:spPr>
            <a:xfrm>
              <a:off x="9696090" y="3521168"/>
              <a:ext cx="2126323" cy="234479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5865962"/>
              <a:ext cx="12192000" cy="664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260768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432</Words>
  <Application>Microsoft Office PowerPoint</Application>
  <PresentationFormat>Широкоэкранный</PresentationFormat>
  <Paragraphs>65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Bahnschrift SemiBold SemiConden</vt:lpstr>
      <vt:lpstr>Calibri</vt:lpstr>
      <vt:lpstr>Calibri Light</vt:lpstr>
      <vt:lpstr>Roboto Condensed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Жанна Сералина</dc:creator>
  <cp:lastModifiedBy>Пользователь Windows</cp:lastModifiedBy>
  <cp:revision>7</cp:revision>
  <dcterms:created xsi:type="dcterms:W3CDTF">2021-01-06T16:59:08Z</dcterms:created>
  <dcterms:modified xsi:type="dcterms:W3CDTF">2021-01-11T12:44:57Z</dcterms:modified>
</cp:coreProperties>
</file>